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diagrams/data4.xml" ContentType="application/vnd.openxmlformats-officedocument.drawingml.diagramData+xml"/>
  <Override PartName="/ppt/presentation.xml" ContentType="application/vnd.openxmlformats-officedocument.presentationml.presentation.main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diagrams/drawing4.xml" ContentType="application/vnd.ms-office.drawingml.diagramDrawing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ink/ink4.xml" ContentType="application/inkml+xml"/>
  <Override PartName="/ppt/ink/ink3.xml" ContentType="application/inkml+xml"/>
  <Override PartName="/ppt/ink/ink2.xml" ContentType="application/inkml+xml"/>
  <Override PartName="/ppt/ink/ink1.xml" ContentType="application/inkml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theme/theme1.xml" ContentType="application/vnd.openxmlformats-officedocument.them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4.xml" ContentType="application/vnd.openxmlformats-officedocument.drawingml.diagramColors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4" r:id="rId8"/>
    <p:sldId id="265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2"/>
  </p:normalViewPr>
  <p:slideViewPr>
    <p:cSldViewPr snapToGrid="0">
      <p:cViewPr varScale="1">
        <p:scale>
          <a:sx n="90" d="100"/>
          <a:sy n="90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http://wigner.elte.hu/koltai/labor/parts/modern10.pdf" TargetMode="External"/><Relationship Id="rId2" Type="http://schemas.openxmlformats.org/officeDocument/2006/relationships/hyperlink" Target="https://en.wikipedia.org/wiki/Scintillation_(physics)" TargetMode="External"/><Relationship Id="rId1" Type="http://schemas.openxmlformats.org/officeDocument/2006/relationships/hyperlink" Target="https://en.wikipedia.org/wiki/Scintillator" TargetMode="External"/><Relationship Id="rId4" Type="http://schemas.openxmlformats.org/officeDocument/2006/relationships/hyperlink" Target="https://arxiv.org/abs/1710.08325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hyperlink" Target="http://wigner.elte.hu/koltai/labor/parts/modern10.pdf" TargetMode="External"/><Relationship Id="rId2" Type="http://schemas.openxmlformats.org/officeDocument/2006/relationships/hyperlink" Target="https://en.wikipedia.org/wiki/Scintillation_(physics)" TargetMode="External"/><Relationship Id="rId1" Type="http://schemas.openxmlformats.org/officeDocument/2006/relationships/hyperlink" Target="https://en.wikipedia.org/wiki/Scintillator" TargetMode="External"/><Relationship Id="rId4" Type="http://schemas.openxmlformats.org/officeDocument/2006/relationships/hyperlink" Target="https://arxiv.org/abs/1710.08325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80A55D-87FD-4577-95B2-6C486B6E083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10AAC61-3BD2-4716-9CB2-8C22D9D7C175}">
      <dgm:prSet/>
      <dgm:spPr/>
      <dgm:t>
        <a:bodyPr/>
        <a:lstStyle/>
        <a:p>
          <a:r>
            <a:rPr lang="hu-HU"/>
            <a:t>Gaseous</a:t>
          </a:r>
          <a:endParaRPr lang="en-US"/>
        </a:p>
      </dgm:t>
    </dgm:pt>
    <dgm:pt modelId="{2D80BE30-47F6-4425-B784-393F3C9E1558}" type="parTrans" cxnId="{A1B8A637-F212-40CF-ACC9-A24D140996E7}">
      <dgm:prSet/>
      <dgm:spPr/>
      <dgm:t>
        <a:bodyPr/>
        <a:lstStyle/>
        <a:p>
          <a:endParaRPr lang="en-US"/>
        </a:p>
      </dgm:t>
    </dgm:pt>
    <dgm:pt modelId="{EF81102C-59DC-4904-A696-74253CC88550}" type="sibTrans" cxnId="{A1B8A637-F212-40CF-ACC9-A24D140996E7}">
      <dgm:prSet/>
      <dgm:spPr/>
      <dgm:t>
        <a:bodyPr/>
        <a:lstStyle/>
        <a:p>
          <a:endParaRPr lang="en-US"/>
        </a:p>
      </dgm:t>
    </dgm:pt>
    <dgm:pt modelId="{D0775518-F986-4875-94EE-31784D752066}">
      <dgm:prSet/>
      <dgm:spPr/>
      <dgm:t>
        <a:bodyPr/>
        <a:lstStyle/>
        <a:p>
          <a:r>
            <a:rPr lang="hu-HU"/>
            <a:t>Organic – crystals or liquids</a:t>
          </a:r>
          <a:endParaRPr lang="en-US"/>
        </a:p>
      </dgm:t>
    </dgm:pt>
    <dgm:pt modelId="{3F6971C7-3076-4CAB-A2F7-0934CA564925}" type="parTrans" cxnId="{78A88D92-91B1-4353-B454-A563004E37E2}">
      <dgm:prSet/>
      <dgm:spPr/>
      <dgm:t>
        <a:bodyPr/>
        <a:lstStyle/>
        <a:p>
          <a:endParaRPr lang="en-US"/>
        </a:p>
      </dgm:t>
    </dgm:pt>
    <dgm:pt modelId="{68FE1C30-18A3-48AD-9DB1-FD052981381B}" type="sibTrans" cxnId="{78A88D92-91B1-4353-B454-A563004E37E2}">
      <dgm:prSet/>
      <dgm:spPr/>
      <dgm:t>
        <a:bodyPr/>
        <a:lstStyle/>
        <a:p>
          <a:endParaRPr lang="en-US"/>
        </a:p>
      </dgm:t>
    </dgm:pt>
    <dgm:pt modelId="{129246B3-FA68-4B1E-8C54-0FCD36F97BBB}">
      <dgm:prSet/>
      <dgm:spPr/>
      <dgm:t>
        <a:bodyPr/>
        <a:lstStyle/>
        <a:p>
          <a:r>
            <a:rPr lang="hu-HU"/>
            <a:t>Plastic</a:t>
          </a:r>
          <a:endParaRPr lang="en-US"/>
        </a:p>
      </dgm:t>
    </dgm:pt>
    <dgm:pt modelId="{4865E9E6-5AF0-4967-B400-BCFB4A91CC47}" type="parTrans" cxnId="{72ECF7C2-927D-4CA2-9C87-41013681C4C6}">
      <dgm:prSet/>
      <dgm:spPr/>
      <dgm:t>
        <a:bodyPr/>
        <a:lstStyle/>
        <a:p>
          <a:endParaRPr lang="en-US"/>
        </a:p>
      </dgm:t>
    </dgm:pt>
    <dgm:pt modelId="{9EFE86DA-AE1B-47F7-8B54-7E9BC31A3AE5}" type="sibTrans" cxnId="{72ECF7C2-927D-4CA2-9C87-41013681C4C6}">
      <dgm:prSet/>
      <dgm:spPr/>
      <dgm:t>
        <a:bodyPr/>
        <a:lstStyle/>
        <a:p>
          <a:endParaRPr lang="en-US"/>
        </a:p>
      </dgm:t>
    </dgm:pt>
    <dgm:pt modelId="{ABFE3B63-753F-43E7-BE87-F225CB09F2A5}">
      <dgm:prSet/>
      <dgm:spPr/>
      <dgm:t>
        <a:bodyPr/>
        <a:lstStyle/>
        <a:p>
          <a:r>
            <a:rPr lang="hu-HU"/>
            <a:t>Glasses</a:t>
          </a:r>
          <a:endParaRPr lang="en-US"/>
        </a:p>
      </dgm:t>
    </dgm:pt>
    <dgm:pt modelId="{22C9F19C-B39F-4D96-83B6-3750580326D4}" type="parTrans" cxnId="{A995497F-F6FA-46BE-988F-5A22195506DE}">
      <dgm:prSet/>
      <dgm:spPr/>
      <dgm:t>
        <a:bodyPr/>
        <a:lstStyle/>
        <a:p>
          <a:endParaRPr lang="en-US"/>
        </a:p>
      </dgm:t>
    </dgm:pt>
    <dgm:pt modelId="{2E5340C5-0946-4410-9A84-D940343D01C3}" type="sibTrans" cxnId="{A995497F-F6FA-46BE-988F-5A22195506DE}">
      <dgm:prSet/>
      <dgm:spPr/>
      <dgm:t>
        <a:bodyPr/>
        <a:lstStyle/>
        <a:p>
          <a:endParaRPr lang="en-US"/>
        </a:p>
      </dgm:t>
    </dgm:pt>
    <dgm:pt modelId="{2939F027-0C84-48B5-9D4C-37E7C4C97BCC}">
      <dgm:prSet/>
      <dgm:spPr/>
      <dgm:t>
        <a:bodyPr/>
        <a:lstStyle/>
        <a:p>
          <a:r>
            <a:rPr lang="hu-HU"/>
            <a:t>Inorganic</a:t>
          </a:r>
          <a:endParaRPr lang="en-US"/>
        </a:p>
      </dgm:t>
    </dgm:pt>
    <dgm:pt modelId="{9BF06FD2-4419-4F67-BB7A-72C74FCE6A56}" type="parTrans" cxnId="{54A1AC1E-BF77-4CBC-A0FD-6491F27099A7}">
      <dgm:prSet/>
      <dgm:spPr/>
      <dgm:t>
        <a:bodyPr/>
        <a:lstStyle/>
        <a:p>
          <a:endParaRPr lang="en-US"/>
        </a:p>
      </dgm:t>
    </dgm:pt>
    <dgm:pt modelId="{B0141378-CAE7-43F0-9387-9AC4C3D00580}" type="sibTrans" cxnId="{54A1AC1E-BF77-4CBC-A0FD-6491F27099A7}">
      <dgm:prSet/>
      <dgm:spPr/>
      <dgm:t>
        <a:bodyPr/>
        <a:lstStyle/>
        <a:p>
          <a:endParaRPr lang="en-US"/>
        </a:p>
      </dgm:t>
    </dgm:pt>
    <dgm:pt modelId="{6806C555-BC7B-A044-A51F-0BA4DC3C4E55}" type="pres">
      <dgm:prSet presAssocID="{8A80A55D-87FD-4577-95B2-6C486B6E083E}" presName="linear" presStyleCnt="0">
        <dgm:presLayoutVars>
          <dgm:animLvl val="lvl"/>
          <dgm:resizeHandles val="exact"/>
        </dgm:presLayoutVars>
      </dgm:prSet>
      <dgm:spPr/>
    </dgm:pt>
    <dgm:pt modelId="{662141D5-CCCB-4B43-8BD7-49CFBD9F25DB}" type="pres">
      <dgm:prSet presAssocID="{E10AAC61-3BD2-4716-9CB2-8C22D9D7C17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A8C5E18-1088-0840-B4FC-BFBF078A96BB}" type="pres">
      <dgm:prSet presAssocID="{EF81102C-59DC-4904-A696-74253CC88550}" presName="spacer" presStyleCnt="0"/>
      <dgm:spPr/>
    </dgm:pt>
    <dgm:pt modelId="{5817CA6F-671B-4540-9386-3261C3C2DF10}" type="pres">
      <dgm:prSet presAssocID="{D0775518-F986-4875-94EE-31784D75206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780444B-4318-6945-A1F1-101BFC360CF3}" type="pres">
      <dgm:prSet presAssocID="{68FE1C30-18A3-48AD-9DB1-FD052981381B}" presName="spacer" presStyleCnt="0"/>
      <dgm:spPr/>
    </dgm:pt>
    <dgm:pt modelId="{7DCE52F7-0F36-8149-B04F-6932D15C0BE3}" type="pres">
      <dgm:prSet presAssocID="{129246B3-FA68-4B1E-8C54-0FCD36F97BB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97A8998-0EE2-344D-8B09-E2FDFA3E6666}" type="pres">
      <dgm:prSet presAssocID="{9EFE86DA-AE1B-47F7-8B54-7E9BC31A3AE5}" presName="spacer" presStyleCnt="0"/>
      <dgm:spPr/>
    </dgm:pt>
    <dgm:pt modelId="{C52142D6-286C-6044-8D46-963D0EDEFDAF}" type="pres">
      <dgm:prSet presAssocID="{ABFE3B63-753F-43E7-BE87-F225CB09F2A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7D0FA3D-BE35-5840-834F-74292B58EE05}" type="pres">
      <dgm:prSet presAssocID="{2E5340C5-0946-4410-9A84-D940343D01C3}" presName="spacer" presStyleCnt="0"/>
      <dgm:spPr/>
    </dgm:pt>
    <dgm:pt modelId="{35B94701-0529-8541-8DFF-1C38F4B7533A}" type="pres">
      <dgm:prSet presAssocID="{2939F027-0C84-48B5-9D4C-37E7C4C97BC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D0E8118-0A7A-994E-B979-8C4B9F2ECD8E}" type="presOf" srcId="{D0775518-F986-4875-94EE-31784D752066}" destId="{5817CA6F-671B-4540-9386-3261C3C2DF10}" srcOrd="0" destOrd="0" presId="urn:microsoft.com/office/officeart/2005/8/layout/vList2"/>
    <dgm:cxn modelId="{54A1AC1E-BF77-4CBC-A0FD-6491F27099A7}" srcId="{8A80A55D-87FD-4577-95B2-6C486B6E083E}" destId="{2939F027-0C84-48B5-9D4C-37E7C4C97BCC}" srcOrd="4" destOrd="0" parTransId="{9BF06FD2-4419-4F67-BB7A-72C74FCE6A56}" sibTransId="{B0141378-CAE7-43F0-9387-9AC4C3D00580}"/>
    <dgm:cxn modelId="{A1B8A637-F212-40CF-ACC9-A24D140996E7}" srcId="{8A80A55D-87FD-4577-95B2-6C486B6E083E}" destId="{E10AAC61-3BD2-4716-9CB2-8C22D9D7C175}" srcOrd="0" destOrd="0" parTransId="{2D80BE30-47F6-4425-B784-393F3C9E1558}" sibTransId="{EF81102C-59DC-4904-A696-74253CC88550}"/>
    <dgm:cxn modelId="{F748D94F-B382-6642-859B-68ECD037BB71}" type="presOf" srcId="{129246B3-FA68-4B1E-8C54-0FCD36F97BBB}" destId="{7DCE52F7-0F36-8149-B04F-6932D15C0BE3}" srcOrd="0" destOrd="0" presId="urn:microsoft.com/office/officeart/2005/8/layout/vList2"/>
    <dgm:cxn modelId="{A995497F-F6FA-46BE-988F-5A22195506DE}" srcId="{8A80A55D-87FD-4577-95B2-6C486B6E083E}" destId="{ABFE3B63-753F-43E7-BE87-F225CB09F2A5}" srcOrd="3" destOrd="0" parTransId="{22C9F19C-B39F-4D96-83B6-3750580326D4}" sibTransId="{2E5340C5-0946-4410-9A84-D940343D01C3}"/>
    <dgm:cxn modelId="{78A88D92-91B1-4353-B454-A563004E37E2}" srcId="{8A80A55D-87FD-4577-95B2-6C486B6E083E}" destId="{D0775518-F986-4875-94EE-31784D752066}" srcOrd="1" destOrd="0" parTransId="{3F6971C7-3076-4CAB-A2F7-0934CA564925}" sibTransId="{68FE1C30-18A3-48AD-9DB1-FD052981381B}"/>
    <dgm:cxn modelId="{72ECF7C2-927D-4CA2-9C87-41013681C4C6}" srcId="{8A80A55D-87FD-4577-95B2-6C486B6E083E}" destId="{129246B3-FA68-4B1E-8C54-0FCD36F97BBB}" srcOrd="2" destOrd="0" parTransId="{4865E9E6-5AF0-4967-B400-BCFB4A91CC47}" sibTransId="{9EFE86DA-AE1B-47F7-8B54-7E9BC31A3AE5}"/>
    <dgm:cxn modelId="{7C81A0C3-EF0F-C54A-8B46-F6CFC3397211}" type="presOf" srcId="{2939F027-0C84-48B5-9D4C-37E7C4C97BCC}" destId="{35B94701-0529-8541-8DFF-1C38F4B7533A}" srcOrd="0" destOrd="0" presId="urn:microsoft.com/office/officeart/2005/8/layout/vList2"/>
    <dgm:cxn modelId="{1E8C3ECC-13FF-E941-B881-26AA102BB41D}" type="presOf" srcId="{ABFE3B63-753F-43E7-BE87-F225CB09F2A5}" destId="{C52142D6-286C-6044-8D46-963D0EDEFDAF}" srcOrd="0" destOrd="0" presId="urn:microsoft.com/office/officeart/2005/8/layout/vList2"/>
    <dgm:cxn modelId="{218076CD-E8F0-0B49-BFC2-459A1B59DEE2}" type="presOf" srcId="{E10AAC61-3BD2-4716-9CB2-8C22D9D7C175}" destId="{662141D5-CCCB-4B43-8BD7-49CFBD9F25DB}" srcOrd="0" destOrd="0" presId="urn:microsoft.com/office/officeart/2005/8/layout/vList2"/>
    <dgm:cxn modelId="{E91DD7F2-727C-EE48-A663-259417AFCB70}" type="presOf" srcId="{8A80A55D-87FD-4577-95B2-6C486B6E083E}" destId="{6806C555-BC7B-A044-A51F-0BA4DC3C4E55}" srcOrd="0" destOrd="0" presId="urn:microsoft.com/office/officeart/2005/8/layout/vList2"/>
    <dgm:cxn modelId="{7E9B4C43-72BA-FF41-8B5D-97BE751C1EFA}" type="presParOf" srcId="{6806C555-BC7B-A044-A51F-0BA4DC3C4E55}" destId="{662141D5-CCCB-4B43-8BD7-49CFBD9F25DB}" srcOrd="0" destOrd="0" presId="urn:microsoft.com/office/officeart/2005/8/layout/vList2"/>
    <dgm:cxn modelId="{7FCB3DA0-F8B7-A54A-9695-B8E62EFDC836}" type="presParOf" srcId="{6806C555-BC7B-A044-A51F-0BA4DC3C4E55}" destId="{FA8C5E18-1088-0840-B4FC-BFBF078A96BB}" srcOrd="1" destOrd="0" presId="urn:microsoft.com/office/officeart/2005/8/layout/vList2"/>
    <dgm:cxn modelId="{5B3092D2-03EC-D742-B26C-5532BFB11679}" type="presParOf" srcId="{6806C555-BC7B-A044-A51F-0BA4DC3C4E55}" destId="{5817CA6F-671B-4540-9386-3261C3C2DF10}" srcOrd="2" destOrd="0" presId="urn:microsoft.com/office/officeart/2005/8/layout/vList2"/>
    <dgm:cxn modelId="{6CEA6387-AEBC-5F4B-8D3F-C4503F069D4A}" type="presParOf" srcId="{6806C555-BC7B-A044-A51F-0BA4DC3C4E55}" destId="{C780444B-4318-6945-A1F1-101BFC360CF3}" srcOrd="3" destOrd="0" presId="urn:microsoft.com/office/officeart/2005/8/layout/vList2"/>
    <dgm:cxn modelId="{1B4A282A-B261-E34B-9277-A7D213448FBE}" type="presParOf" srcId="{6806C555-BC7B-A044-A51F-0BA4DC3C4E55}" destId="{7DCE52F7-0F36-8149-B04F-6932D15C0BE3}" srcOrd="4" destOrd="0" presId="urn:microsoft.com/office/officeart/2005/8/layout/vList2"/>
    <dgm:cxn modelId="{07ED7604-DCB8-3F48-8515-9BB425233EF3}" type="presParOf" srcId="{6806C555-BC7B-A044-A51F-0BA4DC3C4E55}" destId="{197A8998-0EE2-344D-8B09-E2FDFA3E6666}" srcOrd="5" destOrd="0" presId="urn:microsoft.com/office/officeart/2005/8/layout/vList2"/>
    <dgm:cxn modelId="{00EA1DD4-C18A-2943-BB30-6C7503940DE0}" type="presParOf" srcId="{6806C555-BC7B-A044-A51F-0BA4DC3C4E55}" destId="{C52142D6-286C-6044-8D46-963D0EDEFDAF}" srcOrd="6" destOrd="0" presId="urn:microsoft.com/office/officeart/2005/8/layout/vList2"/>
    <dgm:cxn modelId="{4376ABE8-5BCD-8547-BE73-E9C015BBC226}" type="presParOf" srcId="{6806C555-BC7B-A044-A51F-0BA4DC3C4E55}" destId="{D7D0FA3D-BE35-5840-834F-74292B58EE05}" srcOrd="7" destOrd="0" presId="urn:microsoft.com/office/officeart/2005/8/layout/vList2"/>
    <dgm:cxn modelId="{3881A4C3-4434-B14F-AACC-5BEC8AD5EC59}" type="presParOf" srcId="{6806C555-BC7B-A044-A51F-0BA4DC3C4E55}" destId="{35B94701-0529-8541-8DFF-1C38F4B7533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F67F9C-618C-4A70-A483-6F064A1BB7D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FFB8423-4336-4FCB-8896-E634549CE92F}">
      <dgm:prSet/>
      <dgm:spPr/>
      <dgm:t>
        <a:bodyPr/>
        <a:lstStyle/>
        <a:p>
          <a:r>
            <a:rPr lang="hu-HU"/>
            <a:t>Medical </a:t>
          </a:r>
          <a:endParaRPr lang="en-US"/>
        </a:p>
      </dgm:t>
    </dgm:pt>
    <dgm:pt modelId="{13FC02D6-46CD-4791-BC74-2CAF156BB705}" type="parTrans" cxnId="{0CFA97D0-7AC4-425B-8557-CE5C6569FEF6}">
      <dgm:prSet/>
      <dgm:spPr/>
      <dgm:t>
        <a:bodyPr/>
        <a:lstStyle/>
        <a:p>
          <a:endParaRPr lang="en-US"/>
        </a:p>
      </dgm:t>
    </dgm:pt>
    <dgm:pt modelId="{D6823EED-AE9E-4CF0-8E09-54D13636D2BB}" type="sibTrans" cxnId="{0CFA97D0-7AC4-425B-8557-CE5C6569FEF6}">
      <dgm:prSet/>
      <dgm:spPr/>
      <dgm:t>
        <a:bodyPr/>
        <a:lstStyle/>
        <a:p>
          <a:endParaRPr lang="en-US"/>
        </a:p>
      </dgm:t>
    </dgm:pt>
    <dgm:pt modelId="{C79F595F-3074-4FD0-A838-1B2E35D05C55}">
      <dgm:prSet/>
      <dgm:spPr/>
      <dgm:t>
        <a:bodyPr/>
        <a:lstStyle/>
        <a:p>
          <a:r>
            <a:rPr lang="hu-HU"/>
            <a:t>Detecting radiation/radioactive contamination</a:t>
          </a:r>
          <a:endParaRPr lang="en-US"/>
        </a:p>
      </dgm:t>
    </dgm:pt>
    <dgm:pt modelId="{531D635C-DA3B-4133-9350-24CB080394BF}" type="parTrans" cxnId="{3C4809B2-C644-4A37-ABA4-8B729845B64C}">
      <dgm:prSet/>
      <dgm:spPr/>
      <dgm:t>
        <a:bodyPr/>
        <a:lstStyle/>
        <a:p>
          <a:endParaRPr lang="en-US"/>
        </a:p>
      </dgm:t>
    </dgm:pt>
    <dgm:pt modelId="{D1556415-72A6-4D96-9F31-48498E3C994A}" type="sibTrans" cxnId="{3C4809B2-C644-4A37-ABA4-8B729845B64C}">
      <dgm:prSet/>
      <dgm:spPr/>
      <dgm:t>
        <a:bodyPr/>
        <a:lstStyle/>
        <a:p>
          <a:endParaRPr lang="en-US"/>
        </a:p>
      </dgm:t>
    </dgm:pt>
    <dgm:pt modelId="{01CB2668-FD53-4759-A469-E3BFD4FE9D33}">
      <dgm:prSet/>
      <dgm:spPr/>
      <dgm:t>
        <a:bodyPr/>
        <a:lstStyle/>
        <a:p>
          <a:r>
            <a:rPr lang="hu-HU"/>
            <a:t>Particle detectors</a:t>
          </a:r>
          <a:endParaRPr lang="en-US"/>
        </a:p>
      </dgm:t>
    </dgm:pt>
    <dgm:pt modelId="{8C63095F-6C5C-4CE6-B596-8711C846ECDF}" type="parTrans" cxnId="{739C721C-A15A-4CE6-A358-7B5D57719B2C}">
      <dgm:prSet/>
      <dgm:spPr/>
      <dgm:t>
        <a:bodyPr/>
        <a:lstStyle/>
        <a:p>
          <a:endParaRPr lang="en-US"/>
        </a:p>
      </dgm:t>
    </dgm:pt>
    <dgm:pt modelId="{E2E1AB70-39BD-4FF5-A347-F90D991997BE}" type="sibTrans" cxnId="{739C721C-A15A-4CE6-A358-7B5D57719B2C}">
      <dgm:prSet/>
      <dgm:spPr/>
      <dgm:t>
        <a:bodyPr/>
        <a:lstStyle/>
        <a:p>
          <a:endParaRPr lang="en-US"/>
        </a:p>
      </dgm:t>
    </dgm:pt>
    <dgm:pt modelId="{BF7B54B4-3FDA-4112-92C0-8105947B355B}">
      <dgm:prSet/>
      <dgm:spPr/>
      <dgm:t>
        <a:bodyPr/>
        <a:lstStyle/>
        <a:p>
          <a:r>
            <a:rPr lang="hu-HU"/>
            <a:t>Nuclear cameras </a:t>
          </a:r>
          <a:endParaRPr lang="en-US"/>
        </a:p>
      </dgm:t>
    </dgm:pt>
    <dgm:pt modelId="{1662AF56-11BE-4B34-A311-2A22A34A7FF8}" type="parTrans" cxnId="{B360A040-DE65-4F87-8652-809BB4121995}">
      <dgm:prSet/>
      <dgm:spPr/>
      <dgm:t>
        <a:bodyPr/>
        <a:lstStyle/>
        <a:p>
          <a:endParaRPr lang="en-US"/>
        </a:p>
      </dgm:t>
    </dgm:pt>
    <dgm:pt modelId="{F8F47407-1220-4209-80A0-BDAEE31229D2}" type="sibTrans" cxnId="{B360A040-DE65-4F87-8652-809BB4121995}">
      <dgm:prSet/>
      <dgm:spPr/>
      <dgm:t>
        <a:bodyPr/>
        <a:lstStyle/>
        <a:p>
          <a:endParaRPr lang="en-US"/>
        </a:p>
      </dgm:t>
    </dgm:pt>
    <dgm:pt modelId="{DB980503-D31A-4F6B-9B31-1660E2BF6924}">
      <dgm:prSet/>
      <dgm:spPr/>
      <dgm:t>
        <a:bodyPr/>
        <a:lstStyle/>
        <a:p>
          <a:r>
            <a:rPr lang="hu-HU"/>
            <a:t>X-ray security</a:t>
          </a:r>
          <a:endParaRPr lang="en-US"/>
        </a:p>
      </dgm:t>
    </dgm:pt>
    <dgm:pt modelId="{57E334B0-0835-48A5-B1FE-5CB0FAADC6F3}" type="parTrans" cxnId="{256A7057-35AF-485F-8E20-3EFF44E99E84}">
      <dgm:prSet/>
      <dgm:spPr/>
      <dgm:t>
        <a:bodyPr/>
        <a:lstStyle/>
        <a:p>
          <a:endParaRPr lang="en-US"/>
        </a:p>
      </dgm:t>
    </dgm:pt>
    <dgm:pt modelId="{6F736966-AAB3-4CFA-AA8D-6356FD33FB5D}" type="sibTrans" cxnId="{256A7057-35AF-485F-8E20-3EFF44E99E84}">
      <dgm:prSet/>
      <dgm:spPr/>
      <dgm:t>
        <a:bodyPr/>
        <a:lstStyle/>
        <a:p>
          <a:endParaRPr lang="en-US"/>
        </a:p>
      </dgm:t>
    </dgm:pt>
    <dgm:pt modelId="{073181C7-0FFD-4A49-9A17-37438DE88C3C}" type="pres">
      <dgm:prSet presAssocID="{15F67F9C-618C-4A70-A483-6F064A1BB7D0}" presName="linear" presStyleCnt="0">
        <dgm:presLayoutVars>
          <dgm:animLvl val="lvl"/>
          <dgm:resizeHandles val="exact"/>
        </dgm:presLayoutVars>
      </dgm:prSet>
      <dgm:spPr/>
    </dgm:pt>
    <dgm:pt modelId="{83A721BF-3736-AA4C-B251-9596A357A7AF}" type="pres">
      <dgm:prSet presAssocID="{7FFB8423-4336-4FCB-8896-E634549CE92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3D3E4DE-725C-3740-8B4E-50253D2C8539}" type="pres">
      <dgm:prSet presAssocID="{D6823EED-AE9E-4CF0-8E09-54D13636D2BB}" presName="spacer" presStyleCnt="0"/>
      <dgm:spPr/>
    </dgm:pt>
    <dgm:pt modelId="{A4257ED1-921E-344C-A802-7361333E4DCC}" type="pres">
      <dgm:prSet presAssocID="{C79F595F-3074-4FD0-A838-1B2E35D05C5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665AB4F-C301-0749-86C1-00CDE5CD8FF3}" type="pres">
      <dgm:prSet presAssocID="{D1556415-72A6-4D96-9F31-48498E3C994A}" presName="spacer" presStyleCnt="0"/>
      <dgm:spPr/>
    </dgm:pt>
    <dgm:pt modelId="{C0CCC12C-0D6E-084E-B7FD-DE7713BD86E2}" type="pres">
      <dgm:prSet presAssocID="{01CB2668-FD53-4759-A469-E3BFD4FE9D3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76DA5E4-AAA0-4B4B-90D1-D2305CC29CCC}" type="pres">
      <dgm:prSet presAssocID="{E2E1AB70-39BD-4FF5-A347-F90D991997BE}" presName="spacer" presStyleCnt="0"/>
      <dgm:spPr/>
    </dgm:pt>
    <dgm:pt modelId="{B84714A3-128D-1D45-B59A-7539955A4282}" type="pres">
      <dgm:prSet presAssocID="{BF7B54B4-3FDA-4112-92C0-8105947B355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D5A6EA9-54FE-F846-846D-B0FFDBE4CC38}" type="pres">
      <dgm:prSet presAssocID="{F8F47407-1220-4209-80A0-BDAEE31229D2}" presName="spacer" presStyleCnt="0"/>
      <dgm:spPr/>
    </dgm:pt>
    <dgm:pt modelId="{D3D4281A-2764-2943-971C-34894E3C5887}" type="pres">
      <dgm:prSet presAssocID="{DB980503-D31A-4F6B-9B31-1660E2BF692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39C721C-A15A-4CE6-A358-7B5D57719B2C}" srcId="{15F67F9C-618C-4A70-A483-6F064A1BB7D0}" destId="{01CB2668-FD53-4759-A469-E3BFD4FE9D33}" srcOrd="2" destOrd="0" parTransId="{8C63095F-6C5C-4CE6-B596-8711C846ECDF}" sibTransId="{E2E1AB70-39BD-4FF5-A347-F90D991997BE}"/>
    <dgm:cxn modelId="{AD2EEF39-C1FC-2443-86D4-8E16859C4F81}" type="presOf" srcId="{7FFB8423-4336-4FCB-8896-E634549CE92F}" destId="{83A721BF-3736-AA4C-B251-9596A357A7AF}" srcOrd="0" destOrd="0" presId="urn:microsoft.com/office/officeart/2005/8/layout/vList2"/>
    <dgm:cxn modelId="{B360A040-DE65-4F87-8652-809BB4121995}" srcId="{15F67F9C-618C-4A70-A483-6F064A1BB7D0}" destId="{BF7B54B4-3FDA-4112-92C0-8105947B355B}" srcOrd="3" destOrd="0" parTransId="{1662AF56-11BE-4B34-A311-2A22A34A7FF8}" sibTransId="{F8F47407-1220-4209-80A0-BDAEE31229D2}"/>
    <dgm:cxn modelId="{C58E2E49-9835-174F-8570-5125784B7D7C}" type="presOf" srcId="{01CB2668-FD53-4759-A469-E3BFD4FE9D33}" destId="{C0CCC12C-0D6E-084E-B7FD-DE7713BD86E2}" srcOrd="0" destOrd="0" presId="urn:microsoft.com/office/officeart/2005/8/layout/vList2"/>
    <dgm:cxn modelId="{256A7057-35AF-485F-8E20-3EFF44E99E84}" srcId="{15F67F9C-618C-4A70-A483-6F064A1BB7D0}" destId="{DB980503-D31A-4F6B-9B31-1660E2BF6924}" srcOrd="4" destOrd="0" parTransId="{57E334B0-0835-48A5-B1FE-5CB0FAADC6F3}" sibTransId="{6F736966-AAB3-4CFA-AA8D-6356FD33FB5D}"/>
    <dgm:cxn modelId="{CDAAC365-B195-2F49-896E-E9885969C41E}" type="presOf" srcId="{15F67F9C-618C-4A70-A483-6F064A1BB7D0}" destId="{073181C7-0FFD-4A49-9A17-37438DE88C3C}" srcOrd="0" destOrd="0" presId="urn:microsoft.com/office/officeart/2005/8/layout/vList2"/>
    <dgm:cxn modelId="{E5742289-EF01-AA43-BE2D-A75366787F36}" type="presOf" srcId="{BF7B54B4-3FDA-4112-92C0-8105947B355B}" destId="{B84714A3-128D-1D45-B59A-7539955A4282}" srcOrd="0" destOrd="0" presId="urn:microsoft.com/office/officeart/2005/8/layout/vList2"/>
    <dgm:cxn modelId="{ABA895A9-3753-C24F-8535-C40C34AADBEC}" type="presOf" srcId="{DB980503-D31A-4F6B-9B31-1660E2BF6924}" destId="{D3D4281A-2764-2943-971C-34894E3C5887}" srcOrd="0" destOrd="0" presId="urn:microsoft.com/office/officeart/2005/8/layout/vList2"/>
    <dgm:cxn modelId="{3C4809B2-C644-4A37-ABA4-8B729845B64C}" srcId="{15F67F9C-618C-4A70-A483-6F064A1BB7D0}" destId="{C79F595F-3074-4FD0-A838-1B2E35D05C55}" srcOrd="1" destOrd="0" parTransId="{531D635C-DA3B-4133-9350-24CB080394BF}" sibTransId="{D1556415-72A6-4D96-9F31-48498E3C994A}"/>
    <dgm:cxn modelId="{6DC8E9CE-06A6-8544-BB86-ED9FC11F7D78}" type="presOf" srcId="{C79F595F-3074-4FD0-A838-1B2E35D05C55}" destId="{A4257ED1-921E-344C-A802-7361333E4DCC}" srcOrd="0" destOrd="0" presId="urn:microsoft.com/office/officeart/2005/8/layout/vList2"/>
    <dgm:cxn modelId="{0CFA97D0-7AC4-425B-8557-CE5C6569FEF6}" srcId="{15F67F9C-618C-4A70-A483-6F064A1BB7D0}" destId="{7FFB8423-4336-4FCB-8896-E634549CE92F}" srcOrd="0" destOrd="0" parTransId="{13FC02D6-46CD-4791-BC74-2CAF156BB705}" sibTransId="{D6823EED-AE9E-4CF0-8E09-54D13636D2BB}"/>
    <dgm:cxn modelId="{FCA7708F-AE96-7A4E-94E6-F304E9FA0294}" type="presParOf" srcId="{073181C7-0FFD-4A49-9A17-37438DE88C3C}" destId="{83A721BF-3736-AA4C-B251-9596A357A7AF}" srcOrd="0" destOrd="0" presId="urn:microsoft.com/office/officeart/2005/8/layout/vList2"/>
    <dgm:cxn modelId="{F63308DA-80F1-9849-97D2-2AA1DBEC3102}" type="presParOf" srcId="{073181C7-0FFD-4A49-9A17-37438DE88C3C}" destId="{53D3E4DE-725C-3740-8B4E-50253D2C8539}" srcOrd="1" destOrd="0" presId="urn:microsoft.com/office/officeart/2005/8/layout/vList2"/>
    <dgm:cxn modelId="{5363A21A-79E4-0342-A21D-C04469880C4B}" type="presParOf" srcId="{073181C7-0FFD-4A49-9A17-37438DE88C3C}" destId="{A4257ED1-921E-344C-A802-7361333E4DCC}" srcOrd="2" destOrd="0" presId="urn:microsoft.com/office/officeart/2005/8/layout/vList2"/>
    <dgm:cxn modelId="{CB730D5C-91A9-764E-8914-783C97B46C6C}" type="presParOf" srcId="{073181C7-0FFD-4A49-9A17-37438DE88C3C}" destId="{A665AB4F-C301-0749-86C1-00CDE5CD8FF3}" srcOrd="3" destOrd="0" presId="urn:microsoft.com/office/officeart/2005/8/layout/vList2"/>
    <dgm:cxn modelId="{62F2D8C6-EA34-6B48-AE60-CE85F5DF8E42}" type="presParOf" srcId="{073181C7-0FFD-4A49-9A17-37438DE88C3C}" destId="{C0CCC12C-0D6E-084E-B7FD-DE7713BD86E2}" srcOrd="4" destOrd="0" presId="urn:microsoft.com/office/officeart/2005/8/layout/vList2"/>
    <dgm:cxn modelId="{CD30F62D-FD01-9844-8449-FF8DD40FFA6D}" type="presParOf" srcId="{073181C7-0FFD-4A49-9A17-37438DE88C3C}" destId="{276DA5E4-AAA0-4B4B-90D1-D2305CC29CCC}" srcOrd="5" destOrd="0" presId="urn:microsoft.com/office/officeart/2005/8/layout/vList2"/>
    <dgm:cxn modelId="{C6314D10-375F-2944-94AE-541B462418BA}" type="presParOf" srcId="{073181C7-0FFD-4A49-9A17-37438DE88C3C}" destId="{B84714A3-128D-1D45-B59A-7539955A4282}" srcOrd="6" destOrd="0" presId="urn:microsoft.com/office/officeart/2005/8/layout/vList2"/>
    <dgm:cxn modelId="{87CB2219-40AC-5A43-AF0A-14FEEB09CBB2}" type="presParOf" srcId="{073181C7-0FFD-4A49-9A17-37438DE88C3C}" destId="{9D5A6EA9-54FE-F846-846D-B0FFDBE4CC38}" srcOrd="7" destOrd="0" presId="urn:microsoft.com/office/officeart/2005/8/layout/vList2"/>
    <dgm:cxn modelId="{B52D4945-9A67-A148-8540-0AD3B7A0939D}" type="presParOf" srcId="{073181C7-0FFD-4A49-9A17-37438DE88C3C}" destId="{D3D4281A-2764-2943-971C-34894E3C588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37CD71-4833-41CF-917D-1F479E01C1B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1A68F8-DDD6-4B4B-9623-1B04CAE175D5}">
      <dgm:prSet/>
      <dgm:spPr/>
      <dgm:t>
        <a:bodyPr/>
        <a:lstStyle/>
        <a:p>
          <a:r>
            <a:rPr lang="hu-HU"/>
            <a:t>General mechaniscm</a:t>
          </a:r>
          <a:endParaRPr lang="en-US"/>
        </a:p>
      </dgm:t>
    </dgm:pt>
    <dgm:pt modelId="{66F8755D-2826-4100-809A-71D7E701B85A}" type="parTrans" cxnId="{8E24B579-4E5E-48BD-853D-DE93C7C54561}">
      <dgm:prSet/>
      <dgm:spPr/>
      <dgm:t>
        <a:bodyPr/>
        <a:lstStyle/>
        <a:p>
          <a:endParaRPr lang="en-US"/>
        </a:p>
      </dgm:t>
    </dgm:pt>
    <dgm:pt modelId="{8E6A12D9-7213-4120-AFD7-F6DE5E926F06}" type="sibTrans" cxnId="{8E24B579-4E5E-48BD-853D-DE93C7C54561}">
      <dgm:prSet/>
      <dgm:spPr/>
      <dgm:t>
        <a:bodyPr/>
        <a:lstStyle/>
        <a:p>
          <a:endParaRPr lang="en-US"/>
        </a:p>
      </dgm:t>
    </dgm:pt>
    <dgm:pt modelId="{7CD1614B-734A-4369-B94B-3CE8E91B04EE}">
      <dgm:prSet/>
      <dgm:spPr/>
      <dgm:t>
        <a:bodyPr/>
        <a:lstStyle/>
        <a:p>
          <a:r>
            <a:rPr lang="hu-HU" dirty="0"/>
            <a:t>Building </a:t>
          </a:r>
          <a:r>
            <a:rPr lang="hu-HU" dirty="0" err="1"/>
            <a:t>blocks</a:t>
          </a:r>
          <a:endParaRPr lang="en-US" dirty="0"/>
        </a:p>
      </dgm:t>
    </dgm:pt>
    <dgm:pt modelId="{C59027B0-FE14-41A9-9547-244D4DE23F12}" type="parTrans" cxnId="{5DE69438-BF16-453E-8E21-134B55AF16E4}">
      <dgm:prSet/>
      <dgm:spPr/>
      <dgm:t>
        <a:bodyPr/>
        <a:lstStyle/>
        <a:p>
          <a:endParaRPr lang="en-US"/>
        </a:p>
      </dgm:t>
    </dgm:pt>
    <dgm:pt modelId="{AFB40C3A-0505-4677-9569-D89370F7CDD5}" type="sibTrans" cxnId="{5DE69438-BF16-453E-8E21-134B55AF16E4}">
      <dgm:prSet/>
      <dgm:spPr/>
      <dgm:t>
        <a:bodyPr/>
        <a:lstStyle/>
        <a:p>
          <a:endParaRPr lang="en-US"/>
        </a:p>
      </dgm:t>
    </dgm:pt>
    <dgm:pt modelId="{3AFD72B7-F2FC-2C48-9B74-DABD0A70BDFA}" type="pres">
      <dgm:prSet presAssocID="{D937CD71-4833-41CF-917D-1F479E01C1BA}" presName="diagram" presStyleCnt="0">
        <dgm:presLayoutVars>
          <dgm:dir/>
          <dgm:resizeHandles val="exact"/>
        </dgm:presLayoutVars>
      </dgm:prSet>
      <dgm:spPr/>
    </dgm:pt>
    <dgm:pt modelId="{E687E6DF-FCCA-FA4E-AA05-792E39EA1D19}" type="pres">
      <dgm:prSet presAssocID="{CE1A68F8-DDD6-4B4B-9623-1B04CAE175D5}" presName="node" presStyleLbl="node1" presStyleIdx="0" presStyleCnt="2">
        <dgm:presLayoutVars>
          <dgm:bulletEnabled val="1"/>
        </dgm:presLayoutVars>
      </dgm:prSet>
      <dgm:spPr/>
    </dgm:pt>
    <dgm:pt modelId="{8BAF2895-65A0-FD4F-B099-CB412450F38B}" type="pres">
      <dgm:prSet presAssocID="{8E6A12D9-7213-4120-AFD7-F6DE5E926F06}" presName="sibTrans" presStyleCnt="0"/>
      <dgm:spPr/>
    </dgm:pt>
    <dgm:pt modelId="{C414E059-9F0C-E149-9EF3-B2E378C0029D}" type="pres">
      <dgm:prSet presAssocID="{7CD1614B-734A-4369-B94B-3CE8E91B04EE}" presName="node" presStyleLbl="node1" presStyleIdx="1" presStyleCnt="2">
        <dgm:presLayoutVars>
          <dgm:bulletEnabled val="1"/>
        </dgm:presLayoutVars>
      </dgm:prSet>
      <dgm:spPr/>
    </dgm:pt>
  </dgm:ptLst>
  <dgm:cxnLst>
    <dgm:cxn modelId="{5DE69438-BF16-453E-8E21-134B55AF16E4}" srcId="{D937CD71-4833-41CF-917D-1F479E01C1BA}" destId="{7CD1614B-734A-4369-B94B-3CE8E91B04EE}" srcOrd="1" destOrd="0" parTransId="{C59027B0-FE14-41A9-9547-244D4DE23F12}" sibTransId="{AFB40C3A-0505-4677-9569-D89370F7CDD5}"/>
    <dgm:cxn modelId="{7E47B45F-85BD-F94F-9E26-A6E4EBB68B94}" type="presOf" srcId="{7CD1614B-734A-4369-B94B-3CE8E91B04EE}" destId="{C414E059-9F0C-E149-9EF3-B2E378C0029D}" srcOrd="0" destOrd="0" presId="urn:microsoft.com/office/officeart/2005/8/layout/default"/>
    <dgm:cxn modelId="{B427EE73-7838-D146-B5FF-3BC8429E23C1}" type="presOf" srcId="{CE1A68F8-DDD6-4B4B-9623-1B04CAE175D5}" destId="{E687E6DF-FCCA-FA4E-AA05-792E39EA1D19}" srcOrd="0" destOrd="0" presId="urn:microsoft.com/office/officeart/2005/8/layout/default"/>
    <dgm:cxn modelId="{8E24B579-4E5E-48BD-853D-DE93C7C54561}" srcId="{D937CD71-4833-41CF-917D-1F479E01C1BA}" destId="{CE1A68F8-DDD6-4B4B-9623-1B04CAE175D5}" srcOrd="0" destOrd="0" parTransId="{66F8755D-2826-4100-809A-71D7E701B85A}" sibTransId="{8E6A12D9-7213-4120-AFD7-F6DE5E926F06}"/>
    <dgm:cxn modelId="{C723D0D9-696D-9641-955F-9A1BB5835C89}" type="presOf" srcId="{D937CD71-4833-41CF-917D-1F479E01C1BA}" destId="{3AFD72B7-F2FC-2C48-9B74-DABD0A70BDFA}" srcOrd="0" destOrd="0" presId="urn:microsoft.com/office/officeart/2005/8/layout/default"/>
    <dgm:cxn modelId="{58E51557-4B5C-FB47-B72C-354D471780D1}" type="presParOf" srcId="{3AFD72B7-F2FC-2C48-9B74-DABD0A70BDFA}" destId="{E687E6DF-FCCA-FA4E-AA05-792E39EA1D19}" srcOrd="0" destOrd="0" presId="urn:microsoft.com/office/officeart/2005/8/layout/default"/>
    <dgm:cxn modelId="{B3E5EF14-1E9F-EA44-8D2B-33246093D3DF}" type="presParOf" srcId="{3AFD72B7-F2FC-2C48-9B74-DABD0A70BDFA}" destId="{8BAF2895-65A0-FD4F-B099-CB412450F38B}" srcOrd="1" destOrd="0" presId="urn:microsoft.com/office/officeart/2005/8/layout/default"/>
    <dgm:cxn modelId="{6C30ADBC-184E-BB40-ADD5-F9CEF2D1F6CB}" type="presParOf" srcId="{3AFD72B7-F2FC-2C48-9B74-DABD0A70BDFA}" destId="{C414E059-9F0C-E149-9EF3-B2E378C0029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4D172E-9492-4924-9791-D9CFDFFB34C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32B4B25-51EA-4618-BE60-CB33073A567A}">
      <dgm:prSet/>
      <dgm:spPr/>
      <dgm:t>
        <a:bodyPr/>
        <a:lstStyle/>
        <a:p>
          <a:r>
            <a:rPr lang="hu-HU">
              <a:hlinkClick xmlns:r="http://schemas.openxmlformats.org/officeDocument/2006/relationships" r:id="rId1"/>
            </a:rPr>
            <a:t>https://en.wikipedia.org/wiki/Scintillator</a:t>
          </a:r>
          <a:endParaRPr lang="en-US"/>
        </a:p>
      </dgm:t>
    </dgm:pt>
    <dgm:pt modelId="{619C2D8D-382A-47CB-BFE4-9ECC827375A1}" type="parTrans" cxnId="{286B1420-5703-4BCF-AD13-09127A5738DB}">
      <dgm:prSet/>
      <dgm:spPr/>
      <dgm:t>
        <a:bodyPr/>
        <a:lstStyle/>
        <a:p>
          <a:endParaRPr lang="en-US"/>
        </a:p>
      </dgm:t>
    </dgm:pt>
    <dgm:pt modelId="{8AC56611-0602-4C6F-925E-94E8CA5CF7F7}" type="sibTrans" cxnId="{286B1420-5703-4BCF-AD13-09127A5738DB}">
      <dgm:prSet/>
      <dgm:spPr/>
      <dgm:t>
        <a:bodyPr/>
        <a:lstStyle/>
        <a:p>
          <a:endParaRPr lang="en-US"/>
        </a:p>
      </dgm:t>
    </dgm:pt>
    <dgm:pt modelId="{B015E5E8-7F7F-4255-AEE9-38D69B5C189C}">
      <dgm:prSet/>
      <dgm:spPr/>
      <dgm:t>
        <a:bodyPr/>
        <a:lstStyle/>
        <a:p>
          <a:r>
            <a:rPr lang="hu-HU">
              <a:hlinkClick xmlns:r="http://schemas.openxmlformats.org/officeDocument/2006/relationships" r:id="rId2"/>
            </a:rPr>
            <a:t>https://en.wikipedia.org/wiki/Scintillation_(physics)</a:t>
          </a:r>
          <a:endParaRPr lang="en-US"/>
        </a:p>
      </dgm:t>
    </dgm:pt>
    <dgm:pt modelId="{43BA7675-B58F-4DD8-A81C-4D2FC82ABD46}" type="parTrans" cxnId="{5515A545-284C-4B16-8D2E-A7AC8BFD072E}">
      <dgm:prSet/>
      <dgm:spPr/>
      <dgm:t>
        <a:bodyPr/>
        <a:lstStyle/>
        <a:p>
          <a:endParaRPr lang="en-US"/>
        </a:p>
      </dgm:t>
    </dgm:pt>
    <dgm:pt modelId="{DEAA06F9-5E6B-4042-B149-451CD4847D72}" type="sibTrans" cxnId="{5515A545-284C-4B16-8D2E-A7AC8BFD072E}">
      <dgm:prSet/>
      <dgm:spPr/>
      <dgm:t>
        <a:bodyPr/>
        <a:lstStyle/>
        <a:p>
          <a:endParaRPr lang="en-US"/>
        </a:p>
      </dgm:t>
    </dgm:pt>
    <dgm:pt modelId="{DCF1A3F9-0728-4EA2-A8A2-91C0AB8F2D15}">
      <dgm:prSet/>
      <dgm:spPr/>
      <dgm:t>
        <a:bodyPr/>
        <a:lstStyle/>
        <a:p>
          <a:r>
            <a:rPr lang="hu-HU" dirty="0">
              <a:hlinkClick xmlns:r="http://schemas.openxmlformats.org/officeDocument/2006/relationships" r:id="rId3"/>
            </a:rPr>
            <a:t>http://wigner.elte.hu/koltai/labor/parts/modern10.pdf</a:t>
          </a:r>
          <a:endParaRPr lang="en-US" dirty="0"/>
        </a:p>
      </dgm:t>
    </dgm:pt>
    <dgm:pt modelId="{FEDB7012-2B19-450C-81A4-5667CAD1B091}" type="parTrans" cxnId="{F089C584-9D4B-4BFB-A773-7FD02F31FFCD}">
      <dgm:prSet/>
      <dgm:spPr/>
      <dgm:t>
        <a:bodyPr/>
        <a:lstStyle/>
        <a:p>
          <a:endParaRPr lang="en-US"/>
        </a:p>
      </dgm:t>
    </dgm:pt>
    <dgm:pt modelId="{3CA48070-F07E-4536-A4E8-469B73C6C07D}" type="sibTrans" cxnId="{F089C584-9D4B-4BFB-A773-7FD02F31FFCD}">
      <dgm:prSet/>
      <dgm:spPr/>
      <dgm:t>
        <a:bodyPr/>
        <a:lstStyle/>
        <a:p>
          <a:endParaRPr lang="en-US"/>
        </a:p>
      </dgm:t>
    </dgm:pt>
    <dgm:pt modelId="{4D761A77-EAAC-CD4F-9802-A083DA88D7AA}">
      <dgm:prSet/>
      <dgm:spPr/>
      <dgm:t>
        <a:bodyPr/>
        <a:lstStyle/>
        <a:p>
          <a:r>
            <a:rPr lang="hu-HU" dirty="0">
              <a:hlinkClick xmlns:r="http://schemas.openxmlformats.org/officeDocument/2006/relationships" r:id="rId4"/>
            </a:rPr>
            <a:t>https://arxiv.org/abs/1710.08325</a:t>
          </a:r>
          <a:endParaRPr lang="hu-HU" dirty="0"/>
        </a:p>
        <a:p>
          <a:endParaRPr lang="en-US" dirty="0"/>
        </a:p>
      </dgm:t>
    </dgm:pt>
    <dgm:pt modelId="{08FF379C-0A4C-0F4F-9628-5EEBAE493FC8}" type="parTrans" cxnId="{6EF698E1-1CEF-7944-A0CB-3BEABC934AD0}">
      <dgm:prSet/>
      <dgm:spPr/>
      <dgm:t>
        <a:bodyPr/>
        <a:lstStyle/>
        <a:p>
          <a:endParaRPr lang="hu-HU"/>
        </a:p>
      </dgm:t>
    </dgm:pt>
    <dgm:pt modelId="{FEEF68ED-57A9-564A-B9FE-2D1F066C382C}" type="sibTrans" cxnId="{6EF698E1-1CEF-7944-A0CB-3BEABC934AD0}">
      <dgm:prSet/>
      <dgm:spPr/>
      <dgm:t>
        <a:bodyPr/>
        <a:lstStyle/>
        <a:p>
          <a:endParaRPr lang="hu-HU"/>
        </a:p>
      </dgm:t>
    </dgm:pt>
    <dgm:pt modelId="{DDDC7FC9-8BFD-984A-9EEB-FEE813892726}" type="pres">
      <dgm:prSet presAssocID="{E24D172E-9492-4924-9791-D9CFDFFB34C0}" presName="linear" presStyleCnt="0">
        <dgm:presLayoutVars>
          <dgm:animLvl val="lvl"/>
          <dgm:resizeHandles val="exact"/>
        </dgm:presLayoutVars>
      </dgm:prSet>
      <dgm:spPr/>
    </dgm:pt>
    <dgm:pt modelId="{D310EA13-EA2F-1E48-9582-0124895A2249}" type="pres">
      <dgm:prSet presAssocID="{732B4B25-51EA-4618-BE60-CB33073A567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BB5160F-BF06-A24B-85F6-E9D99F8C9638}" type="pres">
      <dgm:prSet presAssocID="{8AC56611-0602-4C6F-925E-94E8CA5CF7F7}" presName="spacer" presStyleCnt="0"/>
      <dgm:spPr/>
    </dgm:pt>
    <dgm:pt modelId="{8E7C8EB7-A55C-0C4C-98DC-707EC90DCAEC}" type="pres">
      <dgm:prSet presAssocID="{B015E5E8-7F7F-4255-AEE9-38D69B5C189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71FCF47-75A5-654C-A90A-C4D22FC7362A}" type="pres">
      <dgm:prSet presAssocID="{DEAA06F9-5E6B-4042-B149-451CD4847D72}" presName="spacer" presStyleCnt="0"/>
      <dgm:spPr/>
    </dgm:pt>
    <dgm:pt modelId="{B3E03F89-D6F5-7F40-8905-42728A6B8BBA}" type="pres">
      <dgm:prSet presAssocID="{DCF1A3F9-0728-4EA2-A8A2-91C0AB8F2D1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9E98F3A-EDB1-3642-B67B-967A83B1B03A}" type="pres">
      <dgm:prSet presAssocID="{3CA48070-F07E-4536-A4E8-469B73C6C07D}" presName="spacer" presStyleCnt="0"/>
      <dgm:spPr/>
    </dgm:pt>
    <dgm:pt modelId="{FF55C053-1C81-D843-84D1-29ABADB15B0B}" type="pres">
      <dgm:prSet presAssocID="{4D761A77-EAAC-CD4F-9802-A083DA88D7A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86B1420-5703-4BCF-AD13-09127A5738DB}" srcId="{E24D172E-9492-4924-9791-D9CFDFFB34C0}" destId="{732B4B25-51EA-4618-BE60-CB33073A567A}" srcOrd="0" destOrd="0" parTransId="{619C2D8D-382A-47CB-BFE4-9ECC827375A1}" sibTransId="{8AC56611-0602-4C6F-925E-94E8CA5CF7F7}"/>
    <dgm:cxn modelId="{5C5FFF21-D06A-5D4B-9228-D4D48C353B41}" type="presOf" srcId="{732B4B25-51EA-4618-BE60-CB33073A567A}" destId="{D310EA13-EA2F-1E48-9582-0124895A2249}" srcOrd="0" destOrd="0" presId="urn:microsoft.com/office/officeart/2005/8/layout/vList2"/>
    <dgm:cxn modelId="{5515A545-284C-4B16-8D2E-A7AC8BFD072E}" srcId="{E24D172E-9492-4924-9791-D9CFDFFB34C0}" destId="{B015E5E8-7F7F-4255-AEE9-38D69B5C189C}" srcOrd="1" destOrd="0" parTransId="{43BA7675-B58F-4DD8-A81C-4D2FC82ABD46}" sibTransId="{DEAA06F9-5E6B-4042-B149-451CD4847D72}"/>
    <dgm:cxn modelId="{FD286759-F3D2-C947-8F77-425E11B75DB2}" type="presOf" srcId="{B015E5E8-7F7F-4255-AEE9-38D69B5C189C}" destId="{8E7C8EB7-A55C-0C4C-98DC-707EC90DCAEC}" srcOrd="0" destOrd="0" presId="urn:microsoft.com/office/officeart/2005/8/layout/vList2"/>
    <dgm:cxn modelId="{5D440063-9775-8744-8F2B-4B03854D5FAA}" type="presOf" srcId="{4D761A77-EAAC-CD4F-9802-A083DA88D7AA}" destId="{FF55C053-1C81-D843-84D1-29ABADB15B0B}" srcOrd="0" destOrd="0" presId="urn:microsoft.com/office/officeart/2005/8/layout/vList2"/>
    <dgm:cxn modelId="{F089C584-9D4B-4BFB-A773-7FD02F31FFCD}" srcId="{E24D172E-9492-4924-9791-D9CFDFFB34C0}" destId="{DCF1A3F9-0728-4EA2-A8A2-91C0AB8F2D15}" srcOrd="2" destOrd="0" parTransId="{FEDB7012-2B19-450C-81A4-5667CAD1B091}" sibTransId="{3CA48070-F07E-4536-A4E8-469B73C6C07D}"/>
    <dgm:cxn modelId="{86C43AA9-015F-8F47-9C87-711605F7D18D}" type="presOf" srcId="{DCF1A3F9-0728-4EA2-A8A2-91C0AB8F2D15}" destId="{B3E03F89-D6F5-7F40-8905-42728A6B8BBA}" srcOrd="0" destOrd="0" presId="urn:microsoft.com/office/officeart/2005/8/layout/vList2"/>
    <dgm:cxn modelId="{6EF698E1-1CEF-7944-A0CB-3BEABC934AD0}" srcId="{E24D172E-9492-4924-9791-D9CFDFFB34C0}" destId="{4D761A77-EAAC-CD4F-9802-A083DA88D7AA}" srcOrd="3" destOrd="0" parTransId="{08FF379C-0A4C-0F4F-9628-5EEBAE493FC8}" sibTransId="{FEEF68ED-57A9-564A-B9FE-2D1F066C382C}"/>
    <dgm:cxn modelId="{CE85DCEE-D99F-174B-A140-E1445149D78B}" type="presOf" srcId="{E24D172E-9492-4924-9791-D9CFDFFB34C0}" destId="{DDDC7FC9-8BFD-984A-9EEB-FEE813892726}" srcOrd="0" destOrd="0" presId="urn:microsoft.com/office/officeart/2005/8/layout/vList2"/>
    <dgm:cxn modelId="{BAA7D9AE-ED3F-8D43-8099-6A531307184D}" type="presParOf" srcId="{DDDC7FC9-8BFD-984A-9EEB-FEE813892726}" destId="{D310EA13-EA2F-1E48-9582-0124895A2249}" srcOrd="0" destOrd="0" presId="urn:microsoft.com/office/officeart/2005/8/layout/vList2"/>
    <dgm:cxn modelId="{34407AEA-9587-9643-A634-BFA8B9AD87C4}" type="presParOf" srcId="{DDDC7FC9-8BFD-984A-9EEB-FEE813892726}" destId="{3BB5160F-BF06-A24B-85F6-E9D99F8C9638}" srcOrd="1" destOrd="0" presId="urn:microsoft.com/office/officeart/2005/8/layout/vList2"/>
    <dgm:cxn modelId="{916E02A4-B3C3-CA48-BF5C-B2996A42848D}" type="presParOf" srcId="{DDDC7FC9-8BFD-984A-9EEB-FEE813892726}" destId="{8E7C8EB7-A55C-0C4C-98DC-707EC90DCAEC}" srcOrd="2" destOrd="0" presId="urn:microsoft.com/office/officeart/2005/8/layout/vList2"/>
    <dgm:cxn modelId="{17E39440-E730-AC46-8649-4A489DD39CC6}" type="presParOf" srcId="{DDDC7FC9-8BFD-984A-9EEB-FEE813892726}" destId="{171FCF47-75A5-654C-A90A-C4D22FC7362A}" srcOrd="3" destOrd="0" presId="urn:microsoft.com/office/officeart/2005/8/layout/vList2"/>
    <dgm:cxn modelId="{FDA89549-7E31-FB4F-8D60-683A91673E5E}" type="presParOf" srcId="{DDDC7FC9-8BFD-984A-9EEB-FEE813892726}" destId="{B3E03F89-D6F5-7F40-8905-42728A6B8BBA}" srcOrd="4" destOrd="0" presId="urn:microsoft.com/office/officeart/2005/8/layout/vList2"/>
    <dgm:cxn modelId="{684B6B34-7EF2-9645-8B8E-A990B9D5738F}" type="presParOf" srcId="{DDDC7FC9-8BFD-984A-9EEB-FEE813892726}" destId="{29E98F3A-EDB1-3642-B67B-967A83B1B03A}" srcOrd="5" destOrd="0" presId="urn:microsoft.com/office/officeart/2005/8/layout/vList2"/>
    <dgm:cxn modelId="{0E6A9690-3E96-F348-AD41-3C90C36D7BB8}" type="presParOf" srcId="{DDDC7FC9-8BFD-984A-9EEB-FEE813892726}" destId="{FF55C053-1C81-D843-84D1-29ABADB15B0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141D5-CCCB-4B43-8BD7-49CFBD9F25DB}">
      <dsp:nvSpPr>
        <dsp:cNvPr id="0" name=""/>
        <dsp:cNvSpPr/>
      </dsp:nvSpPr>
      <dsp:spPr>
        <a:xfrm>
          <a:off x="0" y="177694"/>
          <a:ext cx="6403994" cy="8634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600" kern="1200"/>
            <a:t>Gaseous</a:t>
          </a:r>
          <a:endParaRPr lang="en-US" sz="3600" kern="1200"/>
        </a:p>
      </dsp:txBody>
      <dsp:txXfrm>
        <a:off x="42151" y="219845"/>
        <a:ext cx="6319692" cy="779158"/>
      </dsp:txXfrm>
    </dsp:sp>
    <dsp:sp modelId="{5817CA6F-671B-4540-9386-3261C3C2DF10}">
      <dsp:nvSpPr>
        <dsp:cNvPr id="0" name=""/>
        <dsp:cNvSpPr/>
      </dsp:nvSpPr>
      <dsp:spPr>
        <a:xfrm>
          <a:off x="0" y="1144834"/>
          <a:ext cx="6403994" cy="863460"/>
        </a:xfrm>
        <a:prstGeom prst="roundRect">
          <a:avLst/>
        </a:prstGeom>
        <a:gradFill rotWithShape="0">
          <a:gsLst>
            <a:gs pos="0">
              <a:schemeClr val="accent2">
                <a:hueOff val="287373"/>
                <a:satOff val="-4693"/>
                <a:lumOff val="29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287373"/>
                <a:satOff val="-4693"/>
                <a:lumOff val="29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600" kern="1200"/>
            <a:t>Organic – crystals or liquids</a:t>
          </a:r>
          <a:endParaRPr lang="en-US" sz="3600" kern="1200"/>
        </a:p>
      </dsp:txBody>
      <dsp:txXfrm>
        <a:off x="42151" y="1186985"/>
        <a:ext cx="6319692" cy="779158"/>
      </dsp:txXfrm>
    </dsp:sp>
    <dsp:sp modelId="{7DCE52F7-0F36-8149-B04F-6932D15C0BE3}">
      <dsp:nvSpPr>
        <dsp:cNvPr id="0" name=""/>
        <dsp:cNvSpPr/>
      </dsp:nvSpPr>
      <dsp:spPr>
        <a:xfrm>
          <a:off x="0" y="2111974"/>
          <a:ext cx="6403994" cy="863460"/>
        </a:xfrm>
        <a:prstGeom prst="roundRect">
          <a:avLst/>
        </a:prstGeom>
        <a:gradFill rotWithShape="0">
          <a:gsLst>
            <a:gs pos="0">
              <a:schemeClr val="accent2">
                <a:hueOff val="574745"/>
                <a:satOff val="-9386"/>
                <a:lumOff val="588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574745"/>
                <a:satOff val="-9386"/>
                <a:lumOff val="588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600" kern="1200"/>
            <a:t>Plastic</a:t>
          </a:r>
          <a:endParaRPr lang="en-US" sz="3600" kern="1200"/>
        </a:p>
      </dsp:txBody>
      <dsp:txXfrm>
        <a:off x="42151" y="2154125"/>
        <a:ext cx="6319692" cy="779158"/>
      </dsp:txXfrm>
    </dsp:sp>
    <dsp:sp modelId="{C52142D6-286C-6044-8D46-963D0EDEFDAF}">
      <dsp:nvSpPr>
        <dsp:cNvPr id="0" name=""/>
        <dsp:cNvSpPr/>
      </dsp:nvSpPr>
      <dsp:spPr>
        <a:xfrm>
          <a:off x="0" y="3079114"/>
          <a:ext cx="6403994" cy="863460"/>
        </a:xfrm>
        <a:prstGeom prst="roundRect">
          <a:avLst/>
        </a:prstGeom>
        <a:gradFill rotWithShape="0">
          <a:gsLst>
            <a:gs pos="0">
              <a:schemeClr val="accent2">
                <a:hueOff val="862118"/>
                <a:satOff val="-14079"/>
                <a:lumOff val="882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862118"/>
                <a:satOff val="-14079"/>
                <a:lumOff val="882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600" kern="1200"/>
            <a:t>Glasses</a:t>
          </a:r>
          <a:endParaRPr lang="en-US" sz="3600" kern="1200"/>
        </a:p>
      </dsp:txBody>
      <dsp:txXfrm>
        <a:off x="42151" y="3121265"/>
        <a:ext cx="6319692" cy="779158"/>
      </dsp:txXfrm>
    </dsp:sp>
    <dsp:sp modelId="{35B94701-0529-8541-8DFF-1C38F4B7533A}">
      <dsp:nvSpPr>
        <dsp:cNvPr id="0" name=""/>
        <dsp:cNvSpPr/>
      </dsp:nvSpPr>
      <dsp:spPr>
        <a:xfrm>
          <a:off x="0" y="4046254"/>
          <a:ext cx="6403994" cy="863460"/>
        </a:xfrm>
        <a:prstGeom prst="roundRect">
          <a:avLst/>
        </a:prstGeom>
        <a:gradFill rotWithShape="0">
          <a:gsLst>
            <a:gs pos="0">
              <a:schemeClr val="accent2">
                <a:hueOff val="1149490"/>
                <a:satOff val="-18772"/>
                <a:lumOff val="1176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149490"/>
                <a:satOff val="-18772"/>
                <a:lumOff val="1176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600" kern="1200"/>
            <a:t>Inorganic</a:t>
          </a:r>
          <a:endParaRPr lang="en-US" sz="3600" kern="1200"/>
        </a:p>
      </dsp:txBody>
      <dsp:txXfrm>
        <a:off x="42151" y="4088405"/>
        <a:ext cx="6319692" cy="779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721BF-3736-AA4C-B251-9596A357A7AF}">
      <dsp:nvSpPr>
        <dsp:cNvPr id="0" name=""/>
        <dsp:cNvSpPr/>
      </dsp:nvSpPr>
      <dsp:spPr>
        <a:xfrm>
          <a:off x="0" y="97050"/>
          <a:ext cx="6290226" cy="9931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/>
            <a:t>Medical </a:t>
          </a:r>
          <a:endParaRPr lang="en-US" sz="2500" kern="1200"/>
        </a:p>
      </dsp:txBody>
      <dsp:txXfrm>
        <a:off x="48481" y="145531"/>
        <a:ext cx="6193264" cy="896166"/>
      </dsp:txXfrm>
    </dsp:sp>
    <dsp:sp modelId="{A4257ED1-921E-344C-A802-7361333E4DCC}">
      <dsp:nvSpPr>
        <dsp:cNvPr id="0" name=""/>
        <dsp:cNvSpPr/>
      </dsp:nvSpPr>
      <dsp:spPr>
        <a:xfrm>
          <a:off x="0" y="1162179"/>
          <a:ext cx="6290226" cy="993128"/>
        </a:xfrm>
        <a:prstGeom prst="roundRect">
          <a:avLst/>
        </a:prstGeom>
        <a:solidFill>
          <a:schemeClr val="accent2">
            <a:hueOff val="287373"/>
            <a:satOff val="-4693"/>
            <a:lumOff val="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/>
            <a:t>Detecting radiation/radioactive contamination</a:t>
          </a:r>
          <a:endParaRPr lang="en-US" sz="2500" kern="1200"/>
        </a:p>
      </dsp:txBody>
      <dsp:txXfrm>
        <a:off x="48481" y="1210660"/>
        <a:ext cx="6193264" cy="896166"/>
      </dsp:txXfrm>
    </dsp:sp>
    <dsp:sp modelId="{C0CCC12C-0D6E-084E-B7FD-DE7713BD86E2}">
      <dsp:nvSpPr>
        <dsp:cNvPr id="0" name=""/>
        <dsp:cNvSpPr/>
      </dsp:nvSpPr>
      <dsp:spPr>
        <a:xfrm>
          <a:off x="0" y="2227308"/>
          <a:ext cx="6290226" cy="993128"/>
        </a:xfrm>
        <a:prstGeom prst="roundRect">
          <a:avLst/>
        </a:prstGeom>
        <a:solidFill>
          <a:schemeClr val="accent2">
            <a:hueOff val="574745"/>
            <a:satOff val="-9386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/>
            <a:t>Particle detectors</a:t>
          </a:r>
          <a:endParaRPr lang="en-US" sz="2500" kern="1200"/>
        </a:p>
      </dsp:txBody>
      <dsp:txXfrm>
        <a:off x="48481" y="2275789"/>
        <a:ext cx="6193264" cy="896166"/>
      </dsp:txXfrm>
    </dsp:sp>
    <dsp:sp modelId="{B84714A3-128D-1D45-B59A-7539955A4282}">
      <dsp:nvSpPr>
        <dsp:cNvPr id="0" name=""/>
        <dsp:cNvSpPr/>
      </dsp:nvSpPr>
      <dsp:spPr>
        <a:xfrm>
          <a:off x="0" y="3292436"/>
          <a:ext cx="6290226" cy="993128"/>
        </a:xfrm>
        <a:prstGeom prst="roundRect">
          <a:avLst/>
        </a:prstGeom>
        <a:solidFill>
          <a:schemeClr val="accent2">
            <a:hueOff val="862118"/>
            <a:satOff val="-14079"/>
            <a:lumOff val="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/>
            <a:t>Nuclear cameras </a:t>
          </a:r>
          <a:endParaRPr lang="en-US" sz="2500" kern="1200"/>
        </a:p>
      </dsp:txBody>
      <dsp:txXfrm>
        <a:off x="48481" y="3340917"/>
        <a:ext cx="6193264" cy="896166"/>
      </dsp:txXfrm>
    </dsp:sp>
    <dsp:sp modelId="{D3D4281A-2764-2943-971C-34894E3C5887}">
      <dsp:nvSpPr>
        <dsp:cNvPr id="0" name=""/>
        <dsp:cNvSpPr/>
      </dsp:nvSpPr>
      <dsp:spPr>
        <a:xfrm>
          <a:off x="0" y="4357565"/>
          <a:ext cx="6290226" cy="993128"/>
        </a:xfrm>
        <a:prstGeom prst="roundRect">
          <a:avLst/>
        </a:prstGeom>
        <a:solidFill>
          <a:schemeClr val="accent2">
            <a:hueOff val="1149490"/>
            <a:satOff val="-18772"/>
            <a:lumOff val="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/>
            <a:t>X-ray security</a:t>
          </a:r>
          <a:endParaRPr lang="en-US" sz="2500" kern="1200"/>
        </a:p>
      </dsp:txBody>
      <dsp:txXfrm>
        <a:off x="48481" y="4406046"/>
        <a:ext cx="6193264" cy="8961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7E6DF-FCCA-FA4E-AA05-792E39EA1D19}">
      <dsp:nvSpPr>
        <dsp:cNvPr id="0" name=""/>
        <dsp:cNvSpPr/>
      </dsp:nvSpPr>
      <dsp:spPr>
        <a:xfrm>
          <a:off x="1363265" y="3517"/>
          <a:ext cx="3090068" cy="18540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500" kern="1200"/>
            <a:t>General mechaniscm</a:t>
          </a:r>
          <a:endParaRPr lang="en-US" sz="3500" kern="1200"/>
        </a:p>
      </dsp:txBody>
      <dsp:txXfrm>
        <a:off x="1363265" y="3517"/>
        <a:ext cx="3090068" cy="1854041"/>
      </dsp:txXfrm>
    </dsp:sp>
    <dsp:sp modelId="{C414E059-9F0C-E149-9EF3-B2E378C0029D}">
      <dsp:nvSpPr>
        <dsp:cNvPr id="0" name=""/>
        <dsp:cNvSpPr/>
      </dsp:nvSpPr>
      <dsp:spPr>
        <a:xfrm>
          <a:off x="1363265" y="2166565"/>
          <a:ext cx="3090068" cy="18540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500" kern="1200" dirty="0"/>
            <a:t>Building </a:t>
          </a:r>
          <a:r>
            <a:rPr lang="hu-HU" sz="3500" kern="1200" dirty="0" err="1"/>
            <a:t>blocks</a:t>
          </a:r>
          <a:endParaRPr lang="en-US" sz="3500" kern="1200" dirty="0"/>
        </a:p>
      </dsp:txBody>
      <dsp:txXfrm>
        <a:off x="1363265" y="2166565"/>
        <a:ext cx="3090068" cy="18540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0EA13-EA2F-1E48-9582-0124895A2249}">
      <dsp:nvSpPr>
        <dsp:cNvPr id="0" name=""/>
        <dsp:cNvSpPr/>
      </dsp:nvSpPr>
      <dsp:spPr>
        <a:xfrm>
          <a:off x="0" y="819973"/>
          <a:ext cx="6403994" cy="8229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>
              <a:hlinkClick xmlns:r="http://schemas.openxmlformats.org/officeDocument/2006/relationships" r:id="rId1"/>
            </a:rPr>
            <a:t>https://en.wikipedia.org/wiki/Scintillator</a:t>
          </a:r>
          <a:endParaRPr lang="en-US" sz="1800" kern="1200"/>
        </a:p>
      </dsp:txBody>
      <dsp:txXfrm>
        <a:off x="40175" y="860148"/>
        <a:ext cx="6323644" cy="742635"/>
      </dsp:txXfrm>
    </dsp:sp>
    <dsp:sp modelId="{8E7C8EB7-A55C-0C4C-98DC-707EC90DCAEC}">
      <dsp:nvSpPr>
        <dsp:cNvPr id="0" name=""/>
        <dsp:cNvSpPr/>
      </dsp:nvSpPr>
      <dsp:spPr>
        <a:xfrm>
          <a:off x="0" y="1694799"/>
          <a:ext cx="6403994" cy="822985"/>
        </a:xfrm>
        <a:prstGeom prst="roundRect">
          <a:avLst/>
        </a:prstGeom>
        <a:gradFill rotWithShape="0">
          <a:gsLst>
            <a:gs pos="0">
              <a:schemeClr val="accent2">
                <a:hueOff val="383163"/>
                <a:satOff val="-6257"/>
                <a:lumOff val="392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383163"/>
                <a:satOff val="-6257"/>
                <a:lumOff val="392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>
              <a:hlinkClick xmlns:r="http://schemas.openxmlformats.org/officeDocument/2006/relationships" r:id="rId2"/>
            </a:rPr>
            <a:t>https://en.wikipedia.org/wiki/Scintillation_(physics)</a:t>
          </a:r>
          <a:endParaRPr lang="en-US" sz="1800" kern="1200"/>
        </a:p>
      </dsp:txBody>
      <dsp:txXfrm>
        <a:off x="40175" y="1734974"/>
        <a:ext cx="6323644" cy="742635"/>
      </dsp:txXfrm>
    </dsp:sp>
    <dsp:sp modelId="{B3E03F89-D6F5-7F40-8905-42728A6B8BBA}">
      <dsp:nvSpPr>
        <dsp:cNvPr id="0" name=""/>
        <dsp:cNvSpPr/>
      </dsp:nvSpPr>
      <dsp:spPr>
        <a:xfrm>
          <a:off x="0" y="2569624"/>
          <a:ext cx="6403994" cy="822985"/>
        </a:xfrm>
        <a:prstGeom prst="roundRect">
          <a:avLst/>
        </a:prstGeom>
        <a:gradFill rotWithShape="0">
          <a:gsLst>
            <a:gs pos="0">
              <a:schemeClr val="accent2">
                <a:hueOff val="766327"/>
                <a:satOff val="-12515"/>
                <a:lumOff val="78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766327"/>
                <a:satOff val="-12515"/>
                <a:lumOff val="78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hlinkClick xmlns:r="http://schemas.openxmlformats.org/officeDocument/2006/relationships" r:id="rId3"/>
            </a:rPr>
            <a:t>http://wigner.elte.hu/koltai/labor/parts/modern10.pdf</a:t>
          </a:r>
          <a:endParaRPr lang="en-US" sz="1800" kern="1200" dirty="0"/>
        </a:p>
      </dsp:txBody>
      <dsp:txXfrm>
        <a:off x="40175" y="2609799"/>
        <a:ext cx="6323644" cy="742635"/>
      </dsp:txXfrm>
    </dsp:sp>
    <dsp:sp modelId="{FF55C053-1C81-D843-84D1-29ABADB15B0B}">
      <dsp:nvSpPr>
        <dsp:cNvPr id="0" name=""/>
        <dsp:cNvSpPr/>
      </dsp:nvSpPr>
      <dsp:spPr>
        <a:xfrm>
          <a:off x="0" y="3444449"/>
          <a:ext cx="6403994" cy="822985"/>
        </a:xfrm>
        <a:prstGeom prst="roundRect">
          <a:avLst/>
        </a:prstGeom>
        <a:gradFill rotWithShape="0">
          <a:gsLst>
            <a:gs pos="0">
              <a:schemeClr val="accent2">
                <a:hueOff val="1149490"/>
                <a:satOff val="-18772"/>
                <a:lumOff val="1176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149490"/>
                <a:satOff val="-18772"/>
                <a:lumOff val="1176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hlinkClick xmlns:r="http://schemas.openxmlformats.org/officeDocument/2006/relationships" r:id="rId4"/>
            </a:rPr>
            <a:t>https://arxiv.org/abs/1710.08325</a:t>
          </a:r>
          <a:endParaRPr lang="hu-HU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40175" y="3484624"/>
        <a:ext cx="6323644" cy="742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21:30:48.31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21:30:51.20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191 82 24575,'0'-11'0,"0"-1"0,0 0 0,0 0 0,0 1 0,-5 4 0,-1 2 0,-6 0 0,0 4 0,0-4 0,0 5 0,-1 0 0,1 0 0,0 0 0,0 0 0,0 0 0,0 0 0,1 0 0,-1 0 0,0 0 0,6 5 0,1 1 0,-1 6 0,5 0 0,-4 0 0,5 0 0,0 0 0,0 0 0,0-1 0,0 2 0,0-2 0,0 1 0,5-5 0,-4 4 0,10-10 0,-10 11 0,10-11 0,-4 10 0,0-4 0,4 0 0,-5-2 0,1 0 0,4-3 0,-5 9 0,6-10 0,0 4 0,0-5 0,0 0 0,-1 0 0,1 0 0,0-5 0,-6-2 0,5-5 0,-10 0 0,4 0 0,-5 1 0,6-2 0,-5 2 0,5-1 0,-6 0 0,0 1 0,0-1 0,0 0 0,0-1 0,0 1 0,0 0 0,0 0 0,0 0 0,-5 6 0,-2 1 0,-5 5 0,0 0 0,1 0 0,-1 0 0,0 0 0,0 0 0,0 0 0,0 0 0,1 0 0,4 0 0,2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21:31:12.05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76 24575,'0'11'0,"0"1"0,0 0 0,0 0 0,0 0 0,0 1 0,0-1 0,0 0 0,0 0 0,6-5 0,-5 4 0,10-5 0,-10 6 0,9-5 0,-8 3 0,8-9 0,-8 10 0,9-10 0,-10 9 0,10-8 0,-10 8 0,10-8 0,-5 9 0,5-10 0,1 4 0,-1-5 0,0 0 0,0 0 0,-4-6 0,3 5 0,-3-10 0,0 4 0,4-6 0,-10 1 0,10-1 0,-9 1 0,3 0 0,1 5 0,-5-4 0,4 4 0,0-5 0,-3 0 0,3 0 0,-5 0 0,0 0 0,0 0 0,0 0 0,0 1 0,0-2 0,0 1 0,0 0 0,0 0 0,0 1 0,-5-1 0,-2 6 0,-4 1 0,-1 5 0,0 0 0,0 0 0,0 0 0,1 0 0,-1 0 0,0 0 0,1 0 0,-1 0 0,1 0 0,-1 0 0,0 0 0,1 0 0,4 5 0,-4-4 0,9 10 0,-9-10 0,10 10 0,-4-4 0,5-1 0,0-1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21:31:14.91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24575,'0'11'0,"0"0"0,0 1 0,5-5 0,-3 3 0,8-8 0,-4 8 0,5-9 0,1 4 0,-1-5 0,-5 6 0,4-5 0,-9 10 0,10-10 0,-10 10 0,9-10 0,-8 9 0,8-8 0,-9 8 0,9-8 0,-3 3 0,4-5 0,1 5 0,0-3 0,0 3 0,0-5 0,-1 0 0,1 0 0,0 0 0,-1 0 0,1 0 0,0 0 0,-1 0 0,2 0 0,-1 0 0,0 0 0,0 0 0,0 0 0,0 0 0,0 0 0,0 0 0,0 0 0,0 0 0,0 0 0,0 0 0,0 0 0,0 0 0,0 0 0,-5-6 0,3 5 0,-3-5 0,0 1 0,4 3 0,-5-8 0,6 9 0,0-10 0,-1 10 0,-4-10 0,-2 5 0,-5-7 0,0 7 0,0 1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B108B0B-0598-6540-BF65-BA5C0115DC30}" type="datetimeFigureOut">
              <a:rPr lang="hu-HU" smtClean="0"/>
              <a:t>2022. 12. 11.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DF0D4A3-BA3B-D24C-BE25-C7F827BB79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620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8B0B-0598-6540-BF65-BA5C0115DC30}" type="datetimeFigureOut">
              <a:rPr lang="hu-HU" smtClean="0"/>
              <a:t>2022. 12. 11.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D4A3-BA3B-D24C-BE25-C7F827BB79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44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B108B0B-0598-6540-BF65-BA5C0115DC30}" type="datetimeFigureOut">
              <a:rPr lang="hu-HU" smtClean="0"/>
              <a:t>2022. 12. 11.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DF0D4A3-BA3B-D24C-BE25-C7F827BB79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465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B108B0B-0598-6540-BF65-BA5C0115DC30}" type="datetimeFigureOut">
              <a:rPr lang="hu-HU" smtClean="0"/>
              <a:t>2022. 12. 11.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DF0D4A3-BA3B-D24C-BE25-C7F827BB79C0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6025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B108B0B-0598-6540-BF65-BA5C0115DC30}" type="datetimeFigureOut">
              <a:rPr lang="hu-HU" smtClean="0"/>
              <a:t>2022. 12. 11.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DF0D4A3-BA3B-D24C-BE25-C7F827BB79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8764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8B0B-0598-6540-BF65-BA5C0115DC30}" type="datetimeFigureOut">
              <a:rPr lang="hu-HU" smtClean="0"/>
              <a:t>2022. 12. 11.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D4A3-BA3B-D24C-BE25-C7F827BB79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5434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8B0B-0598-6540-BF65-BA5C0115DC30}" type="datetimeFigureOut">
              <a:rPr lang="hu-HU" smtClean="0"/>
              <a:t>2022. 12. 11.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D4A3-BA3B-D24C-BE25-C7F827BB79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5765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8B0B-0598-6540-BF65-BA5C0115DC30}" type="datetimeFigureOut">
              <a:rPr lang="hu-HU" smtClean="0"/>
              <a:t>2022. 12. 11.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D4A3-BA3B-D24C-BE25-C7F827BB79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9914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B108B0B-0598-6540-BF65-BA5C0115DC30}" type="datetimeFigureOut">
              <a:rPr lang="hu-HU" smtClean="0"/>
              <a:t>2022. 12. 11.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DF0D4A3-BA3B-D24C-BE25-C7F827BB79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079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8B0B-0598-6540-BF65-BA5C0115DC30}" type="datetimeFigureOut">
              <a:rPr lang="hu-HU" smtClean="0"/>
              <a:t>2022. 12. 11.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D4A3-BA3B-D24C-BE25-C7F827BB79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734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B108B0B-0598-6540-BF65-BA5C0115DC30}" type="datetimeFigureOut">
              <a:rPr lang="hu-HU" smtClean="0"/>
              <a:t>2022. 12. 11.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DF0D4A3-BA3B-D24C-BE25-C7F827BB79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2504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8B0B-0598-6540-BF65-BA5C0115DC30}" type="datetimeFigureOut">
              <a:rPr lang="hu-HU" smtClean="0"/>
              <a:t>2022. 12. 11.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D4A3-BA3B-D24C-BE25-C7F827BB79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327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8B0B-0598-6540-BF65-BA5C0115DC30}" type="datetimeFigureOut">
              <a:rPr lang="hu-HU" smtClean="0"/>
              <a:t>2022. 12. 11.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D4A3-BA3B-D24C-BE25-C7F827BB79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878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8B0B-0598-6540-BF65-BA5C0115DC30}" type="datetimeFigureOut">
              <a:rPr lang="hu-HU" smtClean="0"/>
              <a:t>2022. 12. 11.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D4A3-BA3B-D24C-BE25-C7F827BB79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045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8B0B-0598-6540-BF65-BA5C0115DC30}" type="datetimeFigureOut">
              <a:rPr lang="hu-HU" smtClean="0"/>
              <a:t>2022. 12. 11.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D4A3-BA3B-D24C-BE25-C7F827BB79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2778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8B0B-0598-6540-BF65-BA5C0115DC30}" type="datetimeFigureOut">
              <a:rPr lang="hu-HU" smtClean="0"/>
              <a:t>2022. 12. 11.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D4A3-BA3B-D24C-BE25-C7F827BB79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9973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8B0B-0598-6540-BF65-BA5C0115DC30}" type="datetimeFigureOut">
              <a:rPr lang="hu-HU" smtClean="0"/>
              <a:t>2022. 12. 11.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D4A3-BA3B-D24C-BE25-C7F827BB79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067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8B0B-0598-6540-BF65-BA5C0115DC30}" type="datetimeFigureOut">
              <a:rPr lang="hu-HU" smtClean="0"/>
              <a:t>2022. 12. 11.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0D4A3-BA3B-D24C-BE25-C7F827BB79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72439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customXml" Target="../ink/ink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7.png"/><Relationship Id="rId10" Type="http://schemas.openxmlformats.org/officeDocument/2006/relationships/customXml" Target="../ink/ink2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.png"/><Relationship Id="rId1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22BC5B-5CB7-0610-E7BA-E536DF58E3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dirty="0" err="1"/>
              <a:t>Scintillation</a:t>
            </a:r>
            <a:r>
              <a:rPr lang="hu-HU" dirty="0"/>
              <a:t> and </a:t>
            </a:r>
            <a:r>
              <a:rPr lang="hu-HU" dirty="0" err="1"/>
              <a:t>it’s</a:t>
            </a:r>
            <a:r>
              <a:rPr lang="hu-HU" dirty="0"/>
              <a:t> </a:t>
            </a:r>
            <a:r>
              <a:rPr lang="hu-HU" dirty="0" err="1"/>
              <a:t>uses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7B7E601-E204-CBFC-4050-73191F5AA4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hu-HU" dirty="0" err="1"/>
              <a:t>Experimental</a:t>
            </a:r>
            <a:r>
              <a:rPr lang="hu-HU" dirty="0"/>
              <a:t> </a:t>
            </a:r>
            <a:r>
              <a:rPr lang="hu-HU" dirty="0" err="1"/>
              <a:t>particle</a:t>
            </a:r>
            <a:r>
              <a:rPr lang="hu-HU" dirty="0"/>
              <a:t> and </a:t>
            </a:r>
            <a:r>
              <a:rPr lang="hu-HU" dirty="0" err="1"/>
              <a:t>nuclear</a:t>
            </a:r>
            <a:r>
              <a:rPr lang="hu-HU" dirty="0"/>
              <a:t> </a:t>
            </a:r>
            <a:r>
              <a:rPr lang="hu-HU" dirty="0" err="1"/>
              <a:t>physics</a:t>
            </a:r>
            <a:r>
              <a:rPr lang="hu-HU" dirty="0"/>
              <a:t> </a:t>
            </a:r>
            <a:r>
              <a:rPr lang="hu-HU" dirty="0" err="1"/>
              <a:t>seminar</a:t>
            </a:r>
            <a:endParaRPr lang="hu-HU" dirty="0"/>
          </a:p>
          <a:p>
            <a:pPr algn="ctr"/>
            <a:r>
              <a:rPr lang="hu-HU" dirty="0"/>
              <a:t>ELTE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2E7C856A-AB1A-23D2-6DAF-55202F17ACFF}"/>
              </a:ext>
            </a:extLst>
          </p:cNvPr>
          <p:cNvSpPr txBox="1"/>
          <p:nvPr/>
        </p:nvSpPr>
        <p:spPr>
          <a:xfrm>
            <a:off x="309489" y="6217920"/>
            <a:ext cx="1171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Tamás Török, ELTE </a:t>
            </a:r>
            <a:r>
              <a:rPr lang="hu-HU" dirty="0" err="1"/>
              <a:t>Physics</a:t>
            </a:r>
            <a:r>
              <a:rPr lang="hu-HU" dirty="0"/>
              <a:t> </a:t>
            </a:r>
            <a:r>
              <a:rPr lang="hu-HU" dirty="0" err="1"/>
              <a:t>BSc</a:t>
            </a:r>
            <a:r>
              <a:rPr lang="hu-HU" dirty="0"/>
              <a:t> 3. </a:t>
            </a:r>
            <a:r>
              <a:rPr lang="hu-HU" dirty="0" err="1"/>
              <a:t>year</a:t>
            </a:r>
            <a:r>
              <a:rPr lang="hu-HU" dirty="0"/>
              <a:t>                                                                                      24. nov. 2022</a:t>
            </a:r>
          </a:p>
        </p:txBody>
      </p:sp>
    </p:spTree>
    <p:extLst>
      <p:ext uri="{BB962C8B-B14F-4D97-AF65-F5344CB8AC3E}">
        <p14:creationId xmlns:p14="http://schemas.microsoft.com/office/powerpoint/2010/main" val="2897136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2FA5CF-870C-1F03-0CBC-CEECA7A65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Thank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your</a:t>
            </a:r>
            <a:r>
              <a:rPr lang="hu-HU" dirty="0"/>
              <a:t> </a:t>
            </a:r>
            <a:r>
              <a:rPr lang="hu-HU" dirty="0" err="1"/>
              <a:t>attention</a:t>
            </a:r>
            <a:r>
              <a:rPr lang="hu-HU" dirty="0"/>
              <a:t>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C790789-3C95-77E6-4A93-2F7C1965F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54724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D048E08-79D3-3B92-374D-02DB5EFBF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err="1"/>
              <a:t>Topics</a:t>
            </a:r>
            <a:r>
              <a:rPr lang="hu-HU" dirty="0"/>
              <a:t> of </a:t>
            </a:r>
            <a:r>
              <a:rPr lang="hu-HU" dirty="0" err="1"/>
              <a:t>discussion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618E505-CD7C-5CC1-66ED-C6572610E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What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scintillators</a:t>
            </a:r>
            <a:r>
              <a:rPr lang="hu-HU" dirty="0"/>
              <a:t>?</a:t>
            </a:r>
          </a:p>
          <a:p>
            <a:r>
              <a:rPr lang="hu-HU" dirty="0" err="1"/>
              <a:t>Types</a:t>
            </a:r>
            <a:r>
              <a:rPr lang="hu-HU" dirty="0"/>
              <a:t> of </a:t>
            </a:r>
            <a:r>
              <a:rPr lang="hu-HU" dirty="0" err="1"/>
              <a:t>scintillators</a:t>
            </a:r>
            <a:endParaRPr lang="hu-HU" dirty="0"/>
          </a:p>
          <a:p>
            <a:r>
              <a:rPr lang="hu-HU" dirty="0" err="1"/>
              <a:t>Range</a:t>
            </a:r>
            <a:r>
              <a:rPr lang="hu-HU" dirty="0"/>
              <a:t> of </a:t>
            </a:r>
            <a:r>
              <a:rPr lang="hu-HU" dirty="0" err="1"/>
              <a:t>use</a:t>
            </a:r>
            <a:endParaRPr lang="hu-HU" dirty="0"/>
          </a:p>
          <a:p>
            <a:r>
              <a:rPr lang="hu-HU" dirty="0" err="1"/>
              <a:t>Detectors</a:t>
            </a:r>
            <a:endParaRPr lang="hu-HU" dirty="0"/>
          </a:p>
          <a:p>
            <a:r>
              <a:rPr lang="hu-HU" dirty="0" err="1"/>
              <a:t>Pros</a:t>
            </a:r>
            <a:r>
              <a:rPr lang="hu-HU" dirty="0"/>
              <a:t>/cons</a:t>
            </a:r>
          </a:p>
          <a:p>
            <a:r>
              <a:rPr lang="hu-HU" dirty="0"/>
              <a:t>Reading </a:t>
            </a:r>
            <a:r>
              <a:rPr lang="hu-HU" dirty="0" err="1"/>
              <a:t>recommendation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5470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E8411EE-12BC-BBAA-C7B8-F270CCBF1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hu-HU" dirty="0"/>
              <a:t>SO </a:t>
            </a:r>
            <a:r>
              <a:rPr lang="hu-HU" dirty="0" err="1"/>
              <a:t>what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they</a:t>
            </a:r>
            <a:r>
              <a:rPr lang="hu-HU" dirty="0"/>
              <a:t> </a:t>
            </a:r>
            <a:r>
              <a:rPr lang="hu-HU" dirty="0" err="1"/>
              <a:t>actually</a:t>
            </a:r>
            <a:r>
              <a:rPr lang="hu-HU" dirty="0"/>
              <a:t>?</a:t>
            </a:r>
            <a:endParaRPr lang="hu-H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4FA62CB3-E14C-3094-7778-B00DA6C01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rmAutofit/>
          </a:bodyPr>
          <a:lstStyle/>
          <a:p>
            <a:r>
              <a:rPr lang="hu-HU" sz="2000" dirty="0"/>
              <a:t>„</a:t>
            </a:r>
            <a:r>
              <a:rPr lang="hu-HU" sz="2000" dirty="0" err="1"/>
              <a:t>Stuff</a:t>
            </a:r>
            <a:r>
              <a:rPr lang="hu-HU" sz="2000" dirty="0"/>
              <a:t>” </a:t>
            </a:r>
            <a:r>
              <a:rPr lang="hu-HU" sz="2000" dirty="0" err="1"/>
              <a:t>that</a:t>
            </a:r>
            <a:r>
              <a:rPr lang="hu-HU" sz="2000" dirty="0"/>
              <a:t> </a:t>
            </a:r>
            <a:r>
              <a:rPr lang="hu-HU" sz="2000" dirty="0" err="1"/>
              <a:t>exhibits</a:t>
            </a:r>
            <a:r>
              <a:rPr lang="hu-HU" sz="2000" dirty="0"/>
              <a:t> </a:t>
            </a:r>
            <a:r>
              <a:rPr lang="hu-HU" sz="2000" dirty="0" err="1"/>
              <a:t>scintillation</a:t>
            </a:r>
            <a:r>
              <a:rPr lang="hu-HU" sz="2000" dirty="0"/>
              <a:t> </a:t>
            </a:r>
            <a:r>
              <a:rPr lang="hu-HU" sz="2000" dirty="0" err="1"/>
              <a:t>when</a:t>
            </a:r>
            <a:r>
              <a:rPr lang="hu-HU" sz="2000" dirty="0"/>
              <a:t> </a:t>
            </a:r>
            <a:r>
              <a:rPr lang="hu-HU" sz="2000" dirty="0" err="1"/>
              <a:t>excited</a:t>
            </a:r>
            <a:endParaRPr lang="hu-HU" sz="2000" dirty="0"/>
          </a:p>
          <a:p>
            <a:r>
              <a:rPr lang="hu-HU" sz="2000" dirty="0" err="1"/>
              <a:t>First</a:t>
            </a:r>
            <a:r>
              <a:rPr lang="hu-HU" sz="2000" dirty="0"/>
              <a:t> </a:t>
            </a:r>
            <a:r>
              <a:rPr lang="hu-HU" sz="2000" dirty="0" err="1"/>
              <a:t>ever</a:t>
            </a:r>
            <a:r>
              <a:rPr lang="hu-HU" sz="2000" dirty="0"/>
              <a:t> </a:t>
            </a:r>
            <a:r>
              <a:rPr lang="hu-HU" sz="2000" dirty="0" err="1"/>
              <a:t>used</a:t>
            </a:r>
            <a:r>
              <a:rPr lang="hu-HU" sz="2000" dirty="0"/>
              <a:t> in 1903 </a:t>
            </a:r>
            <a:r>
              <a:rPr lang="hu-HU" sz="2000" dirty="0" err="1"/>
              <a:t>by</a:t>
            </a:r>
            <a:r>
              <a:rPr lang="hu-HU" sz="2000" dirty="0"/>
              <a:t> Sir William </a:t>
            </a:r>
            <a:r>
              <a:rPr lang="hu-HU" sz="2000" dirty="0" err="1"/>
              <a:t>Crookes</a:t>
            </a:r>
            <a:r>
              <a:rPr lang="hu-HU" sz="2000" dirty="0"/>
              <a:t> </a:t>
            </a:r>
          </a:p>
          <a:p>
            <a:r>
              <a:rPr lang="hu-HU" sz="2000" dirty="0" err="1"/>
              <a:t>Curran</a:t>
            </a:r>
            <a:r>
              <a:rPr lang="hu-HU" sz="2000" dirty="0"/>
              <a:t> and Baker – PMT (1944)</a:t>
            </a:r>
          </a:p>
        </p:txBody>
      </p:sp>
    </p:spTree>
    <p:extLst>
      <p:ext uri="{BB962C8B-B14F-4D97-AF65-F5344CB8AC3E}">
        <p14:creationId xmlns:p14="http://schemas.microsoft.com/office/powerpoint/2010/main" val="2069916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0BD2399-7475-404C-BAC9-E55E16769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748104-6E76-4AD9-9940-82154F97E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257BBF6A-4D60-7CAF-F275-838364D0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hu-HU" sz="3200"/>
              <a:t>Different types of scintillators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8D7A7E71-B8F6-EE77-6B51-C249237058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050017"/>
              </p:ext>
            </p:extLst>
          </p:nvPr>
        </p:nvGraphicFramePr>
        <p:xfrm>
          <a:off x="4678344" y="1127125"/>
          <a:ext cx="6403994" cy="508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5652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350E75B-8BE2-007B-2925-C473F145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hu-HU">
                <a:solidFill>
                  <a:schemeClr val="bg1"/>
                </a:solidFill>
              </a:rPr>
              <a:t>Fields of uses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41B59483-47A6-EB83-D98B-B4D4FFF721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7496174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72403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3D4178-30A8-CC76-5E57-13855A91D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hu-HU" dirty="0" err="1"/>
              <a:t>Scintillation</a:t>
            </a:r>
            <a:r>
              <a:rPr lang="hu-HU" dirty="0"/>
              <a:t> </a:t>
            </a:r>
            <a:r>
              <a:rPr lang="hu-HU" dirty="0" err="1"/>
              <a:t>detectors</a:t>
            </a:r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FFEF006-72B5-F5DC-13ED-F365D245D3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85" r="7351" b="-1"/>
          <a:stretch/>
        </p:blipFill>
        <p:spPr>
          <a:xfrm>
            <a:off x="406400" y="1761067"/>
            <a:ext cx="4800600" cy="4457618"/>
          </a:xfrm>
          <a:prstGeom prst="rect">
            <a:avLst/>
          </a:prstGeom>
        </p:spPr>
      </p:pic>
      <p:graphicFrame>
        <p:nvGraphicFramePr>
          <p:cNvPr id="17" name="Tartalom helye 2">
            <a:extLst>
              <a:ext uri="{FF2B5EF4-FFF2-40B4-BE49-F238E27FC236}">
                <a16:creationId xmlns:a16="http://schemas.microsoft.com/office/drawing/2014/main" id="{BB3DDC48-654F-0E9A-D81C-20E4F5D0CC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884294"/>
              </p:ext>
            </p:extLst>
          </p:nvPr>
        </p:nvGraphicFramePr>
        <p:xfrm>
          <a:off x="5689600" y="2194560"/>
          <a:ext cx="581660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3750EACD-949F-85D9-CCE0-1E0884BBFB27}"/>
              </a:ext>
            </a:extLst>
          </p:cNvPr>
          <p:cNvGrpSpPr/>
          <p:nvPr/>
        </p:nvGrpSpPr>
        <p:grpSpPr>
          <a:xfrm>
            <a:off x="865440" y="5255160"/>
            <a:ext cx="73440" cy="78120"/>
            <a:chOff x="865440" y="5255160"/>
            <a:chExt cx="73440" cy="7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Szabadkéz 5">
                  <a:extLst>
                    <a:ext uri="{FF2B5EF4-FFF2-40B4-BE49-F238E27FC236}">
                      <a16:creationId xmlns:a16="http://schemas.microsoft.com/office/drawing/2014/main" id="{9F467FDA-B795-1844-00AE-74763F39AE9A}"/>
                    </a:ext>
                  </a:extLst>
                </p14:cNvPr>
                <p14:cNvContentPartPr/>
                <p14:nvPr/>
              </p14:nvContentPartPr>
              <p14:xfrm>
                <a:off x="917640" y="5274240"/>
                <a:ext cx="360" cy="360"/>
              </p14:xfrm>
            </p:contentPart>
          </mc:Choice>
          <mc:Fallback xmlns="">
            <p:pic>
              <p:nvPicPr>
                <p:cNvPr id="6" name="Szabadkéz 5">
                  <a:extLst>
                    <a:ext uri="{FF2B5EF4-FFF2-40B4-BE49-F238E27FC236}">
                      <a16:creationId xmlns:a16="http://schemas.microsoft.com/office/drawing/2014/main" id="{9F467FDA-B795-1844-00AE-74763F39AE9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09000" y="52656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Szabadkéz 6">
                  <a:extLst>
                    <a:ext uri="{FF2B5EF4-FFF2-40B4-BE49-F238E27FC236}">
                      <a16:creationId xmlns:a16="http://schemas.microsoft.com/office/drawing/2014/main" id="{D1A8FA91-CD3C-E981-08E0-56A0DD51FC74}"/>
                    </a:ext>
                  </a:extLst>
                </p14:cNvPr>
                <p14:cNvContentPartPr/>
                <p14:nvPr/>
              </p14:nvContentPartPr>
              <p14:xfrm>
                <a:off x="865440" y="5255160"/>
                <a:ext cx="73440" cy="78120"/>
              </p14:xfrm>
            </p:contentPart>
          </mc:Choice>
          <mc:Fallback xmlns="">
            <p:pic>
              <p:nvPicPr>
                <p:cNvPr id="7" name="Szabadkéz 6">
                  <a:extLst>
                    <a:ext uri="{FF2B5EF4-FFF2-40B4-BE49-F238E27FC236}">
                      <a16:creationId xmlns:a16="http://schemas.microsoft.com/office/drawing/2014/main" id="{D1A8FA91-CD3C-E981-08E0-56A0DD51FC7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56800" y="5246520"/>
                  <a:ext cx="91080" cy="9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Szabadkéz 13">
                <a:extLst>
                  <a:ext uri="{FF2B5EF4-FFF2-40B4-BE49-F238E27FC236}">
                    <a16:creationId xmlns:a16="http://schemas.microsoft.com/office/drawing/2014/main" id="{B7FD8BBC-F27C-731D-E583-0BC0B50A520C}"/>
                  </a:ext>
                </a:extLst>
              </p14:cNvPr>
              <p14:cNvContentPartPr/>
              <p14:nvPr/>
            </p14:nvContentPartPr>
            <p14:xfrm>
              <a:off x="1163880" y="5303400"/>
              <a:ext cx="81000" cy="104760"/>
            </p14:xfrm>
          </p:contentPart>
        </mc:Choice>
        <mc:Fallback xmlns="">
          <p:pic>
            <p:nvPicPr>
              <p:cNvPr id="14" name="Szabadkéz 13">
                <a:extLst>
                  <a:ext uri="{FF2B5EF4-FFF2-40B4-BE49-F238E27FC236}">
                    <a16:creationId xmlns:a16="http://schemas.microsoft.com/office/drawing/2014/main" id="{B7FD8BBC-F27C-731D-E583-0BC0B50A520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54880" y="5294760"/>
                <a:ext cx="986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Szabadkéz 14">
                <a:extLst>
                  <a:ext uri="{FF2B5EF4-FFF2-40B4-BE49-F238E27FC236}">
                    <a16:creationId xmlns:a16="http://schemas.microsoft.com/office/drawing/2014/main" id="{4BFD10D4-3C3B-6301-4EC5-30737EFA4D39}"/>
                  </a:ext>
                </a:extLst>
              </p14:cNvPr>
              <p14:cNvContentPartPr/>
              <p14:nvPr/>
            </p14:nvContentPartPr>
            <p14:xfrm>
              <a:off x="922320" y="5496000"/>
              <a:ext cx="195120" cy="51120"/>
            </p14:xfrm>
          </p:contentPart>
        </mc:Choice>
        <mc:Fallback xmlns="">
          <p:pic>
            <p:nvPicPr>
              <p:cNvPr id="15" name="Szabadkéz 14">
                <a:extLst>
                  <a:ext uri="{FF2B5EF4-FFF2-40B4-BE49-F238E27FC236}">
                    <a16:creationId xmlns:a16="http://schemas.microsoft.com/office/drawing/2014/main" id="{4BFD10D4-3C3B-6301-4EC5-30737EFA4D3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13320" y="5487000"/>
                <a:ext cx="212760" cy="6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6241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BC052E-AB75-793F-C3D4-78D43E464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u-HU" dirty="0" err="1"/>
              <a:t>Current</a:t>
            </a:r>
            <a:r>
              <a:rPr lang="hu-HU" dirty="0"/>
              <a:t> </a:t>
            </a:r>
            <a:r>
              <a:rPr lang="hu-HU" dirty="0" err="1"/>
              <a:t>uses</a:t>
            </a:r>
            <a:r>
              <a:rPr lang="hu-HU" dirty="0"/>
              <a:t> in </a:t>
            </a:r>
            <a:r>
              <a:rPr lang="hu-HU" dirty="0" err="1"/>
              <a:t>experiments</a:t>
            </a:r>
            <a:r>
              <a:rPr lang="hu-HU" dirty="0"/>
              <a:t>:</a:t>
            </a:r>
            <a:br>
              <a:rPr lang="hu-HU" dirty="0"/>
            </a:br>
            <a:r>
              <a:rPr lang="hu-HU" dirty="0" err="1"/>
              <a:t>Scintillating</a:t>
            </a:r>
            <a:r>
              <a:rPr lang="hu-HU" dirty="0"/>
              <a:t> </a:t>
            </a:r>
            <a:r>
              <a:rPr lang="hu-HU" dirty="0" err="1"/>
              <a:t>fibre</a:t>
            </a:r>
            <a:r>
              <a:rPr lang="hu-HU" dirty="0"/>
              <a:t> </a:t>
            </a:r>
            <a:r>
              <a:rPr lang="hu-HU" dirty="0" err="1"/>
              <a:t>tracker</a:t>
            </a:r>
            <a:br>
              <a:rPr lang="hu-HU" dirty="0"/>
            </a:br>
            <a:br>
              <a:rPr lang="hu-HU" dirty="0"/>
            </a:b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D73A4FBF-A0D9-7682-DD6B-B8C970BF59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45575"/>
                <a:ext cx="10820400" cy="4024125"/>
              </a:xfrm>
            </p:spPr>
            <p:txBody>
              <a:bodyPr/>
              <a:lstStyle/>
              <a:p>
                <a:r>
                  <a:rPr lang="hu-HU" dirty="0"/>
                  <a:t>LHCb </a:t>
                </a:r>
                <a:r>
                  <a:rPr lang="hu-HU" dirty="0" err="1"/>
                  <a:t>detectors</a:t>
                </a:r>
                <a:r>
                  <a:rPr lang="hu-HU" dirty="0"/>
                  <a:t> </a:t>
                </a:r>
                <a:r>
                  <a:rPr lang="hu-HU" dirty="0" err="1"/>
                  <a:t>tracker</a:t>
                </a:r>
                <a:r>
                  <a:rPr lang="hu-HU" dirty="0"/>
                  <a:t> </a:t>
                </a:r>
                <a:r>
                  <a:rPr lang="hu-HU" dirty="0" err="1"/>
                  <a:t>system</a:t>
                </a:r>
                <a:r>
                  <a:rPr lang="hu-HU" dirty="0"/>
                  <a:t> got </a:t>
                </a:r>
                <a:r>
                  <a:rPr lang="hu-HU" dirty="0" err="1"/>
                  <a:t>updated</a:t>
                </a:r>
                <a:r>
                  <a:rPr lang="hu-HU" dirty="0"/>
                  <a:t> </a:t>
                </a:r>
                <a:r>
                  <a:rPr lang="hu-HU" dirty="0" err="1"/>
                  <a:t>with</a:t>
                </a:r>
                <a:r>
                  <a:rPr lang="hu-HU" dirty="0"/>
                  <a:t> a </a:t>
                </a:r>
                <a:r>
                  <a:rPr lang="hu-HU" dirty="0" err="1"/>
                  <a:t>single</a:t>
                </a:r>
                <a:r>
                  <a:rPr lang="hu-HU" dirty="0"/>
                  <a:t> </a:t>
                </a:r>
                <a:r>
                  <a:rPr lang="hu-HU" dirty="0" err="1"/>
                  <a:t>homogeneous</a:t>
                </a:r>
                <a:r>
                  <a:rPr lang="hu-HU" dirty="0"/>
                  <a:t> </a:t>
                </a:r>
                <a:r>
                  <a:rPr lang="hu-HU" dirty="0" err="1"/>
                  <a:t>detector</a:t>
                </a:r>
                <a:r>
                  <a:rPr lang="hu-HU" dirty="0"/>
                  <a:t> </a:t>
                </a:r>
                <a:r>
                  <a:rPr lang="hu-HU" dirty="0" err="1"/>
                  <a:t>composed</a:t>
                </a:r>
                <a:r>
                  <a:rPr lang="hu-HU" dirty="0"/>
                  <a:t> of </a:t>
                </a:r>
                <a:r>
                  <a:rPr lang="hu-HU" dirty="0" err="1"/>
                  <a:t>scintillating</a:t>
                </a:r>
                <a:r>
                  <a:rPr lang="hu-HU" dirty="0"/>
                  <a:t> </a:t>
                </a:r>
                <a:r>
                  <a:rPr lang="hu-HU" dirty="0" err="1"/>
                  <a:t>fibres</a:t>
                </a:r>
                <a:r>
                  <a:rPr lang="hu-HU" dirty="0"/>
                  <a:t> (</a:t>
                </a:r>
                <a:r>
                  <a:rPr lang="hu-HU" dirty="0" err="1"/>
                  <a:t>diameter</a:t>
                </a:r>
                <a:r>
                  <a:rPr lang="hu-HU" dirty="0"/>
                  <a:t> of 0.25mm)</a:t>
                </a:r>
              </a:p>
              <a:p>
                <a:r>
                  <a:rPr lang="hu-HU" dirty="0"/>
                  <a:t>The </a:t>
                </a:r>
                <a:r>
                  <a:rPr lang="hu-HU" dirty="0" err="1"/>
                  <a:t>Scintillating</a:t>
                </a:r>
                <a:r>
                  <a:rPr lang="hu-HU" dirty="0"/>
                  <a:t> </a:t>
                </a:r>
                <a:r>
                  <a:rPr lang="hu-HU" dirty="0" err="1"/>
                  <a:t>Fibre</a:t>
                </a:r>
                <a:r>
                  <a:rPr lang="hu-HU" dirty="0"/>
                  <a:t> </a:t>
                </a:r>
                <a:r>
                  <a:rPr lang="hu-HU" dirty="0" err="1"/>
                  <a:t>Tracker</a:t>
                </a:r>
                <a:r>
                  <a:rPr lang="hu-HU" dirty="0"/>
                  <a:t> (</a:t>
                </a:r>
                <a:r>
                  <a:rPr lang="hu-HU" dirty="0" err="1"/>
                  <a:t>SciFi</a:t>
                </a:r>
                <a:r>
                  <a:rPr lang="hu-HU" dirty="0"/>
                  <a:t> </a:t>
                </a:r>
                <a:r>
                  <a:rPr lang="hu-HU" dirty="0" err="1"/>
                  <a:t>Tracker</a:t>
                </a:r>
                <a:r>
                  <a:rPr lang="hu-HU" dirty="0"/>
                  <a:t>) is </a:t>
                </a:r>
                <a:r>
                  <a:rPr lang="hu-HU" dirty="0" err="1"/>
                  <a:t>composed</a:t>
                </a:r>
                <a:r>
                  <a:rPr lang="hu-HU" dirty="0"/>
                  <a:t> out of </a:t>
                </a:r>
                <a:r>
                  <a:rPr lang="hu-HU" dirty="0" err="1"/>
                  <a:t>four</a:t>
                </a:r>
                <a:r>
                  <a:rPr lang="hu-HU" dirty="0"/>
                  <a:t> </a:t>
                </a:r>
                <a:r>
                  <a:rPr lang="hu-HU" dirty="0" err="1"/>
                  <a:t>layers</a:t>
                </a:r>
                <a:r>
                  <a:rPr lang="hu-HU" dirty="0"/>
                  <a:t> </a:t>
                </a:r>
                <a:r>
                  <a:rPr lang="hu-HU" dirty="0" err="1"/>
                  <a:t>with</a:t>
                </a:r>
                <a:r>
                  <a:rPr lang="hu-HU" dirty="0"/>
                  <a:t> </a:t>
                </a:r>
                <a:r>
                  <a:rPr lang="hu-HU" dirty="0" err="1"/>
                  <a:t>vertical</a:t>
                </a:r>
                <a:r>
                  <a:rPr lang="hu-HU" dirty="0"/>
                  <a:t> and </a:t>
                </a:r>
                <a:r>
                  <a:rPr lang="hu-HU" dirty="0" err="1"/>
                  <a:t>rotated</a:t>
                </a:r>
                <a:r>
                  <a:rPr lang="hu-HU" dirty="0"/>
                  <a:t> </a:t>
                </a:r>
                <a:r>
                  <a:rPr lang="hu-HU" dirty="0" err="1"/>
                  <a:t>fibre</a:t>
                </a:r>
                <a:r>
                  <a:rPr lang="hu-HU" dirty="0"/>
                  <a:t> </a:t>
                </a:r>
                <a:r>
                  <a:rPr lang="hu-HU" dirty="0" err="1"/>
                  <a:t>orientations</a:t>
                </a:r>
                <a:r>
                  <a:rPr lang="hu-HU" dirty="0"/>
                  <a:t>. </a:t>
                </a:r>
              </a:p>
              <a:p>
                <a:r>
                  <a:rPr lang="hu-HU" dirty="0" err="1"/>
                  <a:t>Each</a:t>
                </a:r>
                <a:r>
                  <a:rPr lang="hu-HU" dirty="0"/>
                  <a:t> </a:t>
                </a:r>
                <a:r>
                  <a:rPr lang="hu-HU" dirty="0" err="1"/>
                  <a:t>layer</a:t>
                </a:r>
                <a:r>
                  <a:rPr lang="hu-HU" dirty="0"/>
                  <a:t> </a:t>
                </a:r>
                <a:r>
                  <a:rPr lang="hu-HU" dirty="0" err="1"/>
                  <a:t>consists</a:t>
                </a:r>
                <a:r>
                  <a:rPr lang="hu-HU" dirty="0"/>
                  <a:t> of 10 </a:t>
                </a:r>
                <a:r>
                  <a:rPr lang="hu-HU" dirty="0" err="1"/>
                  <a:t>or</a:t>
                </a:r>
                <a:r>
                  <a:rPr lang="hu-HU" dirty="0"/>
                  <a:t> 12 </a:t>
                </a:r>
                <a:r>
                  <a:rPr lang="hu-HU" dirty="0" err="1"/>
                  <a:t>fibre</a:t>
                </a:r>
                <a:r>
                  <a:rPr lang="hu-HU" dirty="0"/>
                  <a:t> </a:t>
                </a:r>
                <a:r>
                  <a:rPr lang="hu-HU" dirty="0" err="1"/>
                  <a:t>modules</a:t>
                </a:r>
                <a:r>
                  <a:rPr lang="hu-HU" dirty="0"/>
                  <a:t>.</a:t>
                </a:r>
              </a:p>
              <a:p>
                <a:r>
                  <a:rPr lang="hu-HU" dirty="0"/>
                  <a:t>The </a:t>
                </a:r>
                <a:r>
                  <a:rPr lang="hu-HU" dirty="0" err="1"/>
                  <a:t>goal</a:t>
                </a:r>
                <a:r>
                  <a:rPr lang="hu-HU" dirty="0"/>
                  <a:t> is </a:t>
                </a:r>
                <a:r>
                  <a:rPr lang="hu-HU" dirty="0" err="1"/>
                  <a:t>to</a:t>
                </a:r>
                <a:r>
                  <a:rPr lang="hu-HU" dirty="0"/>
                  <a:t> </a:t>
                </a:r>
                <a:r>
                  <a:rPr lang="hu-HU" dirty="0" err="1"/>
                  <a:t>cope</a:t>
                </a:r>
                <a:r>
                  <a:rPr lang="hu-HU" dirty="0"/>
                  <a:t> </a:t>
                </a:r>
                <a:r>
                  <a:rPr lang="hu-HU" dirty="0" err="1"/>
                  <a:t>with</a:t>
                </a:r>
                <a:r>
                  <a:rPr lang="hu-HU" dirty="0"/>
                  <a:t> </a:t>
                </a:r>
                <a:r>
                  <a:rPr lang="hu-HU" dirty="0" err="1"/>
                  <a:t>higher</a:t>
                </a:r>
                <a:r>
                  <a:rPr lang="hu-HU" dirty="0"/>
                  <a:t> </a:t>
                </a:r>
                <a:r>
                  <a:rPr lang="hu-HU" dirty="0" err="1"/>
                  <a:t>instanteneous</a:t>
                </a:r>
                <a:r>
                  <a:rPr lang="hu-HU" dirty="0"/>
                  <a:t> </a:t>
                </a:r>
                <a:r>
                  <a:rPr lang="hu-HU" dirty="0" err="1"/>
                  <a:t>luminosities</a:t>
                </a:r>
                <a:r>
                  <a:rPr lang="hu-HU" dirty="0"/>
                  <a:t> and a </a:t>
                </a:r>
                <a:r>
                  <a:rPr lang="hu-HU" dirty="0" err="1"/>
                  <a:t>data</a:t>
                </a:r>
                <a:r>
                  <a:rPr lang="hu-HU" dirty="0"/>
                  <a:t> </a:t>
                </a:r>
                <a:r>
                  <a:rPr lang="hu-HU" dirty="0" err="1"/>
                  <a:t>readout</a:t>
                </a:r>
                <a:r>
                  <a:rPr lang="hu-HU" dirty="0"/>
                  <a:t> </a:t>
                </a:r>
                <a:r>
                  <a:rPr lang="hu-HU" dirty="0" err="1"/>
                  <a:t>at</a:t>
                </a:r>
                <a:r>
                  <a:rPr lang="hu-HU" dirty="0"/>
                  <a:t> 40 MHz</a:t>
                </a:r>
              </a:p>
              <a:p>
                <a:r>
                  <a:rPr lang="hu-HU" dirty="0"/>
                  <a:t>340 m</a:t>
                </a:r>
                <a:r>
                  <a:rPr lang="hu-HU" baseline="30000" dirty="0"/>
                  <a:t>2  </a:t>
                </a:r>
                <a:r>
                  <a:rPr lang="hu-HU" dirty="0"/>
                  <a:t>of </a:t>
                </a:r>
                <a:r>
                  <a:rPr lang="hu-HU" dirty="0" err="1"/>
                  <a:t>surface</a:t>
                </a:r>
                <a:r>
                  <a:rPr lang="hu-HU" dirty="0"/>
                  <a:t> </a:t>
                </a:r>
                <a:r>
                  <a:rPr lang="hu-HU" dirty="0" err="1"/>
                  <a:t>area</a:t>
                </a:r>
                <a:r>
                  <a:rPr lang="hu-HU" dirty="0"/>
                  <a:t> is </a:t>
                </a:r>
                <a:r>
                  <a:rPr lang="hu-HU" dirty="0" err="1"/>
                  <a:t>covered</a:t>
                </a:r>
                <a:r>
                  <a:rPr lang="hu-HU" dirty="0"/>
                  <a:t>  </a:t>
                </a:r>
                <a:r>
                  <a:rPr lang="hu-HU" dirty="0" err="1"/>
                  <a:t>by</a:t>
                </a:r>
                <a:r>
                  <a:rPr lang="hu-HU" dirty="0"/>
                  <a:t> </a:t>
                </a:r>
                <a:r>
                  <a:rPr lang="hu-HU" dirty="0" err="1"/>
                  <a:t>applying</a:t>
                </a:r>
                <a:r>
                  <a:rPr lang="hu-HU" dirty="0"/>
                  <a:t> </a:t>
                </a:r>
                <a:r>
                  <a:rPr lang="hu-HU" dirty="0" err="1"/>
                  <a:t>the</a:t>
                </a:r>
                <a:r>
                  <a:rPr lang="hu-HU" dirty="0"/>
                  <a:t> </a:t>
                </a:r>
                <a:r>
                  <a:rPr lang="hu-HU" dirty="0" err="1"/>
                  <a:t>new</a:t>
                </a:r>
                <a:r>
                  <a:rPr lang="hu-HU" dirty="0"/>
                  <a:t> </a:t>
                </a:r>
                <a:r>
                  <a:rPr lang="hu-HU" dirty="0" err="1"/>
                  <a:t>technology</a:t>
                </a:r>
                <a:r>
                  <a:rPr lang="hu-HU" dirty="0"/>
                  <a:t>, </a:t>
                </a:r>
                <a:r>
                  <a:rPr lang="hu-HU" dirty="0" err="1"/>
                  <a:t>giving</a:t>
                </a:r>
                <a:r>
                  <a:rPr lang="hu-HU" dirty="0"/>
                  <a:t> </a:t>
                </a:r>
                <a:r>
                  <a:rPr lang="hu-HU" dirty="0" err="1"/>
                  <a:t>spatial</a:t>
                </a:r>
                <a:r>
                  <a:rPr lang="hu-HU" dirty="0"/>
                  <a:t> </a:t>
                </a:r>
                <a:r>
                  <a:rPr lang="hu-HU" dirty="0" err="1"/>
                  <a:t>resolution</a:t>
                </a:r>
                <a:r>
                  <a:rPr lang="hu-HU" dirty="0"/>
                  <a:t> </a:t>
                </a:r>
                <a:r>
                  <a:rPr lang="hu-HU" dirty="0" err="1"/>
                  <a:t>for</a:t>
                </a:r>
                <a:r>
                  <a:rPr lang="hu-HU" dirty="0"/>
                  <a:t> </a:t>
                </a:r>
                <a:r>
                  <a:rPr lang="hu-HU" dirty="0" err="1"/>
                  <a:t>charged</a:t>
                </a:r>
                <a:r>
                  <a:rPr lang="hu-HU" dirty="0"/>
                  <a:t> </a:t>
                </a:r>
                <a:r>
                  <a:rPr lang="hu-HU" dirty="0" err="1"/>
                  <a:t>particles</a:t>
                </a:r>
                <a:r>
                  <a:rPr lang="hu-HU" dirty="0"/>
                  <a:t> (</a:t>
                </a:r>
                <a:r>
                  <a:rPr lang="hu-HU" dirty="0" err="1"/>
                  <a:t>better</a:t>
                </a:r>
                <a:r>
                  <a:rPr lang="hu-HU" dirty="0"/>
                  <a:t> </a:t>
                </a:r>
                <a:r>
                  <a:rPr lang="hu-HU" dirty="0" err="1"/>
                  <a:t>than</a:t>
                </a:r>
                <a:r>
                  <a:rPr lang="hu-HU" dirty="0"/>
                  <a:t> 100 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hu-HU" dirty="0"/>
                  <a:t> in </a:t>
                </a:r>
                <a:r>
                  <a:rPr lang="hu-HU" dirty="0" err="1"/>
                  <a:t>the</a:t>
                </a:r>
                <a:r>
                  <a:rPr lang="hu-HU" dirty="0"/>
                  <a:t> </a:t>
                </a:r>
                <a:r>
                  <a:rPr lang="hu-HU" dirty="0" err="1"/>
                  <a:t>bending</a:t>
                </a:r>
                <a:r>
                  <a:rPr lang="hu-HU" dirty="0"/>
                  <a:t> </a:t>
                </a:r>
                <a:r>
                  <a:rPr lang="hu-HU" dirty="0" err="1"/>
                  <a:t>direction</a:t>
                </a:r>
                <a:r>
                  <a:rPr lang="hu-HU" dirty="0"/>
                  <a:t> of </a:t>
                </a:r>
                <a:r>
                  <a:rPr lang="hu-HU" dirty="0" err="1"/>
                  <a:t>the</a:t>
                </a:r>
                <a:r>
                  <a:rPr lang="hu-HU" dirty="0"/>
                  <a:t> </a:t>
                </a:r>
                <a:r>
                  <a:rPr lang="hu-HU" dirty="0" err="1"/>
                  <a:t>LHCb</a:t>
                </a:r>
                <a:r>
                  <a:rPr lang="hu-HU" dirty="0"/>
                  <a:t> </a:t>
                </a:r>
                <a:r>
                  <a:rPr lang="hu-HU" dirty="0" err="1"/>
                  <a:t>spectrometer</a:t>
                </a:r>
                <a:r>
                  <a:rPr lang="hu-HU" dirty="0"/>
                  <a:t>)</a:t>
                </a:r>
              </a:p>
              <a:p>
                <a:pPr marL="0" indent="0">
                  <a:buNone/>
                </a:pPr>
                <a:endParaRPr lang="hu-HU" dirty="0"/>
              </a:p>
            </p:txBody>
          </p:sp>
        </mc:Choice>
        <mc:Fallback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D73A4FBF-A0D9-7682-DD6B-B8C970BF59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45575"/>
                <a:ext cx="10820400" cy="4024125"/>
              </a:xfrm>
              <a:blipFill>
                <a:blip r:embed="rId2"/>
                <a:stretch>
                  <a:fillRect l="-703" t="-220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5282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770A98-F9EC-4481-24DA-98A3F7F1C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The </a:t>
            </a:r>
            <a:r>
              <a:rPr lang="hu-HU" dirty="0" err="1"/>
              <a:t>fibre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0E5A2E66-F67E-309F-253F-62B8D74ADF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/>
                  <a:t>Made of </a:t>
                </a:r>
                <a:r>
                  <a:rPr lang="hu-HU" dirty="0" err="1"/>
                  <a:t>polystyrene</a:t>
                </a:r>
                <a:r>
                  <a:rPr lang="hu-HU" dirty="0"/>
                  <a:t> </a:t>
                </a:r>
                <a:r>
                  <a:rPr lang="hu-HU" dirty="0" err="1"/>
                  <a:t>with</a:t>
                </a:r>
                <a:r>
                  <a:rPr lang="hu-HU" dirty="0"/>
                  <a:t> </a:t>
                </a:r>
                <a:r>
                  <a:rPr lang="hu-HU" dirty="0" err="1"/>
                  <a:t>added</a:t>
                </a:r>
                <a:r>
                  <a:rPr lang="hu-HU" dirty="0"/>
                  <a:t> </a:t>
                </a:r>
                <a:r>
                  <a:rPr lang="hu-HU" dirty="0" err="1"/>
                  <a:t>dye</a:t>
                </a:r>
                <a:r>
                  <a:rPr lang="hu-HU" dirty="0"/>
                  <a:t> and </a:t>
                </a:r>
                <a:r>
                  <a:rPr lang="hu-HU" dirty="0" err="1"/>
                  <a:t>wavelenght</a:t>
                </a:r>
                <a:r>
                  <a:rPr lang="hu-HU" dirty="0"/>
                  <a:t> </a:t>
                </a:r>
                <a:r>
                  <a:rPr lang="hu-HU" dirty="0" err="1"/>
                  <a:t>shifter</a:t>
                </a:r>
                <a:r>
                  <a:rPr lang="hu-HU" dirty="0"/>
                  <a:t> and </a:t>
                </a:r>
                <a:r>
                  <a:rPr lang="hu-HU" dirty="0" err="1"/>
                  <a:t>two</a:t>
                </a:r>
                <a:r>
                  <a:rPr lang="hu-HU" dirty="0"/>
                  <a:t> </a:t>
                </a:r>
                <a:r>
                  <a:rPr lang="hu-HU" dirty="0" err="1"/>
                  <a:t>claddings</a:t>
                </a:r>
                <a:r>
                  <a:rPr lang="hu-HU" dirty="0"/>
                  <a:t> </a:t>
                </a:r>
                <a:r>
                  <a:rPr lang="hu-HU" dirty="0" err="1"/>
                  <a:t>with</a:t>
                </a:r>
                <a:r>
                  <a:rPr lang="hu-HU" dirty="0"/>
                  <a:t> </a:t>
                </a:r>
                <a:r>
                  <a:rPr lang="hu-HU" dirty="0" err="1"/>
                  <a:t>lower</a:t>
                </a:r>
                <a:r>
                  <a:rPr lang="hu-HU" dirty="0"/>
                  <a:t> </a:t>
                </a:r>
                <a:r>
                  <a:rPr lang="hu-HU" dirty="0" err="1"/>
                  <a:t>reflection</a:t>
                </a:r>
                <a:r>
                  <a:rPr lang="hu-HU" dirty="0"/>
                  <a:t> index.</a:t>
                </a:r>
              </a:p>
              <a:p>
                <a:r>
                  <a:rPr lang="hu-HU" dirty="0" err="1"/>
                  <a:t>Fibre</a:t>
                </a:r>
                <a:r>
                  <a:rPr lang="hu-HU" dirty="0"/>
                  <a:t> </a:t>
                </a:r>
                <a:r>
                  <a:rPr lang="hu-HU" dirty="0" err="1"/>
                  <a:t>mats</a:t>
                </a:r>
                <a:r>
                  <a:rPr lang="hu-HU" dirty="0"/>
                  <a:t> </a:t>
                </a:r>
                <a:r>
                  <a:rPr lang="hu-HU" dirty="0" err="1"/>
                  <a:t>are</a:t>
                </a:r>
                <a:r>
                  <a:rPr lang="hu-HU" dirty="0"/>
                  <a:t> </a:t>
                </a:r>
                <a:r>
                  <a:rPr lang="hu-HU" dirty="0" err="1"/>
                  <a:t>composed</a:t>
                </a:r>
                <a:r>
                  <a:rPr lang="hu-HU" dirty="0"/>
                  <a:t> out of </a:t>
                </a:r>
                <a:r>
                  <a:rPr lang="hu-HU" dirty="0" err="1"/>
                  <a:t>six</a:t>
                </a:r>
                <a:r>
                  <a:rPr lang="hu-HU" dirty="0"/>
                  <a:t> </a:t>
                </a:r>
                <a:r>
                  <a:rPr lang="hu-HU" dirty="0" err="1"/>
                  <a:t>layers</a:t>
                </a:r>
                <a:r>
                  <a:rPr lang="hu-HU" dirty="0"/>
                  <a:t> of </a:t>
                </a:r>
                <a:r>
                  <a:rPr lang="hu-HU" dirty="0" err="1"/>
                  <a:t>this</a:t>
                </a:r>
                <a:r>
                  <a:rPr lang="hu-HU" dirty="0"/>
                  <a:t> </a:t>
                </a:r>
                <a:r>
                  <a:rPr lang="hu-HU" dirty="0" err="1"/>
                  <a:t>fibre</a:t>
                </a:r>
                <a:r>
                  <a:rPr lang="hu-HU" dirty="0"/>
                  <a:t>. </a:t>
                </a:r>
                <a:r>
                  <a:rPr lang="hu-HU" dirty="0" err="1"/>
                  <a:t>This</a:t>
                </a:r>
                <a:r>
                  <a:rPr lang="hu-HU" dirty="0"/>
                  <a:t> is </a:t>
                </a:r>
                <a:r>
                  <a:rPr lang="hu-HU" dirty="0" err="1"/>
                  <a:t>the</a:t>
                </a:r>
                <a:r>
                  <a:rPr lang="hu-HU" dirty="0"/>
                  <a:t> </a:t>
                </a:r>
                <a:r>
                  <a:rPr lang="hu-HU" dirty="0" err="1"/>
                  <a:t>active</a:t>
                </a:r>
                <a:r>
                  <a:rPr lang="hu-HU" dirty="0"/>
                  <a:t> </a:t>
                </a:r>
                <a:r>
                  <a:rPr lang="hu-HU" dirty="0" err="1"/>
                  <a:t>element</a:t>
                </a:r>
                <a:r>
                  <a:rPr lang="hu-HU" dirty="0"/>
                  <a:t> of </a:t>
                </a:r>
                <a:r>
                  <a:rPr lang="hu-HU" dirty="0" err="1"/>
                  <a:t>the</a:t>
                </a:r>
                <a:r>
                  <a:rPr lang="hu-HU" dirty="0"/>
                  <a:t> </a:t>
                </a:r>
                <a:r>
                  <a:rPr lang="hu-HU" dirty="0" err="1"/>
                  <a:t>detector</a:t>
                </a:r>
                <a:r>
                  <a:rPr lang="hu-HU" dirty="0"/>
                  <a:t>.</a:t>
                </a:r>
              </a:p>
              <a:p>
                <a:r>
                  <a:rPr lang="hu-HU" dirty="0"/>
                  <a:t>The </a:t>
                </a:r>
                <a:r>
                  <a:rPr lang="hu-HU" dirty="0" err="1"/>
                  <a:t>epoxy</a:t>
                </a:r>
                <a:r>
                  <a:rPr lang="hu-HU" dirty="0"/>
                  <a:t> </a:t>
                </a:r>
                <a:r>
                  <a:rPr lang="hu-HU" dirty="0" err="1"/>
                  <a:t>glue</a:t>
                </a:r>
                <a:r>
                  <a:rPr lang="hu-HU" dirty="0"/>
                  <a:t> </a:t>
                </a:r>
                <a:r>
                  <a:rPr lang="hu-HU" dirty="0" err="1"/>
                  <a:t>that</a:t>
                </a:r>
                <a:r>
                  <a:rPr lang="hu-HU" dirty="0"/>
                  <a:t> is </a:t>
                </a:r>
                <a:r>
                  <a:rPr lang="hu-HU" dirty="0" err="1"/>
                  <a:t>used</a:t>
                </a:r>
                <a:r>
                  <a:rPr lang="hu-HU" dirty="0"/>
                  <a:t> </a:t>
                </a:r>
                <a:r>
                  <a:rPr lang="hu-HU" dirty="0" err="1"/>
                  <a:t>to</a:t>
                </a:r>
                <a:r>
                  <a:rPr lang="hu-HU" dirty="0"/>
                  <a:t> hold </a:t>
                </a:r>
                <a:r>
                  <a:rPr lang="hu-HU" dirty="0" err="1"/>
                  <a:t>them</a:t>
                </a:r>
                <a:r>
                  <a:rPr lang="hu-HU" dirty="0"/>
                  <a:t> </a:t>
                </a:r>
                <a:r>
                  <a:rPr lang="hu-HU" dirty="0" err="1"/>
                  <a:t>together</a:t>
                </a:r>
                <a:r>
                  <a:rPr lang="hu-HU" dirty="0"/>
                  <a:t> has TiO</a:t>
                </a:r>
                <a:r>
                  <a:rPr lang="hu-HU" baseline="-25000" dirty="0"/>
                  <a:t>2</a:t>
                </a:r>
                <a:r>
                  <a:rPr lang="hu-HU" dirty="0"/>
                  <a:t> in </a:t>
                </a:r>
                <a:r>
                  <a:rPr lang="hu-HU" dirty="0" err="1"/>
                  <a:t>it</a:t>
                </a:r>
                <a:r>
                  <a:rPr lang="hu-HU" dirty="0"/>
                  <a:t>. The </a:t>
                </a:r>
                <a:r>
                  <a:rPr lang="hu-HU" dirty="0" err="1"/>
                  <a:t>reason</a:t>
                </a:r>
                <a:r>
                  <a:rPr lang="hu-HU" dirty="0"/>
                  <a:t> </a:t>
                </a:r>
                <a:r>
                  <a:rPr lang="hu-HU" dirty="0" err="1"/>
                  <a:t>for</a:t>
                </a:r>
                <a:r>
                  <a:rPr lang="hu-HU" dirty="0"/>
                  <a:t> </a:t>
                </a:r>
                <a:r>
                  <a:rPr lang="hu-HU" dirty="0" err="1"/>
                  <a:t>that</a:t>
                </a:r>
                <a:r>
                  <a:rPr lang="hu-HU" dirty="0"/>
                  <a:t> is </a:t>
                </a:r>
                <a:r>
                  <a:rPr lang="hu-HU" dirty="0" err="1"/>
                  <a:t>to</a:t>
                </a:r>
                <a:r>
                  <a:rPr lang="hu-HU" dirty="0"/>
                  <a:t> </a:t>
                </a:r>
                <a:r>
                  <a:rPr lang="hu-HU" dirty="0" err="1"/>
                  <a:t>reduce</a:t>
                </a:r>
                <a:r>
                  <a:rPr lang="hu-HU" dirty="0"/>
                  <a:t> </a:t>
                </a:r>
                <a:r>
                  <a:rPr lang="hu-HU" dirty="0" err="1"/>
                  <a:t>the</a:t>
                </a:r>
                <a:r>
                  <a:rPr lang="hu-HU" dirty="0"/>
                  <a:t> </a:t>
                </a:r>
                <a:r>
                  <a:rPr lang="hu-HU" dirty="0" err="1"/>
                  <a:t>optical</a:t>
                </a:r>
                <a:r>
                  <a:rPr lang="hu-HU" dirty="0"/>
                  <a:t> </a:t>
                </a:r>
                <a:r>
                  <a:rPr lang="hu-HU" dirty="0" err="1"/>
                  <a:t>cross-talk</a:t>
                </a:r>
                <a:r>
                  <a:rPr lang="hu-HU" dirty="0"/>
                  <a:t> </a:t>
                </a:r>
                <a:r>
                  <a:rPr lang="hu-HU" dirty="0" err="1"/>
                  <a:t>between</a:t>
                </a:r>
                <a:r>
                  <a:rPr lang="hu-HU" dirty="0"/>
                  <a:t> </a:t>
                </a:r>
                <a:r>
                  <a:rPr lang="hu-HU" dirty="0" err="1"/>
                  <a:t>the</a:t>
                </a:r>
                <a:r>
                  <a:rPr lang="hu-HU" dirty="0"/>
                  <a:t> </a:t>
                </a:r>
                <a:r>
                  <a:rPr lang="hu-HU" dirty="0" err="1"/>
                  <a:t>fibres</a:t>
                </a:r>
                <a:r>
                  <a:rPr lang="hu-HU" dirty="0"/>
                  <a:t>.</a:t>
                </a:r>
              </a:p>
              <a:p>
                <a:r>
                  <a:rPr lang="hu-HU" dirty="0"/>
                  <a:t>The 2.4 m </a:t>
                </a:r>
                <a:r>
                  <a:rPr lang="hu-HU" dirty="0" err="1"/>
                  <a:t>long</a:t>
                </a:r>
                <a:r>
                  <a:rPr lang="hu-HU" dirty="0"/>
                  <a:t> </a:t>
                </a:r>
                <a:r>
                  <a:rPr lang="hu-HU" dirty="0" err="1"/>
                  <a:t>fibre</a:t>
                </a:r>
                <a:r>
                  <a:rPr lang="hu-HU" dirty="0"/>
                  <a:t> </a:t>
                </a:r>
                <a:r>
                  <a:rPr lang="hu-HU" dirty="0" err="1"/>
                  <a:t>mats</a:t>
                </a:r>
                <a:r>
                  <a:rPr lang="hu-HU" dirty="0"/>
                  <a:t> </a:t>
                </a:r>
                <a:r>
                  <a:rPr lang="hu-HU" dirty="0" err="1"/>
                  <a:t>provide</a:t>
                </a:r>
                <a:r>
                  <a:rPr lang="hu-HU" dirty="0"/>
                  <a:t> </a:t>
                </a:r>
                <a:r>
                  <a:rPr lang="hu-HU" dirty="0" err="1"/>
                  <a:t>light</a:t>
                </a:r>
                <a:r>
                  <a:rPr lang="hu-HU" dirty="0"/>
                  <a:t> </a:t>
                </a:r>
                <a:r>
                  <a:rPr lang="hu-HU" dirty="0" err="1"/>
                  <a:t>yield</a:t>
                </a:r>
                <a:r>
                  <a:rPr lang="hu-HU" dirty="0"/>
                  <a:t> </a:t>
                </a:r>
                <a:r>
                  <a:rPr lang="hu-HU" dirty="0" err="1"/>
                  <a:t>greater</a:t>
                </a:r>
                <a:r>
                  <a:rPr lang="hu-HU" dirty="0"/>
                  <a:t> </a:t>
                </a:r>
                <a:r>
                  <a:rPr lang="hu-HU" dirty="0" err="1"/>
                  <a:t>or</a:t>
                </a:r>
                <a:r>
                  <a:rPr lang="hu-HU" dirty="0"/>
                  <a:t> </a:t>
                </a:r>
                <a:r>
                  <a:rPr lang="hu-HU" dirty="0" err="1"/>
                  <a:t>equal</a:t>
                </a:r>
                <a:r>
                  <a:rPr lang="hu-HU" dirty="0"/>
                  <a:t> </a:t>
                </a:r>
                <a:r>
                  <a:rPr lang="hu-HU" dirty="0" err="1"/>
                  <a:t>to</a:t>
                </a:r>
                <a:r>
                  <a:rPr lang="hu-HU" dirty="0"/>
                  <a:t> 16 </a:t>
                </a:r>
                <a:r>
                  <a:rPr lang="hu-HU" dirty="0" err="1"/>
                  <a:t>photo-electrons</a:t>
                </a:r>
                <a:r>
                  <a:rPr lang="hu-HU" dirty="0"/>
                  <a:t>, a 99% hit </a:t>
                </a:r>
                <a:r>
                  <a:rPr lang="hu-HU" dirty="0" err="1"/>
                  <a:t>efficiency</a:t>
                </a:r>
                <a:r>
                  <a:rPr lang="hu-HU" dirty="0"/>
                  <a:t> and </a:t>
                </a:r>
                <a:r>
                  <a:rPr lang="hu-HU" dirty="0" err="1"/>
                  <a:t>position</a:t>
                </a:r>
                <a:r>
                  <a:rPr lang="hu-HU" dirty="0"/>
                  <a:t> </a:t>
                </a:r>
                <a:r>
                  <a:rPr lang="hu-HU" dirty="0" err="1"/>
                  <a:t>resolution</a:t>
                </a:r>
                <a:r>
                  <a:rPr lang="hu-HU" dirty="0"/>
                  <a:t> of 70 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hu-HU" dirty="0"/>
              </a:p>
            </p:txBody>
          </p:sp>
        </mc:Choice>
        <mc:Fallback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0E5A2E66-F67E-309F-253F-62B8D74ADF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3" t="-188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9918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0BD2399-7475-404C-BAC9-E55E16769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748104-6E76-4AD9-9940-82154F97E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0798D7A-FC8E-30C2-C5CA-7383D3E50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hu-HU" sz="2500"/>
              <a:t>Reading recommendation</a:t>
            </a:r>
          </a:p>
        </p:txBody>
      </p:sp>
      <p:graphicFrame>
        <p:nvGraphicFramePr>
          <p:cNvPr id="6" name="Tartalom helye 2">
            <a:extLst>
              <a:ext uri="{FF2B5EF4-FFF2-40B4-BE49-F238E27FC236}">
                <a16:creationId xmlns:a16="http://schemas.microsoft.com/office/drawing/2014/main" id="{0EADA17A-1D00-3C28-32A6-8F01136AC5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851749"/>
              </p:ext>
            </p:extLst>
          </p:nvPr>
        </p:nvGraphicFramePr>
        <p:xfrm>
          <a:off x="4678344" y="1127125"/>
          <a:ext cx="6403994" cy="508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0772019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zcsík">
  <a:themeElements>
    <a:clrScheme name="Kondenzcsík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zcsík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csík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DAD47C0CE003EE4B8B322C0B5C54E463" ma:contentTypeVersion="3" ma:contentTypeDescription="Új dokumentum létrehozása." ma:contentTypeScope="" ma:versionID="48f1a4b7d99b0898c5e7457fdfe1c3b8">
  <xsd:schema xmlns:xsd="http://www.w3.org/2001/XMLSchema" xmlns:xs="http://www.w3.org/2001/XMLSchema" xmlns:p="http://schemas.microsoft.com/office/2006/metadata/properties" xmlns:ns2="a493410d-2e1f-4a68-8d96-181d605af3db" targetNamespace="http://schemas.microsoft.com/office/2006/metadata/properties" ma:root="true" ma:fieldsID="3a4bf20da94cb9ccb99ebc14001fbea8" ns2:_="">
    <xsd:import namespace="a493410d-2e1f-4a68-8d96-181d605af3db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93410d-2e1f-4a68-8d96-181d605af3db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a493410d-2e1f-4a68-8d96-181d605af3db" xsi:nil="true"/>
  </documentManagement>
</p:properties>
</file>

<file path=customXml/itemProps1.xml><?xml version="1.0" encoding="utf-8"?>
<ds:datastoreItem xmlns:ds="http://schemas.openxmlformats.org/officeDocument/2006/customXml" ds:itemID="{C079C2DC-D42E-48AE-8A29-2A7621624D19}"/>
</file>

<file path=customXml/itemProps2.xml><?xml version="1.0" encoding="utf-8"?>
<ds:datastoreItem xmlns:ds="http://schemas.openxmlformats.org/officeDocument/2006/customXml" ds:itemID="{1E017C16-A0CD-4BF7-BDCD-16ECC972B827}"/>
</file>

<file path=customXml/itemProps3.xml><?xml version="1.0" encoding="utf-8"?>
<ds:datastoreItem xmlns:ds="http://schemas.openxmlformats.org/officeDocument/2006/customXml" ds:itemID="{660CA88B-60D6-4D4C-B488-017013FA2BC1}"/>
</file>

<file path=docProps/app.xml><?xml version="1.0" encoding="utf-8"?>
<Properties xmlns="http://schemas.openxmlformats.org/officeDocument/2006/extended-properties" xmlns:vt="http://schemas.openxmlformats.org/officeDocument/2006/docPropsVTypes">
  <Template>{26D315B3-75D9-D64E-9D2A-DA593072A474}tf10001079</Template>
  <TotalTime>419</TotalTime>
  <Words>375</Words>
  <Application>Microsoft Macintosh PowerPoint</Application>
  <PresentationFormat>Szélesvásznú</PresentationFormat>
  <Paragraphs>47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Cambria Math</vt:lpstr>
      <vt:lpstr>Century Gothic</vt:lpstr>
      <vt:lpstr>Kondenzcsík</vt:lpstr>
      <vt:lpstr>Scintillation and it’s uses</vt:lpstr>
      <vt:lpstr>Topics of discussion</vt:lpstr>
      <vt:lpstr>SO what are they actually?</vt:lpstr>
      <vt:lpstr>Different types of scintillators</vt:lpstr>
      <vt:lpstr>Fields of uses</vt:lpstr>
      <vt:lpstr>Scintillation detectors</vt:lpstr>
      <vt:lpstr>Current uses in experiments: Scintillating fibre tracker  </vt:lpstr>
      <vt:lpstr>The fibre</vt:lpstr>
      <vt:lpstr>Reading recommendation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Scintillation and its uses</dc:title>
  <dc:creator>Török Tamás</dc:creator>
  <cp:lastModifiedBy>Török Tamás</cp:lastModifiedBy>
  <cp:revision>4</cp:revision>
  <dcterms:created xsi:type="dcterms:W3CDTF">2022-11-23T11:36:24Z</dcterms:created>
  <dcterms:modified xsi:type="dcterms:W3CDTF">2022-12-11T18:32:53Z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0x010100DAD47C0CE003EE4B8B322C0B5C54E463</vt:lpwstr>
  </property>
</Properties>
</file>