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media1.mp4" ContentType="video/unknown"/>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Shape 35"/>
          <p:cNvSpPr/>
          <p:nvPr>
            <p:ph type="sldImg"/>
          </p:nvPr>
        </p:nvSpPr>
        <p:spPr>
          <a:xfrm>
            <a:off x="1143000" y="685800"/>
            <a:ext cx="4572000" cy="3429000"/>
          </a:xfrm>
          <a:prstGeom prst="rect">
            <a:avLst/>
          </a:prstGeom>
        </p:spPr>
        <p:txBody>
          <a:bodyPr/>
          <a:lstStyle/>
          <a:p>
            <a:pPr lvl="0"/>
          </a:p>
        </p:txBody>
      </p:sp>
      <p:sp>
        <p:nvSpPr>
          <p:cNvPr id="36" name="Shape 3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Avenir Roman"/>
        <a:ea typeface="Avenir Roman"/>
        <a:cs typeface="Avenir Roman"/>
        <a:sym typeface="Avenir Roman"/>
      </a:defRPr>
    </a:lvl1pPr>
    <a:lvl2pPr indent="228600" defTabSz="457200">
      <a:lnSpc>
        <a:spcPct val="125000"/>
      </a:lnSpc>
      <a:defRPr sz="2400">
        <a:latin typeface="Avenir Roman"/>
        <a:ea typeface="Avenir Roman"/>
        <a:cs typeface="Avenir Roman"/>
        <a:sym typeface="Avenir Roman"/>
      </a:defRPr>
    </a:lvl2pPr>
    <a:lvl3pPr indent="457200" defTabSz="457200">
      <a:lnSpc>
        <a:spcPct val="125000"/>
      </a:lnSpc>
      <a:defRPr sz="2400">
        <a:latin typeface="Avenir Roman"/>
        <a:ea typeface="Avenir Roman"/>
        <a:cs typeface="Avenir Roman"/>
        <a:sym typeface="Avenir Roman"/>
      </a:defRPr>
    </a:lvl3pPr>
    <a:lvl4pPr indent="685800" defTabSz="457200">
      <a:lnSpc>
        <a:spcPct val="125000"/>
      </a:lnSpc>
      <a:defRPr sz="2400">
        <a:latin typeface="Avenir Roman"/>
        <a:ea typeface="Avenir Roman"/>
        <a:cs typeface="Avenir Roman"/>
        <a:sym typeface="Avenir Roman"/>
      </a:defRPr>
    </a:lvl4pPr>
    <a:lvl5pPr indent="914400" defTabSz="457200">
      <a:lnSpc>
        <a:spcPct val="125000"/>
      </a:lnSpc>
      <a:defRPr sz="2400">
        <a:latin typeface="Avenir Roman"/>
        <a:ea typeface="Avenir Roman"/>
        <a:cs typeface="Avenir Roman"/>
        <a:sym typeface="Avenir Roman"/>
      </a:defRPr>
    </a:lvl5pPr>
    <a:lvl6pPr indent="1143000" defTabSz="457200">
      <a:lnSpc>
        <a:spcPct val="125000"/>
      </a:lnSpc>
      <a:defRPr sz="2400">
        <a:latin typeface="Avenir Roman"/>
        <a:ea typeface="Avenir Roman"/>
        <a:cs typeface="Avenir Roman"/>
        <a:sym typeface="Avenir Roman"/>
      </a:defRPr>
    </a:lvl6pPr>
    <a:lvl7pPr indent="1371600" defTabSz="457200">
      <a:lnSpc>
        <a:spcPct val="125000"/>
      </a:lnSpc>
      <a:defRPr sz="2400">
        <a:latin typeface="Avenir Roman"/>
        <a:ea typeface="Avenir Roman"/>
        <a:cs typeface="Avenir Roman"/>
        <a:sym typeface="Avenir Roman"/>
      </a:defRPr>
    </a:lvl7pPr>
    <a:lvl8pPr indent="1600200" defTabSz="457200">
      <a:lnSpc>
        <a:spcPct val="125000"/>
      </a:lnSpc>
      <a:defRPr sz="2400">
        <a:latin typeface="Avenir Roman"/>
        <a:ea typeface="Avenir Roman"/>
        <a:cs typeface="Avenir Roman"/>
        <a:sym typeface="Avenir Roman"/>
      </a:defRPr>
    </a:lvl8pPr>
    <a:lvl9pPr indent="1828800" defTabSz="457200">
      <a:lnSpc>
        <a:spcPct val="125000"/>
      </a:lnSpc>
      <a:defRPr sz="2400">
        <a:latin typeface="Avenir Roman"/>
        <a:ea typeface="Avenir Roman"/>
        <a:cs typeface="Avenir Roman"/>
        <a:sym typeface="Avenir Roman"/>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6" name="Shape 6"/>
          <p:cNvSpPr/>
          <p:nvPr>
            <p:ph type="title"/>
          </p:nvPr>
        </p:nvSpPr>
        <p:spPr>
          <a:prstGeom prst="rect">
            <a:avLst/>
          </a:prstGeom>
        </p:spPr>
        <p:txBody>
          <a:bodyPr/>
          <a:lstStyle/>
          <a:p>
            <a:pPr lvl="0">
              <a:defRPr sz="1800"/>
            </a:pPr>
            <a:r>
              <a:rPr sz="8000"/>
              <a:t>Title Text</a:t>
            </a:r>
          </a:p>
        </p:txBody>
      </p:sp>
      <p:sp>
        <p:nvSpPr>
          <p:cNvPr id="7" name="Shape 7"/>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8" name="Shape 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1" name="Shape 31"/>
          <p:cNvSpPr/>
          <p:nvPr>
            <p:ph type="title"/>
          </p:nvPr>
        </p:nvSpPr>
        <p:spPr>
          <a:xfrm>
            <a:off x="952500" y="444500"/>
            <a:ext cx="11099800" cy="2159000"/>
          </a:xfrm>
          <a:prstGeom prst="rect">
            <a:avLst/>
          </a:prstGeom>
        </p:spPr>
        <p:txBody>
          <a:bodyPr anchor="ctr"/>
          <a:lstStyle/>
          <a:p>
            <a:pPr lvl="0">
              <a:defRPr sz="1800"/>
            </a:pPr>
            <a:r>
              <a:rPr sz="8000"/>
              <a:t>Title Text</a:t>
            </a:r>
          </a:p>
        </p:txBody>
      </p:sp>
      <p:sp>
        <p:nvSpPr>
          <p:cNvPr id="32" name="Shape 3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34" name="Shape 3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10" name="Shape 10"/>
          <p:cNvSpPr/>
          <p:nvPr>
            <p:ph type="title"/>
          </p:nvPr>
        </p:nvSpPr>
        <p:spPr>
          <a:xfrm>
            <a:off x="1270000" y="6718300"/>
            <a:ext cx="10464800" cy="1422400"/>
          </a:xfrm>
          <a:prstGeom prst="rect">
            <a:avLst/>
          </a:prstGeom>
        </p:spPr>
        <p:txBody>
          <a:bodyPr/>
          <a:lstStyle/>
          <a:p>
            <a:pPr lvl="0">
              <a:defRPr sz="1800"/>
            </a:pPr>
            <a:r>
              <a:rPr sz="8000"/>
              <a:t>Title Text</a:t>
            </a:r>
          </a:p>
        </p:txBody>
      </p:sp>
      <p:sp>
        <p:nvSpPr>
          <p:cNvPr id="11" name="Shape 11"/>
          <p:cNvSpPr/>
          <p:nvPr>
            <p:ph type="body" idx="1"/>
          </p:nvPr>
        </p:nvSpPr>
        <p:spPr>
          <a:xfrm>
            <a:off x="1270000" y="8191500"/>
            <a:ext cx="10464800" cy="1130300"/>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3" name="Shape 13"/>
          <p:cNvSpPr/>
          <p:nvPr>
            <p:ph type="title"/>
          </p:nvPr>
        </p:nvSpPr>
        <p:spPr>
          <a:xfrm>
            <a:off x="1270000" y="3225800"/>
            <a:ext cx="10464800" cy="3302000"/>
          </a:xfrm>
          <a:prstGeom prst="rect">
            <a:avLst/>
          </a:prstGeom>
        </p:spPr>
        <p:txBody>
          <a:bodyPr anchor="ctr"/>
          <a:lstStyle/>
          <a:p>
            <a:pPr lvl="0">
              <a:defRPr sz="1800"/>
            </a:pPr>
            <a:r>
              <a:rPr sz="80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5" name="Shape 15"/>
          <p:cNvSpPr/>
          <p:nvPr>
            <p:ph type="title"/>
          </p:nvPr>
        </p:nvSpPr>
        <p:spPr>
          <a:xfrm>
            <a:off x="952500" y="635000"/>
            <a:ext cx="5334000" cy="3987800"/>
          </a:xfrm>
          <a:prstGeom prst="rect">
            <a:avLst/>
          </a:prstGeom>
        </p:spPr>
        <p:txBody>
          <a:bodyPr/>
          <a:lstStyle>
            <a:lvl1pPr>
              <a:defRPr sz="6000"/>
            </a:lvl1pPr>
          </a:lstStyle>
          <a:p>
            <a:pPr lvl="0">
              <a:defRPr sz="1800"/>
            </a:pPr>
            <a:r>
              <a:rPr sz="6000"/>
              <a:t>Title Text</a:t>
            </a:r>
          </a:p>
        </p:txBody>
      </p:sp>
      <p:sp>
        <p:nvSpPr>
          <p:cNvPr id="16" name="Shape 16"/>
          <p:cNvSpPr/>
          <p:nvPr>
            <p:ph type="body" idx="1"/>
          </p:nvPr>
        </p:nvSpPr>
        <p:spPr>
          <a:xfrm>
            <a:off x="952500" y="4762500"/>
            <a:ext cx="5334000" cy="4102100"/>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8" name="Shape 18"/>
          <p:cNvSpPr/>
          <p:nvPr>
            <p:ph type="title"/>
          </p:nvPr>
        </p:nvSpPr>
        <p:spPr>
          <a:xfrm>
            <a:off x="952500" y="444500"/>
            <a:ext cx="11099800" cy="2159000"/>
          </a:xfrm>
          <a:prstGeom prst="rect">
            <a:avLst/>
          </a:prstGeom>
        </p:spPr>
        <p:txBody>
          <a:bodyPr anchor="ctr"/>
          <a:lstStyle/>
          <a:p>
            <a:pPr lvl="0">
              <a:defRPr sz="1800"/>
            </a:pPr>
            <a:r>
              <a:rPr sz="80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xfrm>
            <a:off x="952500" y="444500"/>
            <a:ext cx="11099800" cy="2159000"/>
          </a:xfrm>
          <a:prstGeom prst="rect">
            <a:avLst/>
          </a:prstGeom>
        </p:spPr>
        <p:txBody>
          <a:bodyPr anchor="ctr"/>
          <a:lstStyle/>
          <a:p>
            <a:pPr lvl="0">
              <a:defRPr sz="1800"/>
            </a:pPr>
            <a:r>
              <a:rPr sz="8000"/>
              <a:t>Title Text</a:t>
            </a:r>
          </a:p>
        </p:txBody>
      </p:sp>
      <p:sp>
        <p:nvSpPr>
          <p:cNvPr id="21" name="Shape 21"/>
          <p:cNvSpPr/>
          <p:nvPr>
            <p:ph type="body" idx="1"/>
          </p:nvPr>
        </p:nvSpPr>
        <p:spPr>
          <a:xfrm>
            <a:off x="952500" y="2603500"/>
            <a:ext cx="11099800" cy="6286500"/>
          </a:xfrm>
          <a:prstGeom prst="rect">
            <a:avLst/>
          </a:prstGeom>
        </p:spPr>
        <p:txBody>
          <a:bodyPr anchor="ctr"/>
          <a:lstStyle>
            <a:lvl1pPr marL="444500" indent="-444500" algn="l">
              <a:spcBef>
                <a:spcPts val="4200"/>
              </a:spcBef>
              <a:buSzPct val="75000"/>
              <a:buChar char="•"/>
              <a:defRPr sz="3600"/>
            </a:lvl1pPr>
            <a:lvl2pPr marL="889000" indent="-444500" algn="l">
              <a:spcBef>
                <a:spcPts val="4200"/>
              </a:spcBef>
              <a:buSzPct val="75000"/>
              <a:buChar char="•"/>
              <a:defRPr sz="3600"/>
            </a:lvl2pPr>
            <a:lvl3pPr marL="1333500" indent="-444500" algn="l">
              <a:spcBef>
                <a:spcPts val="4200"/>
              </a:spcBef>
              <a:buSzPct val="75000"/>
              <a:buChar char="•"/>
              <a:defRPr sz="3600"/>
            </a:lvl3pPr>
            <a:lvl4pPr marL="1778000" indent="-444500" algn="l">
              <a:spcBef>
                <a:spcPts val="4200"/>
              </a:spcBef>
              <a:buSzPct val="75000"/>
              <a:buChar char="•"/>
              <a:defRPr sz="3600"/>
            </a:lvl4pPr>
            <a:lvl5pPr marL="2222500" indent="-444500" algn="l">
              <a:spcBef>
                <a:spcPts val="4200"/>
              </a:spcBef>
              <a:buSzPct val="75000"/>
              <a:buChar char="•"/>
              <a:defRPr sz="3600"/>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3" name="Shape 23"/>
          <p:cNvSpPr/>
          <p:nvPr>
            <p:ph type="title"/>
          </p:nvPr>
        </p:nvSpPr>
        <p:spPr>
          <a:xfrm>
            <a:off x="952500" y="444500"/>
            <a:ext cx="11099800" cy="2159000"/>
          </a:xfrm>
          <a:prstGeom prst="rect">
            <a:avLst/>
          </a:prstGeom>
        </p:spPr>
        <p:txBody>
          <a:bodyPr anchor="ctr"/>
          <a:lstStyle/>
          <a:p>
            <a:pPr lvl="0">
              <a:defRPr sz="1800"/>
            </a:pPr>
            <a:r>
              <a:rPr sz="8000"/>
              <a:t>Title Text</a:t>
            </a:r>
          </a:p>
        </p:txBody>
      </p:sp>
      <p:sp>
        <p:nvSpPr>
          <p:cNvPr id="24" name="Shape 24"/>
          <p:cNvSpPr/>
          <p:nvPr>
            <p:ph type="body" idx="1"/>
          </p:nvPr>
        </p:nvSpPr>
        <p:spPr>
          <a:xfrm>
            <a:off x="952500" y="2603500"/>
            <a:ext cx="5334000" cy="6286500"/>
          </a:xfrm>
          <a:prstGeom prst="rect">
            <a:avLst/>
          </a:prstGeom>
        </p:spPr>
        <p:txBody>
          <a:bodyPr anchor="ctr"/>
          <a:lstStyle>
            <a:lvl1pPr marL="342900" indent="-342900" algn="l">
              <a:spcBef>
                <a:spcPts val="3200"/>
              </a:spcBef>
              <a:buSzPct val="75000"/>
              <a:buChar char="•"/>
              <a:defRPr sz="2800"/>
            </a:lvl1pPr>
            <a:lvl2pPr marL="685800" indent="-342900" algn="l">
              <a:spcBef>
                <a:spcPts val="3200"/>
              </a:spcBef>
              <a:buSzPct val="75000"/>
              <a:buChar char="•"/>
              <a:defRPr sz="2800"/>
            </a:lvl2pPr>
            <a:lvl3pPr marL="1028700" indent="-342900" algn="l">
              <a:spcBef>
                <a:spcPts val="3200"/>
              </a:spcBef>
              <a:buSzPct val="75000"/>
              <a:buChar char="•"/>
              <a:defRPr sz="2800"/>
            </a:lvl3pPr>
            <a:lvl4pPr marL="1371600" indent="-342900" algn="l">
              <a:spcBef>
                <a:spcPts val="3200"/>
              </a:spcBef>
              <a:buSzPct val="75000"/>
              <a:buChar char="•"/>
              <a:defRPr sz="2800"/>
            </a:lvl4pPr>
            <a:lvl5pPr marL="1714500" indent="-342900" algn="l">
              <a:spcBef>
                <a:spcPts val="3200"/>
              </a:spcBef>
              <a:buSzPct val="75000"/>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6" name="Shape 26"/>
          <p:cNvSpPr/>
          <p:nvPr>
            <p:ph type="body" idx="1"/>
          </p:nvPr>
        </p:nvSpPr>
        <p:spPr>
          <a:xfrm>
            <a:off x="952500" y="1270000"/>
            <a:ext cx="11099800" cy="7213600"/>
          </a:xfrm>
          <a:prstGeom prst="rect">
            <a:avLst/>
          </a:prstGeom>
        </p:spPr>
        <p:txBody>
          <a:bodyPr anchor="ctr"/>
          <a:lstStyle>
            <a:lvl1pPr marL="444500" indent="-444500" algn="l">
              <a:spcBef>
                <a:spcPts val="4200"/>
              </a:spcBef>
              <a:buSzPct val="75000"/>
              <a:buChar char="•"/>
              <a:defRPr sz="3600"/>
            </a:lvl1pPr>
            <a:lvl2pPr marL="889000" indent="-444500" algn="l">
              <a:spcBef>
                <a:spcPts val="4200"/>
              </a:spcBef>
              <a:buSzPct val="75000"/>
              <a:buChar char="•"/>
              <a:defRPr sz="3600"/>
            </a:lvl2pPr>
            <a:lvl3pPr marL="1333500" indent="-444500" algn="l">
              <a:spcBef>
                <a:spcPts val="4200"/>
              </a:spcBef>
              <a:buSzPct val="75000"/>
              <a:buChar char="•"/>
              <a:defRPr sz="3600"/>
            </a:lvl3pPr>
            <a:lvl4pPr marL="1778000" indent="-444500" algn="l">
              <a:spcBef>
                <a:spcPts val="4200"/>
              </a:spcBef>
              <a:buSzPct val="75000"/>
              <a:buChar char="•"/>
              <a:defRPr sz="3600"/>
            </a:lvl4pPr>
            <a:lvl5pPr marL="2222500" indent="-444500" algn="l">
              <a:spcBef>
                <a:spcPts val="4200"/>
              </a:spcBef>
              <a:buSzPct val="75000"/>
              <a:buChar char="•"/>
              <a:defRPr sz="3600"/>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270000" y="1638300"/>
            <a:ext cx="10464800" cy="3302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sz="1800"/>
            </a:pPr>
            <a:r>
              <a:rPr sz="8000"/>
              <a:t>Title Text</a:t>
            </a:r>
          </a:p>
        </p:txBody>
      </p:sp>
      <p:sp>
        <p:nvSpPr>
          <p:cNvPr id="3" name="Shape 3"/>
          <p:cNvSpPr/>
          <p:nvPr>
            <p:ph type="body" idx="1"/>
          </p:nvPr>
        </p:nvSpPr>
        <p:spPr>
          <a:xfrm>
            <a:off x="1270000" y="5029200"/>
            <a:ext cx="10464800" cy="11303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 name="Shape 4"/>
          <p:cNvSpPr/>
          <p:nvPr>
            <p:ph type="sldNum" sz="quarter" idx="2"/>
          </p:nvPr>
        </p:nvSpPr>
        <p:spPr>
          <a:xfrm>
            <a:off x="6311798" y="9251950"/>
            <a:ext cx="368504" cy="381000"/>
          </a:xfrm>
          <a:prstGeom prst="rect">
            <a:avLst/>
          </a:prstGeom>
          <a:ln w="12700">
            <a:miter lim="400000"/>
          </a:ln>
        </p:spPr>
        <p:txBody>
          <a:bodyPr wrap="none" lIns="0" tIns="0" rIns="0" bIns="0">
            <a:spAutoFit/>
          </a:bodyPr>
          <a:lstStyle>
            <a:lvl1pPr>
              <a:defRPr sz="1800"/>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spd="med" advClick="1"/>
  <p:txStyles>
    <p:titleStyle>
      <a:lvl1pPr algn="ctr" defTabSz="584200">
        <a:defRPr sz="8000">
          <a:latin typeface="+mn-lt"/>
          <a:ea typeface="+mn-ea"/>
          <a:cs typeface="+mn-cs"/>
          <a:sym typeface="Helvetica Light"/>
        </a:defRPr>
      </a:lvl1pPr>
      <a:lvl2pPr indent="228600" algn="ctr" defTabSz="584200">
        <a:defRPr sz="8000">
          <a:latin typeface="+mn-lt"/>
          <a:ea typeface="+mn-ea"/>
          <a:cs typeface="+mn-cs"/>
          <a:sym typeface="Helvetica Light"/>
        </a:defRPr>
      </a:lvl2pPr>
      <a:lvl3pPr indent="457200" algn="ctr" defTabSz="584200">
        <a:defRPr sz="8000">
          <a:latin typeface="+mn-lt"/>
          <a:ea typeface="+mn-ea"/>
          <a:cs typeface="+mn-cs"/>
          <a:sym typeface="Helvetica Light"/>
        </a:defRPr>
      </a:lvl3pPr>
      <a:lvl4pPr indent="685800" algn="ctr" defTabSz="584200">
        <a:defRPr sz="8000">
          <a:latin typeface="+mn-lt"/>
          <a:ea typeface="+mn-ea"/>
          <a:cs typeface="+mn-cs"/>
          <a:sym typeface="Helvetica Light"/>
        </a:defRPr>
      </a:lvl4pPr>
      <a:lvl5pPr indent="914400" algn="ctr" defTabSz="584200">
        <a:defRPr sz="8000">
          <a:latin typeface="+mn-lt"/>
          <a:ea typeface="+mn-ea"/>
          <a:cs typeface="+mn-cs"/>
          <a:sym typeface="Helvetica Light"/>
        </a:defRPr>
      </a:lvl5pPr>
      <a:lvl6pPr indent="1143000" algn="ctr" defTabSz="584200">
        <a:defRPr sz="8000">
          <a:latin typeface="+mn-lt"/>
          <a:ea typeface="+mn-ea"/>
          <a:cs typeface="+mn-cs"/>
          <a:sym typeface="Helvetica Light"/>
        </a:defRPr>
      </a:lvl6pPr>
      <a:lvl7pPr indent="1371600" algn="ctr" defTabSz="584200">
        <a:defRPr sz="8000">
          <a:latin typeface="+mn-lt"/>
          <a:ea typeface="+mn-ea"/>
          <a:cs typeface="+mn-cs"/>
          <a:sym typeface="Helvetica Light"/>
        </a:defRPr>
      </a:lvl7pPr>
      <a:lvl8pPr indent="1600200" algn="ctr" defTabSz="584200">
        <a:defRPr sz="8000">
          <a:latin typeface="+mn-lt"/>
          <a:ea typeface="+mn-ea"/>
          <a:cs typeface="+mn-cs"/>
          <a:sym typeface="Helvetica Light"/>
        </a:defRPr>
      </a:lvl8pPr>
      <a:lvl9pPr indent="1828800" algn="ctr" defTabSz="584200">
        <a:defRPr sz="8000">
          <a:latin typeface="+mn-lt"/>
          <a:ea typeface="+mn-ea"/>
          <a:cs typeface="+mn-cs"/>
          <a:sym typeface="Helvetica Light"/>
        </a:defRPr>
      </a:lvl9pPr>
    </p:titleStyle>
    <p:bodyStyle>
      <a:lvl1pPr algn="ctr" defTabSz="584200">
        <a:defRPr sz="3200">
          <a:latin typeface="+mn-lt"/>
          <a:ea typeface="+mn-ea"/>
          <a:cs typeface="+mn-cs"/>
          <a:sym typeface="Helvetica Light"/>
        </a:defRPr>
      </a:lvl1pPr>
      <a:lvl2pPr indent="228600" algn="ctr" defTabSz="584200">
        <a:defRPr sz="3200">
          <a:latin typeface="+mn-lt"/>
          <a:ea typeface="+mn-ea"/>
          <a:cs typeface="+mn-cs"/>
          <a:sym typeface="Helvetica Light"/>
        </a:defRPr>
      </a:lvl2pPr>
      <a:lvl3pPr indent="457200" algn="ctr" defTabSz="584200">
        <a:defRPr sz="3200">
          <a:latin typeface="+mn-lt"/>
          <a:ea typeface="+mn-ea"/>
          <a:cs typeface="+mn-cs"/>
          <a:sym typeface="Helvetica Light"/>
        </a:defRPr>
      </a:lvl3pPr>
      <a:lvl4pPr indent="685800" algn="ctr" defTabSz="584200">
        <a:defRPr sz="3200">
          <a:latin typeface="+mn-lt"/>
          <a:ea typeface="+mn-ea"/>
          <a:cs typeface="+mn-cs"/>
          <a:sym typeface="Helvetica Light"/>
        </a:defRPr>
      </a:lvl4pPr>
      <a:lvl5pPr indent="914400" algn="ctr" defTabSz="584200">
        <a:defRPr sz="3200">
          <a:latin typeface="+mn-lt"/>
          <a:ea typeface="+mn-ea"/>
          <a:cs typeface="+mn-cs"/>
          <a:sym typeface="Helvetica Light"/>
        </a:defRPr>
      </a:lvl5pPr>
      <a:lvl6pPr indent="1143000" algn="ctr" defTabSz="584200">
        <a:defRPr sz="3200">
          <a:latin typeface="+mn-lt"/>
          <a:ea typeface="+mn-ea"/>
          <a:cs typeface="+mn-cs"/>
          <a:sym typeface="Helvetica Light"/>
        </a:defRPr>
      </a:lvl6pPr>
      <a:lvl7pPr indent="1371600" algn="ctr" defTabSz="584200">
        <a:defRPr sz="3200">
          <a:latin typeface="+mn-lt"/>
          <a:ea typeface="+mn-ea"/>
          <a:cs typeface="+mn-cs"/>
          <a:sym typeface="Helvetica Light"/>
        </a:defRPr>
      </a:lvl7pPr>
      <a:lvl8pPr indent="1600200" algn="ctr" defTabSz="584200">
        <a:defRPr sz="3200">
          <a:latin typeface="+mn-lt"/>
          <a:ea typeface="+mn-ea"/>
          <a:cs typeface="+mn-cs"/>
          <a:sym typeface="Helvetica Light"/>
        </a:defRPr>
      </a:lvl8pPr>
      <a:lvl9pPr indent="1828800" algn="ctr" defTabSz="584200">
        <a:defRPr sz="3200">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openxmlformats.org/officeDocument/2006/relationships/image" Target="../media/image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www.youtube.com/watch?v=0PIOHLxEC98" TargetMode="Externa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5.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4.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19.png"/><Relationship Id="rId4" Type="http://schemas.openxmlformats.org/officeDocument/2006/relationships/image" Target="../media/image2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 Id="rId3" Type="http://schemas.openxmlformats.org/officeDocument/2006/relationships/image" Target="../media/image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png"/><Relationship Id="rId3" Type="http://schemas.openxmlformats.org/officeDocument/2006/relationships/hyperlink" Target="https://arxiv.org/pdf/1403.6855.pdf" TargetMode="External"/></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gif"/></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 Id="rId3" Type="http://schemas.openxmlformats.org/officeDocument/2006/relationships/image" Target="../media/image3.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2.g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 Id="rId3" Type="http://schemas.openxmlformats.org/officeDocument/2006/relationships/image" Target="../media/image3.gif"/></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png"/><Relationship Id="rId3" Type="http://schemas.openxmlformats.org/officeDocument/2006/relationships/image" Target="../media/image2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33.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3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jpeg"/><Relationship Id="rId3" Type="http://schemas.openxmlformats.org/officeDocument/2006/relationships/image" Target="../media/image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 Id="rId3" Type="http://schemas.openxmlformats.org/officeDocument/2006/relationships/image" Target="../media/image8.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png"/><Relationship Id="rId3" Type="http://schemas.openxmlformats.org/officeDocument/2006/relationships/image" Target="../media/image39.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 Id="rId3" Type="http://schemas.openxmlformats.org/officeDocument/2006/relationships/image" Target="../media/image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gif"/><Relationship Id="rId3" Type="http://schemas.openxmlformats.org/officeDocument/2006/relationships/image" Target="../media/image39.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3.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44.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 Id="rId3" Type="http://schemas.openxmlformats.org/officeDocument/2006/relationships/image" Target="../media/image3.png"/><Relationship Id="rId4" Type="http://schemas.openxmlformats.org/officeDocument/2006/relationships/image" Target="../media/image46.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 Id="rId3" Type="http://schemas.openxmlformats.org/officeDocument/2006/relationships/image" Target="../media/image48.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3.pn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3.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51.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13.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gif"/><Relationship Id="rId3" Type="http://schemas.openxmlformats.org/officeDocument/2006/relationships/image" Target="../media/image3.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52.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 Id="rId3" Type="http://schemas.openxmlformats.org/officeDocument/2006/relationships/image" Target="../media/image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6.gif"/></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gif"/><Relationship Id="rId3" Type="http://schemas.openxmlformats.org/officeDocument/2006/relationships/image" Target="../media/image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gif"/><Relationship Id="rId3" Type="http://schemas.openxmlformats.org/officeDocument/2006/relationships/image" Target="../media/image3.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eg"/><Relationship Id="rId3"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hyperlink" Target="https://aip.scitation.org/doi/pdf/10.1063/1.5053343" TargetMode="External"/></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hyperlink" Target="https://aip.scitation.org/doi/pdf/10.1063/1.5053343" TargetMode="Externa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 name="Shape 38"/>
          <p:cNvSpPr/>
          <p:nvPr>
            <p:ph type="title"/>
          </p:nvPr>
        </p:nvSpPr>
        <p:spPr>
          <a:xfrm>
            <a:off x="1048717" y="2356001"/>
            <a:ext cx="10907366" cy="1425011"/>
          </a:xfrm>
          <a:prstGeom prst="rect">
            <a:avLst/>
          </a:prstGeom>
        </p:spPr>
        <p:txBody>
          <a:bodyPr/>
          <a:lstStyle/>
          <a:p>
            <a:pPr lvl="0">
              <a:defRPr sz="1800"/>
            </a:pPr>
            <a:r>
              <a:rPr sz="8000"/>
              <a:t>How hit becomes data</a:t>
            </a:r>
          </a:p>
        </p:txBody>
      </p:sp>
      <p:sp>
        <p:nvSpPr>
          <p:cNvPr id="39" name="Shape 39"/>
          <p:cNvSpPr/>
          <p:nvPr>
            <p:ph type="body" idx="1"/>
          </p:nvPr>
        </p:nvSpPr>
        <p:spPr>
          <a:prstGeom prst="rect">
            <a:avLst/>
          </a:prstGeom>
        </p:spPr>
        <p:txBody>
          <a:bodyPr/>
          <a:lstStyle/>
          <a:p>
            <a:pPr lvl="0" defTabSz="467359">
              <a:defRPr sz="1800"/>
            </a:pPr>
            <a:r>
              <a:rPr sz="3280"/>
              <a:t>Srikanta Tripathy</a:t>
            </a:r>
            <a:endParaRPr sz="3280"/>
          </a:p>
          <a:p>
            <a:pPr lvl="0" defTabSz="365760">
              <a:spcBef>
                <a:spcPts val="900"/>
              </a:spcBef>
              <a:defRPr sz="1800"/>
            </a:pPr>
            <a:r>
              <a:rPr sz="3280"/>
              <a:t>Lecture on Spring semester 2021</a:t>
            </a:r>
          </a:p>
        </p:txBody>
      </p:sp>
      <p:sp>
        <p:nvSpPr>
          <p:cNvPr id="40" name="Shape 40"/>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nvSpPr>
        <p:spPr>
          <a:xfrm>
            <a:off x="563556" y="1635134"/>
            <a:ext cx="11877688"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600"/>
              <a:t>Electrons are bound to the atom nucleus with and energy depending on the atom  number (Z) and the quantum numbers (n/l/m).</a:t>
            </a:r>
            <a:endParaRPr sz="2600"/>
          </a:p>
          <a:p>
            <a:pPr lvl="0" algn="l">
              <a:defRPr sz="1800"/>
            </a:pPr>
            <a:r>
              <a:rPr sz="2600"/>
              <a:t>=&gt;the deeper the electron shell (lower n), the higher the binding energy</a:t>
            </a:r>
            <a:endParaRPr sz="2600"/>
          </a:p>
          <a:p>
            <a:pPr lvl="0" algn="l">
              <a:defRPr sz="1800"/>
            </a:pPr>
            <a:r>
              <a:rPr sz="2600"/>
              <a:t>=&gt;(for a given sub shell) the higher Z, the higher binding energy</a:t>
            </a:r>
          </a:p>
        </p:txBody>
      </p:sp>
      <p:sp>
        <p:nvSpPr>
          <p:cNvPr id="87" name="Shape 8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88" name="Screen Shot 2021-02-24 at 3.45.13 PM.png"/>
          <p:cNvPicPr/>
          <p:nvPr/>
        </p:nvPicPr>
        <p:blipFill>
          <a:blip r:embed="rId2">
            <a:extLst/>
          </a:blip>
          <a:srcRect l="1923" t="0" r="0" b="0"/>
          <a:stretch>
            <a:fillRect/>
          </a:stretch>
        </p:blipFill>
        <p:spPr>
          <a:xfrm>
            <a:off x="6188040" y="3617041"/>
            <a:ext cx="6517721" cy="4480351"/>
          </a:xfrm>
          <a:prstGeom prst="rect">
            <a:avLst/>
          </a:prstGeom>
          <a:ln w="12700">
            <a:miter lim="400000"/>
          </a:ln>
        </p:spPr>
      </p:pic>
      <p:sp>
        <p:nvSpPr>
          <p:cNvPr id="89" name="Shape 89"/>
          <p:cNvSpPr/>
          <p:nvPr/>
        </p:nvSpPr>
        <p:spPr>
          <a:xfrm>
            <a:off x="521582" y="4198572"/>
            <a:ext cx="5453358" cy="378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4200"/>
              </a:spcBef>
              <a:defRPr sz="1800"/>
            </a:pPr>
            <a:r>
              <a:rPr sz="2600">
                <a:solidFill>
                  <a:srgbClr val="C82506"/>
                </a:solidFill>
              </a:rPr>
              <a:t>The first ionization energy (or ionization potential) is the minimum energy that must be brought to the atom to expel a first electron </a:t>
            </a:r>
            <a:endParaRPr sz="2600">
              <a:solidFill>
                <a:srgbClr val="57576E"/>
              </a:solidFill>
            </a:endParaRPr>
          </a:p>
          <a:p>
            <a:pPr lvl="0" algn="l">
              <a:spcBef>
                <a:spcPts val="4200"/>
              </a:spcBef>
              <a:defRPr sz="1800"/>
            </a:pPr>
            <a:r>
              <a:rPr sz="2600">
                <a:solidFill>
                  <a:srgbClr val="024180"/>
                </a:solidFill>
              </a:rPr>
              <a:t>The second ionization energy is the minimum energy required to remove a second electron from the highest occupied subshell </a:t>
            </a:r>
          </a:p>
        </p:txBody>
      </p:sp>
      <p:sp>
        <p:nvSpPr>
          <p:cNvPr id="90" name="Shape 90"/>
          <p:cNvSpPr/>
          <p:nvPr>
            <p:ph type="title" idx="4294967295"/>
          </p:nvPr>
        </p:nvSpPr>
        <p:spPr>
          <a:xfrm>
            <a:off x="3231990" y="60613"/>
            <a:ext cx="6540819" cy="1460728"/>
          </a:xfrm>
          <a:prstGeom prst="rect">
            <a:avLst/>
          </a:prstGeom>
        </p:spPr>
        <p:txBody>
          <a:bodyPr anchor="ctr"/>
          <a:lstStyle/>
          <a:p>
            <a:pPr lvl="0">
              <a:defRPr sz="1800"/>
            </a:pPr>
            <a:r>
              <a:rPr sz="8000"/>
              <a:t>Ion Source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93" name="Shape 93"/>
          <p:cNvSpPr/>
          <p:nvPr/>
        </p:nvSpPr>
        <p:spPr>
          <a:xfrm>
            <a:off x="815584" y="77098"/>
            <a:ext cx="1184097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lvl="0">
              <a:defRPr sz="1800"/>
            </a:pPr>
            <a:r>
              <a:rPr sz="8000"/>
              <a:t>cesium sputter ion source</a:t>
            </a:r>
          </a:p>
        </p:txBody>
      </p:sp>
      <p:sp>
        <p:nvSpPr>
          <p:cNvPr id="94" name="Shape 94"/>
          <p:cNvSpPr/>
          <p:nvPr/>
        </p:nvSpPr>
        <p:spPr>
          <a:xfrm>
            <a:off x="610571" y="1891020"/>
            <a:ext cx="5435336" cy="643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A cesium sputter ion source injecting into a tandem Van de Graaff provides the gold ions for RHIC.</a:t>
            </a:r>
            <a:endParaRPr sz="2600"/>
          </a:p>
          <a:p>
            <a:pPr lvl="0" marL="321027" indent="-321027" algn="l" defTabSz="457200">
              <a:spcBef>
                <a:spcPts val="1200"/>
              </a:spcBef>
              <a:buSzPct val="100000"/>
              <a:buBlip>
                <a:blip r:embed="rId2"/>
              </a:buBlip>
              <a:defRPr sz="1800"/>
            </a:pPr>
            <a:r>
              <a:rPr sz="2600"/>
              <a:t>The ion source is operated in the pulsed beam mode and produces a 500 \mus long pulse of Au-</a:t>
            </a:r>
            <a:r>
              <a:rPr baseline="19230" sz="2600"/>
              <a:t> </a:t>
            </a:r>
            <a:r>
              <a:rPr sz="2600"/>
              <a:t>with a peak intensity of 290 \muA at the entrance of the tandem. </a:t>
            </a:r>
            <a:endParaRPr sz="2600"/>
          </a:p>
          <a:p>
            <a:pPr lvl="0" marL="321027" indent="-321027" algn="l" defTabSz="457200">
              <a:spcBef>
                <a:spcPts val="1200"/>
              </a:spcBef>
              <a:buSzPct val="100000"/>
              <a:buBlip>
                <a:blip r:embed="rId2"/>
              </a:buBlip>
              <a:defRPr sz="1800"/>
            </a:pPr>
            <a:r>
              <a:rPr sz="2600"/>
              <a:t>After acceleration in the tandem and post-stripping, this results in a beam of Au+32</a:t>
            </a:r>
            <a:r>
              <a:rPr baseline="19230" sz="2600"/>
              <a:t> </a:t>
            </a:r>
            <a:r>
              <a:rPr sz="2600"/>
              <a:t>with an intensity of 80 \muA and an energy of 182 MeV.</a:t>
            </a:r>
          </a:p>
        </p:txBody>
      </p:sp>
      <p:pic>
        <p:nvPicPr>
          <p:cNvPr id="95" name="Acceleration-scenario-for-gold-ions.png"/>
          <p:cNvPicPr/>
          <p:nvPr/>
        </p:nvPicPr>
        <p:blipFill>
          <a:blip r:embed="rId3">
            <a:extLst/>
          </a:blip>
          <a:srcRect l="0" t="0" r="19194" b="0"/>
          <a:stretch>
            <a:fillRect/>
          </a:stretch>
        </p:blipFill>
        <p:spPr>
          <a:xfrm>
            <a:off x="6413729" y="2191148"/>
            <a:ext cx="6325412" cy="4770417"/>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98" name="Shape 98"/>
          <p:cNvSpPr/>
          <p:nvPr/>
        </p:nvSpPr>
        <p:spPr>
          <a:xfrm>
            <a:off x="815584" y="77098"/>
            <a:ext cx="1184097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lvl="0">
              <a:defRPr sz="1800"/>
            </a:pPr>
            <a:r>
              <a:rPr sz="8000"/>
              <a:t>cesium sputter ion source</a:t>
            </a:r>
          </a:p>
        </p:txBody>
      </p:sp>
      <p:pic>
        <p:nvPicPr>
          <p:cNvPr id="99" name="Screen Shot 2021-02-24 at 3.54.30 PM.png"/>
          <p:cNvPicPr/>
          <p:nvPr/>
        </p:nvPicPr>
        <p:blipFill>
          <a:blip r:embed="rId2">
            <a:extLst/>
          </a:blip>
          <a:stretch>
            <a:fillRect/>
          </a:stretch>
        </p:blipFill>
        <p:spPr>
          <a:xfrm>
            <a:off x="6010181" y="2054334"/>
            <a:ext cx="6798012" cy="5644932"/>
          </a:xfrm>
          <a:prstGeom prst="rect">
            <a:avLst/>
          </a:prstGeom>
          <a:ln w="12700">
            <a:miter lim="400000"/>
          </a:ln>
        </p:spPr>
      </p:pic>
      <p:sp>
        <p:nvSpPr>
          <p:cNvPr id="100" name="Shape 100"/>
          <p:cNvSpPr/>
          <p:nvPr/>
        </p:nvSpPr>
        <p:spPr>
          <a:xfrm>
            <a:off x="493736" y="2431674"/>
            <a:ext cx="5435336"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3"/>
              </a:buBlip>
              <a:defRPr sz="1800"/>
            </a:pPr>
            <a:r>
              <a:rPr sz="2600"/>
              <a:t>The pulser power supply provides a positive voltage to the cesium ionizer relative to the sputter target cathode. </a:t>
            </a:r>
            <a:endParaRPr sz="2600"/>
          </a:p>
          <a:p>
            <a:pPr lvl="0" marL="321027" indent="-321027" algn="l" defTabSz="457200">
              <a:spcBef>
                <a:spcPts val="1200"/>
              </a:spcBef>
              <a:buSzPct val="100000"/>
              <a:buBlip>
                <a:blip r:embed="rId3"/>
              </a:buBlip>
              <a:defRPr sz="1800"/>
            </a:pPr>
            <a:r>
              <a:rPr sz="2600"/>
              <a:t>The positive cesium ions are accelerated to the cathode and sputter some of the cathode material as negative ions, which are then accelerated. </a:t>
            </a:r>
            <a:endParaRPr sz="2600"/>
          </a:p>
          <a:p>
            <a:pPr lvl="0" marL="321027" indent="-321027" algn="l" defTabSz="457200">
              <a:spcBef>
                <a:spcPts val="1200"/>
              </a:spcBef>
              <a:buSzPct val="100000"/>
              <a:buBlip>
                <a:blip r:embed="rId3"/>
              </a:buBlip>
              <a:defRPr sz="1800"/>
            </a:pPr>
            <a:r>
              <a:rPr sz="2600"/>
              <a:t>Because the pulser voltage is tied to the cathode, the energy of the negative ions leaving the ion source remains constant.</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03" name="Screen Shot 2021-02-24 at 4.14.13 PM.png"/>
          <p:cNvPicPr/>
          <p:nvPr/>
        </p:nvPicPr>
        <p:blipFill>
          <a:blip r:embed="rId2">
            <a:extLst/>
          </a:blip>
          <a:stretch>
            <a:fillRect/>
          </a:stretch>
        </p:blipFill>
        <p:spPr>
          <a:xfrm>
            <a:off x="1968500" y="1724502"/>
            <a:ext cx="9067800" cy="3175001"/>
          </a:xfrm>
          <a:prstGeom prst="rect">
            <a:avLst/>
          </a:prstGeom>
          <a:ln w="12700">
            <a:miter lim="400000"/>
          </a:ln>
        </p:spPr>
      </p:pic>
      <p:sp>
        <p:nvSpPr>
          <p:cNvPr id="104" name="Shape 104"/>
          <p:cNvSpPr/>
          <p:nvPr/>
        </p:nvSpPr>
        <p:spPr>
          <a:xfrm>
            <a:off x="402584" y="5251025"/>
            <a:ext cx="12199632" cy="2222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3"/>
              </a:buBlip>
              <a:defRPr sz="1800"/>
            </a:pPr>
            <a:r>
              <a:rPr sz="2600"/>
              <a:t>At one end an electron beam is produced, and then compressed to high density as it enters a strong solenoidal magnetic field. </a:t>
            </a:r>
            <a:endParaRPr sz="2600"/>
          </a:p>
          <a:p>
            <a:pPr lvl="0" marL="321027" indent="-321027" algn="l" defTabSz="457200">
              <a:spcBef>
                <a:spcPts val="1200"/>
              </a:spcBef>
              <a:buSzPct val="100000"/>
              <a:buBlip>
                <a:blip r:embed="rId3"/>
              </a:buBlip>
              <a:defRPr sz="1800"/>
            </a:pPr>
            <a:r>
              <a:rPr sz="2600"/>
              <a:t>The beam passes through the solenoid, is decelerated, and then stopped in the electron collector (EBIS trap region is series of cylindrical electrodes in the main solenoid).</a:t>
            </a:r>
          </a:p>
        </p:txBody>
      </p:sp>
      <p:sp>
        <p:nvSpPr>
          <p:cNvPr id="105" name="Shape 105"/>
          <p:cNvSpPr/>
          <p:nvPr>
            <p:ph type="title" idx="4294967295"/>
          </p:nvPr>
        </p:nvSpPr>
        <p:spPr>
          <a:xfrm>
            <a:off x="2085351" y="260901"/>
            <a:ext cx="8834098" cy="1460077"/>
          </a:xfrm>
          <a:prstGeom prst="rect">
            <a:avLst/>
          </a:prstGeom>
        </p:spPr>
        <p:txBody>
          <a:bodyPr anchor="ctr"/>
          <a:lstStyle>
            <a:lvl1pPr defTabSz="344677">
              <a:defRPr sz="4719"/>
            </a:lvl1pPr>
          </a:lstStyle>
          <a:p>
            <a:pPr lvl="0">
              <a:defRPr sz="1800"/>
            </a:pPr>
            <a:r>
              <a:rPr sz="4719"/>
              <a:t>electron beam ion source (EBIS) </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Shape 10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08" name="Screen Shot 2021-02-24 at 4.22.50 PM.png"/>
          <p:cNvPicPr/>
          <p:nvPr/>
        </p:nvPicPr>
        <p:blipFill>
          <a:blip r:embed="rId2">
            <a:extLst/>
          </a:blip>
          <a:stretch>
            <a:fillRect/>
          </a:stretch>
        </p:blipFill>
        <p:spPr>
          <a:xfrm>
            <a:off x="6387632" y="2494779"/>
            <a:ext cx="6273057" cy="4189427"/>
          </a:xfrm>
          <a:prstGeom prst="rect">
            <a:avLst/>
          </a:prstGeom>
          <a:ln w="12700">
            <a:miter lim="400000"/>
          </a:ln>
        </p:spPr>
      </p:pic>
      <p:sp>
        <p:nvSpPr>
          <p:cNvPr id="109" name="Shape 109"/>
          <p:cNvSpPr/>
          <p:nvPr/>
        </p:nvSpPr>
        <p:spPr>
          <a:xfrm>
            <a:off x="472056" y="1841123"/>
            <a:ext cx="5790320" cy="670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3"/>
              </a:buBlip>
              <a:defRPr sz="1800"/>
            </a:pPr>
            <a:r>
              <a:rPr sz="2600"/>
              <a:t>Electrostatic barriers for ions are produced on the ends of the trap region =&gt; by applying positive voltages on the end electrodes. </a:t>
            </a:r>
            <a:endParaRPr sz="2600"/>
          </a:p>
          <a:p>
            <a:pPr lvl="0" marL="321027" indent="-321027" algn="l" defTabSz="457200">
              <a:spcBef>
                <a:spcPts val="1200"/>
              </a:spcBef>
              <a:buSzPct val="100000"/>
              <a:buBlip>
                <a:blip r:embed="rId3"/>
              </a:buBlip>
              <a:defRPr sz="1800"/>
            </a:pPr>
            <a:r>
              <a:rPr sz="2600"/>
              <a:t>Ions are confined radially by the space charge of the electron beam. The trap is seeded either by injecting neutral gas or by axial injection =&gt; trapping (of singly) charged ions</a:t>
            </a:r>
            <a:endParaRPr sz="2600"/>
          </a:p>
          <a:p>
            <a:pPr lvl="0" marL="321027" indent="-321027" algn="l" defTabSz="457200">
              <a:spcBef>
                <a:spcPts val="1200"/>
              </a:spcBef>
              <a:buSzPct val="100000"/>
              <a:buBlip>
                <a:blip r:embed="rId3"/>
              </a:buBlip>
              <a:defRPr sz="1800"/>
            </a:pPr>
            <a:r>
              <a:rPr sz="2600"/>
              <a:t>As the ions are held in the trap, they are step-wise ionized, until the desired charge state is reached, at which time the voltage on one end electrode is reduced and the ions are extracted.</a:t>
            </a:r>
          </a:p>
        </p:txBody>
      </p:sp>
      <p:sp>
        <p:nvSpPr>
          <p:cNvPr id="110" name="Shape 110"/>
          <p:cNvSpPr/>
          <p:nvPr>
            <p:ph type="title" idx="4294967295"/>
          </p:nvPr>
        </p:nvSpPr>
        <p:spPr>
          <a:xfrm>
            <a:off x="2085351" y="260901"/>
            <a:ext cx="8834098" cy="1460077"/>
          </a:xfrm>
          <a:prstGeom prst="rect">
            <a:avLst/>
          </a:prstGeom>
        </p:spPr>
        <p:txBody>
          <a:bodyPr anchor="ctr"/>
          <a:lstStyle>
            <a:lvl1pPr defTabSz="344677">
              <a:defRPr sz="4719"/>
            </a:lvl1pPr>
          </a:lstStyle>
          <a:p>
            <a:pPr lvl="0">
              <a:defRPr sz="1800"/>
            </a:pPr>
            <a:r>
              <a:rPr sz="4719"/>
              <a:t>electron beam ion source (EBIS) </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13" name="Shape 113"/>
          <p:cNvSpPr/>
          <p:nvPr/>
        </p:nvSpPr>
        <p:spPr>
          <a:xfrm>
            <a:off x="1756491" y="1468676"/>
            <a:ext cx="9841867" cy="59817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200"/>
              </a:spcBef>
              <a:defRPr sz="1800"/>
            </a:pPr>
            <a:r>
              <a:rPr sz="2600"/>
              <a:t>essential feature of EBIS:</a:t>
            </a:r>
            <a:endParaRPr sz="2600"/>
          </a:p>
          <a:p>
            <a:pPr lvl="0" algn="l" defTabSz="457200">
              <a:spcBef>
                <a:spcPts val="1200"/>
              </a:spcBef>
              <a:defRPr sz="1800"/>
            </a:pPr>
            <a:r>
              <a:rPr b="1" sz="2600"/>
              <a:t>it produces a narrow charge state distribution,</a:t>
            </a:r>
            <a:r>
              <a:rPr sz="2600"/>
              <a:t> with the charge state in the peak increasing =&gt; as the product of electron beam current density and ion confinement time increases. </a:t>
            </a:r>
            <a:endParaRPr sz="2600"/>
          </a:p>
          <a:p>
            <a:pPr lvl="0" algn="l" defTabSz="457200">
              <a:spcBef>
                <a:spcPts val="1200"/>
              </a:spcBef>
              <a:defRPr sz="1800"/>
            </a:pPr>
            <a:r>
              <a:rPr sz="2600"/>
              <a:t>It is therefore straightforward to achieve any desired charge state; this is especially the case for an EBIS for RHIC where the needed charge states are very modest. </a:t>
            </a:r>
            <a:endParaRPr sz="2600"/>
          </a:p>
          <a:p>
            <a:pPr lvl="0" algn="l" defTabSz="457200">
              <a:spcBef>
                <a:spcPts val="1200"/>
              </a:spcBef>
              <a:defRPr sz="1800"/>
            </a:pPr>
            <a:endParaRPr sz="2600"/>
          </a:p>
          <a:p>
            <a:pPr lvl="0" algn="l" defTabSz="457200">
              <a:spcBef>
                <a:spcPts val="1200"/>
              </a:spcBef>
              <a:defRPr sz="1800"/>
            </a:pPr>
            <a:r>
              <a:rPr b="1" sz="2600"/>
              <a:t>it produces a fixed amount of positive charges per pulse</a:t>
            </a:r>
            <a:r>
              <a:rPr sz="2600"/>
              <a:t>. </a:t>
            </a:r>
            <a:endParaRPr sz="2600"/>
          </a:p>
          <a:p>
            <a:pPr lvl="0" algn="l" defTabSz="457200">
              <a:spcBef>
                <a:spcPts val="1200"/>
              </a:spcBef>
              <a:defRPr sz="1800"/>
            </a:pPr>
            <a:r>
              <a:rPr sz="2600"/>
              <a:t>The number of trapped charges can increase only to the point where the space charge of the electron beam is neutralized. The maximum yield of positive charges therefore roughly equals the electron beam charge in the trap (trap capacity)</a:t>
            </a:r>
          </a:p>
        </p:txBody>
      </p:sp>
      <p:sp>
        <p:nvSpPr>
          <p:cNvPr id="114" name="Shape 114"/>
          <p:cNvSpPr/>
          <p:nvPr>
            <p:ph type="title" idx="4294967295"/>
          </p:nvPr>
        </p:nvSpPr>
        <p:spPr>
          <a:xfrm>
            <a:off x="2085351" y="260901"/>
            <a:ext cx="8834098" cy="1460077"/>
          </a:xfrm>
          <a:prstGeom prst="rect">
            <a:avLst/>
          </a:prstGeom>
        </p:spPr>
        <p:txBody>
          <a:bodyPr anchor="ctr"/>
          <a:lstStyle>
            <a:lvl1pPr defTabSz="344677">
              <a:defRPr sz="4719"/>
            </a:lvl1pPr>
          </a:lstStyle>
          <a:p>
            <a:pPr lvl="0">
              <a:defRPr sz="1800"/>
            </a:pPr>
            <a:r>
              <a:rPr sz="4719"/>
              <a:t>electron beam ion source (EBIS) </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xfrm>
            <a:off x="1882682" y="260901"/>
            <a:ext cx="9239436" cy="1465880"/>
          </a:xfrm>
          <a:prstGeom prst="rect">
            <a:avLst/>
          </a:prstGeom>
        </p:spPr>
        <p:txBody>
          <a:bodyPr/>
          <a:lstStyle>
            <a:lvl1pPr defTabSz="519937">
              <a:defRPr sz="7119"/>
            </a:lvl1pPr>
          </a:lstStyle>
          <a:p>
            <a:pPr lvl="0">
              <a:defRPr sz="1800"/>
            </a:pPr>
            <a:r>
              <a:rPr sz="7119"/>
              <a:t>Stages of acceleration</a:t>
            </a:r>
          </a:p>
        </p:txBody>
      </p:sp>
      <p:sp>
        <p:nvSpPr>
          <p:cNvPr id="117" name="Shape 1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18" name="Screen Shot 2021-02-17 at 3.43.10 PM.png"/>
          <p:cNvPicPr/>
          <p:nvPr/>
        </p:nvPicPr>
        <p:blipFill>
          <a:blip r:embed="rId2">
            <a:extLst/>
          </a:blip>
          <a:stretch>
            <a:fillRect/>
          </a:stretch>
        </p:blipFill>
        <p:spPr>
          <a:xfrm>
            <a:off x="4227849" y="5348247"/>
            <a:ext cx="8395580" cy="2767775"/>
          </a:xfrm>
          <a:prstGeom prst="rect">
            <a:avLst/>
          </a:prstGeom>
          <a:ln w="12700">
            <a:miter lim="400000"/>
          </a:ln>
        </p:spPr>
      </p:pic>
      <p:pic>
        <p:nvPicPr>
          <p:cNvPr id="119" name="Screen Shot 2021-02-17 at 3.43.16 PM.png"/>
          <p:cNvPicPr/>
          <p:nvPr/>
        </p:nvPicPr>
        <p:blipFill>
          <a:blip r:embed="rId3">
            <a:extLst/>
          </a:blip>
          <a:stretch>
            <a:fillRect/>
          </a:stretch>
        </p:blipFill>
        <p:spPr>
          <a:xfrm>
            <a:off x="774199" y="2153627"/>
            <a:ext cx="8226009" cy="2767774"/>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22" name="Shape 122"/>
          <p:cNvSpPr/>
          <p:nvPr>
            <p:ph type="title" idx="4294967295"/>
          </p:nvPr>
        </p:nvSpPr>
        <p:spPr>
          <a:xfrm>
            <a:off x="952500" y="444500"/>
            <a:ext cx="11099800" cy="2159000"/>
          </a:xfrm>
          <a:prstGeom prst="rect">
            <a:avLst/>
          </a:prstGeom>
        </p:spPr>
        <p:txBody>
          <a:bodyPr anchor="ctr"/>
          <a:lstStyle/>
          <a:p>
            <a:pPr lvl="0">
              <a:defRPr sz="1800"/>
            </a:pPr>
            <a:r>
              <a:rPr sz="8000"/>
              <a:t>Bunch making</a:t>
            </a:r>
          </a:p>
        </p:txBody>
      </p:sp>
      <p:sp>
        <p:nvSpPr>
          <p:cNvPr id="123" name="Shape 123"/>
          <p:cNvSpPr/>
          <p:nvPr/>
        </p:nvSpPr>
        <p:spPr>
          <a:xfrm>
            <a:off x="632579" y="2880564"/>
            <a:ext cx="11992611"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buSzPct val="100000"/>
              <a:buBlip>
                <a:blip r:embed="rId2"/>
              </a:buBlip>
              <a:defRPr sz="1800"/>
            </a:pPr>
            <a:r>
              <a:rPr sz="2600"/>
              <a:t>When the beam has reached the required energy, </a:t>
            </a:r>
            <a:endParaRPr sz="2600"/>
          </a:p>
          <a:p>
            <a:pPr lvl="0" algn="l">
              <a:defRPr sz="1800"/>
            </a:pPr>
            <a:r>
              <a:rPr sz="2600"/>
              <a:t>=&gt;an ideally timed proton with exactly the right energy =&gt;will not be accelerated. </a:t>
            </a:r>
            <a:endParaRPr sz="2600"/>
          </a:p>
          <a:p>
            <a:pPr lvl="0" algn="l">
              <a:defRPr sz="1800"/>
            </a:pPr>
            <a:r>
              <a:rPr sz="2600"/>
              <a:t>=&gt;protons with slightly different energies arriving earlier or later will be accelerated or decelerated so that they stay close to the desired energy.</a:t>
            </a:r>
            <a:endParaRPr sz="2600"/>
          </a:p>
          <a:p>
            <a:pPr lvl="0" algn="l">
              <a:defRPr sz="1800"/>
            </a:pPr>
            <a:endParaRPr sz="2600"/>
          </a:p>
          <a:p>
            <a:pPr lvl="0" marL="321027" indent="-321027" algn="l">
              <a:buSzPct val="100000"/>
              <a:buBlip>
                <a:blip r:embed="rId2"/>
              </a:buBlip>
              <a:defRPr sz="1800"/>
            </a:pPr>
            <a:r>
              <a:rPr sz="2600"/>
              <a:t>In this way, the particle beam is sorted into packs of protons called "bunches".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5" name="Shape 125"/>
          <p:cNvSpPr/>
          <p:nvPr>
            <p:ph type="title"/>
          </p:nvPr>
        </p:nvSpPr>
        <p:spPr>
          <a:xfrm>
            <a:off x="2596667" y="60613"/>
            <a:ext cx="6876785" cy="1384251"/>
          </a:xfrm>
          <a:prstGeom prst="rect">
            <a:avLst/>
          </a:prstGeom>
        </p:spPr>
        <p:txBody>
          <a:bodyPr/>
          <a:lstStyle/>
          <a:p>
            <a:pPr lvl="0">
              <a:defRPr sz="1800"/>
            </a:pPr>
            <a:r>
              <a:rPr sz="8000"/>
              <a:t>Collision</a:t>
            </a:r>
          </a:p>
        </p:txBody>
      </p:sp>
      <p:sp>
        <p:nvSpPr>
          <p:cNvPr id="126" name="Shape 12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27" name="Shape 127"/>
          <p:cNvSpPr/>
          <p:nvPr/>
        </p:nvSpPr>
        <p:spPr>
          <a:xfrm>
            <a:off x="2757906" y="8058624"/>
            <a:ext cx="7488988" cy="49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u="sng">
                <a:hlinkClick r:id="rId2" invalidUrl="" action="" tgtFrame="" tooltip="" history="1" highlightClick="0" endSnd="0"/>
              </a:defRPr>
            </a:lvl1pPr>
          </a:lstStyle>
          <a:p>
            <a:pPr lvl="0">
              <a:defRPr sz="1800" u="none"/>
            </a:pPr>
            <a:r>
              <a:rPr sz="2600" u="sng">
                <a:hlinkClick r:id="rId2" invalidUrl="" action="" tgtFrame="" tooltip="" history="1" highlightClick="0" endSnd="0"/>
              </a:rPr>
              <a:t>https://www.youtube.com/watch?v=0PIOHLxEC98</a:t>
            </a:r>
          </a:p>
        </p:txBody>
      </p:sp>
      <p:pic>
        <p:nvPicPr>
          <p:cNvPr id="128" name="yt1s.com - LHC Animation_480p.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246407" y="1703743"/>
            <a:ext cx="10845801" cy="60960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xfrm>
            <a:off x="2658084" y="127376"/>
            <a:ext cx="7688632" cy="1511452"/>
          </a:xfrm>
          <a:prstGeom prst="rect">
            <a:avLst/>
          </a:prstGeom>
        </p:spPr>
        <p:txBody>
          <a:bodyPr/>
          <a:lstStyle/>
          <a:p>
            <a:pPr lvl="0">
              <a:defRPr sz="1800"/>
            </a:pPr>
            <a:r>
              <a:rPr sz="8000"/>
              <a:t>Cooling system</a:t>
            </a:r>
          </a:p>
        </p:txBody>
      </p:sp>
      <p:sp>
        <p:nvSpPr>
          <p:cNvPr id="131" name="Shape 1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32" name="Shape 132"/>
          <p:cNvSpPr/>
          <p:nvPr/>
        </p:nvSpPr>
        <p:spPr>
          <a:xfrm>
            <a:off x="633249" y="2467614"/>
            <a:ext cx="5470671" cy="458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RHIC performs at a temperature maximum of 4 trillion degrees Celsius or 250,000 times hotter than the centre of the sun . </a:t>
            </a:r>
            <a:endParaRPr sz="2600"/>
          </a:p>
          <a:p>
            <a:pPr lvl="0" marL="321027" indent="-321027" algn="l" defTabSz="457200">
              <a:spcBef>
                <a:spcPts val="1200"/>
              </a:spcBef>
              <a:buSzPct val="100000"/>
              <a:buBlip>
                <a:blip r:embed="rId2"/>
              </a:buBlip>
              <a:defRPr sz="1800"/>
            </a:pPr>
            <a:r>
              <a:rPr sz="2600"/>
              <a:t>To counter this, liquid helium is being pumped into RHIC’s 1,740 superconducting magnets to cool them about absolute zero temperature (-273 degree). This helps magnets to operate with zero energy loss.</a:t>
            </a:r>
          </a:p>
        </p:txBody>
      </p:sp>
      <p:sp>
        <p:nvSpPr>
          <p:cNvPr id="133" name="Shape 133"/>
          <p:cNvSpPr/>
          <p:nvPr/>
        </p:nvSpPr>
        <p:spPr>
          <a:xfrm>
            <a:off x="6994635" y="2315214"/>
            <a:ext cx="5344075" cy="488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200"/>
              </a:spcBef>
              <a:defRPr sz="1800"/>
            </a:pPr>
            <a:r>
              <a:rPr sz="2600"/>
              <a:t>Detector cooling system:</a:t>
            </a:r>
            <a:endParaRPr sz="2600"/>
          </a:p>
          <a:p>
            <a:pPr lvl="0" marL="321027" indent="-321027" algn="l" defTabSz="457200">
              <a:spcBef>
                <a:spcPts val="1200"/>
              </a:spcBef>
              <a:buSzPct val="100000"/>
              <a:buBlip>
                <a:blip r:embed="rId2"/>
              </a:buBlip>
              <a:defRPr sz="1800"/>
            </a:pPr>
            <a:r>
              <a:rPr sz="2600"/>
              <a:t>ECU cooling unit: which regulates air flow and air temperature</a:t>
            </a:r>
            <a:endParaRPr sz="2600"/>
          </a:p>
          <a:p>
            <a:pPr lvl="0" marL="321027" indent="-321027" algn="l" defTabSz="457200">
              <a:spcBef>
                <a:spcPts val="1200"/>
              </a:spcBef>
              <a:buSzPct val="100000"/>
              <a:buBlip>
                <a:blip r:embed="rId2"/>
              </a:buBlip>
              <a:defRPr sz="1800"/>
            </a:pPr>
            <a:r>
              <a:rPr sz="2600"/>
              <a:t>Interlocks: Any condition that can potentially harmful for STAR.</a:t>
            </a:r>
            <a:endParaRPr sz="2600"/>
          </a:p>
          <a:p>
            <a:pPr lvl="0" algn="l" defTabSz="457200">
              <a:spcBef>
                <a:spcPts val="1200"/>
              </a:spcBef>
              <a:defRPr sz="1800"/>
            </a:pPr>
            <a:r>
              <a:rPr sz="2600"/>
              <a:t>FEE cards of TPC pad planes are water cooled to ±0.7 deg C (to keep the wire gain constant and maintain the dE/dx calibration). FTPC FEE cards are air cooled.</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title"/>
          </p:nvPr>
        </p:nvSpPr>
        <p:spPr>
          <a:xfrm>
            <a:off x="2372255" y="93994"/>
            <a:ext cx="8093383" cy="1239772"/>
          </a:xfrm>
          <a:prstGeom prst="rect">
            <a:avLst/>
          </a:prstGeom>
        </p:spPr>
        <p:txBody>
          <a:bodyPr/>
          <a:lstStyle>
            <a:lvl1pPr defTabSz="549148">
              <a:defRPr sz="7519"/>
            </a:lvl1pPr>
          </a:lstStyle>
          <a:p>
            <a:pPr lvl="0">
              <a:defRPr sz="1800"/>
            </a:pPr>
            <a:r>
              <a:rPr sz="7519"/>
              <a:t>Objectives !!</a:t>
            </a:r>
          </a:p>
        </p:txBody>
      </p:sp>
      <p:sp>
        <p:nvSpPr>
          <p:cNvPr id="43" name="Shape 43"/>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44" name="41586_2007_Article_BFnature06080_Fig2_HTML.jpg"/>
          <p:cNvPicPr/>
          <p:nvPr/>
        </p:nvPicPr>
        <p:blipFill>
          <a:blip r:embed="rId2">
            <a:extLst/>
          </a:blip>
          <a:stretch>
            <a:fillRect/>
          </a:stretch>
        </p:blipFill>
        <p:spPr>
          <a:xfrm>
            <a:off x="4347442" y="2334369"/>
            <a:ext cx="8313126" cy="5084862"/>
          </a:xfrm>
          <a:prstGeom prst="rect">
            <a:avLst/>
          </a:prstGeom>
          <a:ln w="12700">
            <a:miter lim="400000"/>
          </a:ln>
        </p:spPr>
      </p:pic>
      <p:sp>
        <p:nvSpPr>
          <p:cNvPr id="45" name="Shape 45"/>
          <p:cNvSpPr/>
          <p:nvPr/>
        </p:nvSpPr>
        <p:spPr>
          <a:xfrm>
            <a:off x="403638" y="4181938"/>
            <a:ext cx="2983079" cy="889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Requirements:</a:t>
            </a:r>
            <a:endParaRPr sz="2600"/>
          </a:p>
          <a:p>
            <a:pPr lvl="0" algn="l">
              <a:defRPr sz="1800"/>
            </a:pPr>
            <a:r>
              <a:rPr sz="2600"/>
              <a:t>Particle accelerator</a:t>
            </a:r>
          </a:p>
        </p:txBody>
      </p:sp>
      <p:sp>
        <p:nvSpPr>
          <p:cNvPr id="46" name="Shape 46"/>
          <p:cNvSpPr/>
          <p:nvPr/>
        </p:nvSpPr>
        <p:spPr>
          <a:xfrm>
            <a:off x="6469018" y="7694240"/>
            <a:ext cx="5604256" cy="128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sz="2600"/>
            </a:lvl1pPr>
          </a:lstStyle>
          <a:p>
            <a:pPr lvl="0">
              <a:defRPr sz="1800"/>
            </a:pPr>
            <a:r>
              <a:rPr sz="2600"/>
              <a:t>Chemical potential:energy required to add/remove a particle from a system</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36" name="Shape 136"/>
          <p:cNvSpPr/>
          <p:nvPr>
            <p:ph type="title" idx="4294967295"/>
          </p:nvPr>
        </p:nvSpPr>
        <p:spPr>
          <a:xfrm>
            <a:off x="1813963" y="110685"/>
            <a:ext cx="9376874" cy="1534598"/>
          </a:xfrm>
          <a:prstGeom prst="rect">
            <a:avLst/>
          </a:prstGeom>
        </p:spPr>
        <p:txBody>
          <a:bodyPr anchor="ctr"/>
          <a:lstStyle/>
          <a:p>
            <a:pPr lvl="0">
              <a:defRPr sz="1800"/>
            </a:pPr>
            <a:r>
              <a:rPr sz="8000"/>
              <a:t>Magnet system</a:t>
            </a:r>
          </a:p>
        </p:txBody>
      </p:sp>
      <p:sp>
        <p:nvSpPr>
          <p:cNvPr id="137" name="Shape 137"/>
          <p:cNvSpPr/>
          <p:nvPr/>
        </p:nvSpPr>
        <p:spPr>
          <a:xfrm>
            <a:off x="627262" y="2310296"/>
            <a:ext cx="5540047" cy="586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5722" indent="-345722" algn="l">
              <a:spcBef>
                <a:spcPts val="1000"/>
              </a:spcBef>
              <a:buSzPct val="100000"/>
              <a:buBlip>
                <a:blip r:embed="rId2"/>
              </a:buBlip>
              <a:defRPr sz="1800"/>
            </a:pPr>
            <a:r>
              <a:rPr sz="2600"/>
              <a:t>iron dominated, conventional     (room temperature) solenoid magnet</a:t>
            </a:r>
            <a:endParaRPr sz="2600"/>
          </a:p>
          <a:p>
            <a:pPr lvl="0" marL="321027" indent="-321027" algn="l">
              <a:spcBef>
                <a:spcPts val="1000"/>
              </a:spcBef>
              <a:buSzPct val="100000"/>
              <a:buBlip>
                <a:blip r:embed="rId2"/>
              </a:buBlip>
              <a:defRPr sz="1800"/>
            </a:pPr>
            <a:r>
              <a:rPr sz="2600"/>
              <a:t>To resolve tracks &gt; 200 micron, TPC requires uniform field over the operating range 0.25 -0.5 T [earth: 25 to 65 \mu T]</a:t>
            </a:r>
            <a:endParaRPr sz="2600"/>
          </a:p>
          <a:p>
            <a:pPr lvl="0" marL="321027" indent="-321027" algn="l">
              <a:spcBef>
                <a:spcPts val="1000"/>
              </a:spcBef>
              <a:buSzPct val="100000"/>
              <a:buBlip>
                <a:blip r:embed="rId2"/>
              </a:buBlip>
              <a:defRPr sz="1800"/>
            </a:pPr>
            <a:r>
              <a:rPr sz="2600"/>
              <a:t>The  magnet is roughly cylindrical in geometry and consists of 30 flux return bars (back legs), four end  rings and  two poletips. The  6.85 m long flux return  bars  are  trapezoidal in cross section and weigh 18 tons each.</a:t>
            </a:r>
          </a:p>
        </p:txBody>
      </p:sp>
      <p:pic>
        <p:nvPicPr>
          <p:cNvPr id="138" name="3-Figure1-1.png"/>
          <p:cNvPicPr/>
          <p:nvPr/>
        </p:nvPicPr>
        <p:blipFill>
          <a:blip r:embed="rId3">
            <a:extLst/>
          </a:blip>
          <a:stretch>
            <a:fillRect/>
          </a:stretch>
        </p:blipFill>
        <p:spPr>
          <a:xfrm>
            <a:off x="7204051" y="1675270"/>
            <a:ext cx="4702206" cy="4406712"/>
          </a:xfrm>
          <a:prstGeom prst="rect">
            <a:avLst/>
          </a:prstGeom>
          <a:ln w="12700">
            <a:miter lim="400000"/>
          </a:ln>
        </p:spPr>
      </p:pic>
      <p:pic>
        <p:nvPicPr>
          <p:cNvPr id="139" name="d0740215-magnet-720px.jpg"/>
          <p:cNvPicPr/>
          <p:nvPr/>
        </p:nvPicPr>
        <p:blipFill>
          <a:blip r:embed="rId4">
            <a:extLst/>
          </a:blip>
          <a:stretch>
            <a:fillRect/>
          </a:stretch>
        </p:blipFill>
        <p:spPr>
          <a:xfrm>
            <a:off x="7538470" y="6302125"/>
            <a:ext cx="4702205" cy="2945409"/>
          </a:xfrm>
          <a:prstGeom prst="rect">
            <a:avLst/>
          </a:prstGeom>
          <a:ln w="12700">
            <a:miter lim="400000"/>
          </a:ln>
        </p:spPr>
      </p:pic>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42" name="Shape 142"/>
          <p:cNvSpPr/>
          <p:nvPr/>
        </p:nvSpPr>
        <p:spPr>
          <a:xfrm>
            <a:off x="610571" y="1853272"/>
            <a:ext cx="5901637" cy="704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72316" indent="-372316" algn="l">
              <a:spcBef>
                <a:spcPts val="1000"/>
              </a:spcBef>
              <a:buSzPct val="100000"/>
              <a:buBlip>
                <a:blip r:embed="rId2"/>
              </a:buBlip>
              <a:defRPr sz="1800"/>
            </a:pPr>
            <a:r>
              <a:rPr sz="2600"/>
              <a:t>Three types of magnet coils: Main, Space Trim and Poletip Trim.</a:t>
            </a:r>
            <a:endParaRPr sz="2600"/>
          </a:p>
          <a:p>
            <a:pPr lvl="0" marL="372316" indent="-372316" algn="l">
              <a:spcBef>
                <a:spcPts val="1000"/>
              </a:spcBef>
              <a:buSzPct val="100000"/>
              <a:buBlip>
                <a:blip r:embed="rId2"/>
              </a:buBlip>
              <a:defRPr sz="1800"/>
            </a:pPr>
            <a:r>
              <a:rPr sz="2600"/>
              <a:t>Main and Space Trim: These coils are built up from two layer pancakes wound two-in-hand (bifilar) fashion containing 13 turns. These coils are all connected in series electrically, however all the water circuits (88) are in parallel.</a:t>
            </a:r>
            <a:endParaRPr sz="1200"/>
          </a:p>
          <a:p>
            <a:pPr lvl="0" marL="372316" indent="-372316" algn="l">
              <a:spcBef>
                <a:spcPts val="1000"/>
              </a:spcBef>
              <a:buSzPct val="100000"/>
              <a:buBlip>
                <a:blip r:embed="rId2"/>
              </a:buBlip>
              <a:defRPr sz="1800"/>
            </a:pPr>
            <a:r>
              <a:rPr sz="2600"/>
              <a:t>Each poletip includes a trim coil to help attain magnetic field uniformity. These coils contain six layers and are wound three-in-hand (trifilar) fashion giving 118 turns per coil. Each two layers contains three separate water circuits giving a total of nine circuits per coil.</a:t>
            </a:r>
          </a:p>
        </p:txBody>
      </p:sp>
      <p:sp>
        <p:nvSpPr>
          <p:cNvPr id="143" name="Shape 143"/>
          <p:cNvSpPr/>
          <p:nvPr>
            <p:ph type="title" idx="4294967295"/>
          </p:nvPr>
        </p:nvSpPr>
        <p:spPr>
          <a:xfrm>
            <a:off x="1813963" y="110685"/>
            <a:ext cx="9376874" cy="1534598"/>
          </a:xfrm>
          <a:prstGeom prst="rect">
            <a:avLst/>
          </a:prstGeom>
        </p:spPr>
        <p:txBody>
          <a:bodyPr anchor="ctr"/>
          <a:lstStyle/>
          <a:p>
            <a:pPr lvl="0">
              <a:defRPr sz="1800"/>
            </a:pPr>
            <a:r>
              <a:rPr sz="8000"/>
              <a:t>Magnet system</a:t>
            </a:r>
          </a:p>
        </p:txBody>
      </p:sp>
      <p:pic>
        <p:nvPicPr>
          <p:cNvPr id="144" name="Screen Shot 2021-02-26 at 2.48.06 AM.png"/>
          <p:cNvPicPr/>
          <p:nvPr/>
        </p:nvPicPr>
        <p:blipFill>
          <a:blip r:embed="rId3">
            <a:extLst/>
          </a:blip>
          <a:stretch>
            <a:fillRect/>
          </a:stretch>
        </p:blipFill>
        <p:spPr>
          <a:xfrm>
            <a:off x="6528972" y="2452465"/>
            <a:ext cx="6373043" cy="4003579"/>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47" name="Shape 147"/>
          <p:cNvSpPr/>
          <p:nvPr>
            <p:ph type="title" idx="4294967295"/>
          </p:nvPr>
        </p:nvSpPr>
        <p:spPr>
          <a:xfrm>
            <a:off x="1573056" y="77303"/>
            <a:ext cx="9858688" cy="1176791"/>
          </a:xfrm>
          <a:prstGeom prst="rect">
            <a:avLst/>
          </a:prstGeom>
        </p:spPr>
        <p:txBody>
          <a:bodyPr anchor="ctr"/>
          <a:lstStyle>
            <a:lvl1pPr defTabSz="449833">
              <a:defRPr sz="6160"/>
            </a:lvl1pPr>
          </a:lstStyle>
          <a:p>
            <a:pPr lvl="0">
              <a:defRPr sz="1800"/>
            </a:pPr>
            <a:r>
              <a:rPr sz="6160"/>
              <a:t>Space-time collision picture</a:t>
            </a:r>
          </a:p>
        </p:txBody>
      </p:sp>
      <p:sp>
        <p:nvSpPr>
          <p:cNvPr id="148" name="Shape 148"/>
          <p:cNvSpPr/>
          <p:nvPr/>
        </p:nvSpPr>
        <p:spPr>
          <a:xfrm>
            <a:off x="343584" y="1910070"/>
            <a:ext cx="4580424"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buSzPct val="100000"/>
              <a:buBlip>
                <a:blip r:embed="rId2"/>
              </a:buBlip>
              <a:defRPr sz="1800"/>
            </a:pPr>
            <a:r>
              <a:rPr sz="2600"/>
              <a:t>Hadronisation temperature : Tcrit ~ 155 MeV</a:t>
            </a:r>
            <a:endParaRPr sz="2600"/>
          </a:p>
          <a:p>
            <a:pPr lvl="0" marL="321027" indent="-321027" algn="l">
              <a:buSzPct val="100000"/>
              <a:buBlip>
                <a:blip r:embed="rId2"/>
              </a:buBlip>
              <a:defRPr sz="1800"/>
            </a:pPr>
            <a:r>
              <a:rPr sz="2600"/>
              <a:t>Chemical freeze out temperature (inelastic interactions among the produced particles stop, i.e. no more particle production occurs): Tchem &lt; Tcrit</a:t>
            </a:r>
            <a:endParaRPr sz="2600"/>
          </a:p>
          <a:p>
            <a:pPr lvl="0" marL="321027" indent="-321027" algn="l">
              <a:buSzPct val="100000"/>
              <a:buBlip>
                <a:blip r:embed="rId2"/>
              </a:buBlip>
              <a:defRPr sz="1800"/>
            </a:pPr>
            <a:r>
              <a:rPr sz="2600"/>
              <a:t>Kinetic freeze out temperature (elastic interaction stops, i.e. momentum of particle no more changes): Tkin &lt; Tchem</a:t>
            </a:r>
          </a:p>
        </p:txBody>
      </p:sp>
      <p:pic>
        <p:nvPicPr>
          <p:cNvPr id="149" name="unnamed.png"/>
          <p:cNvPicPr/>
          <p:nvPr/>
        </p:nvPicPr>
        <p:blipFill>
          <a:blip r:embed="rId3">
            <a:extLst/>
          </a:blip>
          <a:stretch>
            <a:fillRect/>
          </a:stretch>
        </p:blipFill>
        <p:spPr>
          <a:xfrm>
            <a:off x="5544425" y="1752600"/>
            <a:ext cx="6502401" cy="6248400"/>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1" name="Shape 151"/>
          <p:cNvSpPr/>
          <p:nvPr>
            <p:ph type="title"/>
          </p:nvPr>
        </p:nvSpPr>
        <p:spPr>
          <a:xfrm>
            <a:off x="2707211" y="-22841"/>
            <a:ext cx="7590378" cy="1251312"/>
          </a:xfrm>
          <a:prstGeom prst="rect">
            <a:avLst/>
          </a:prstGeom>
        </p:spPr>
        <p:txBody>
          <a:bodyPr/>
          <a:lstStyle>
            <a:lvl1pPr defTabSz="362204">
              <a:defRPr sz="4960"/>
            </a:lvl1pPr>
          </a:lstStyle>
          <a:p>
            <a:pPr lvl="0">
              <a:defRPr sz="1800"/>
            </a:pPr>
            <a:r>
              <a:rPr sz="4960"/>
              <a:t>Hit information processing</a:t>
            </a:r>
          </a:p>
        </p:txBody>
      </p:sp>
      <p:sp>
        <p:nvSpPr>
          <p:cNvPr id="152" name="Shape 1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53" name="Shape 153"/>
          <p:cNvSpPr/>
          <p:nvPr/>
        </p:nvSpPr>
        <p:spPr>
          <a:xfrm>
            <a:off x="6422331" y="2139950"/>
            <a:ext cx="6449350" cy="547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For every bunch crossing,Trigger analyzes data from fast Trigger-only detectors (and from the fast, low resolution, output of some of the slower detectors). </a:t>
            </a:r>
            <a:endParaRPr sz="2600"/>
          </a:p>
          <a:p>
            <a:pPr lvl="0" marL="321027" indent="-321027" algn="l">
              <a:spcBef>
                <a:spcPts val="1000"/>
              </a:spcBef>
              <a:buSzPct val="100000"/>
              <a:buBlip>
                <a:blip r:embed="rId2"/>
              </a:buBlip>
              <a:defRPr sz="1800"/>
            </a:pPr>
            <a:r>
              <a:rPr sz="2600"/>
              <a:t>When a collision of interest is detected the Trigger initiates the digitization and readout procedures in the slow detectors.</a:t>
            </a:r>
            <a:endParaRPr sz="2600"/>
          </a:p>
          <a:p>
            <a:pPr lvl="0" marL="321027" indent="-321027" algn="l">
              <a:spcBef>
                <a:spcPts val="1000"/>
              </a:spcBef>
              <a:buSzPct val="100000"/>
              <a:buBlip>
                <a:blip r:embed="rId2"/>
              </a:buBlip>
              <a:defRPr sz="1800"/>
            </a:pPr>
            <a:r>
              <a:rPr sz="2600"/>
              <a:t>It also notifies the Data Acquisition system (DAQ) so that DAQ can gather the data from each detector, build the event, and store it. </a:t>
            </a:r>
          </a:p>
        </p:txBody>
      </p:sp>
      <p:sp>
        <p:nvSpPr>
          <p:cNvPr id="154" name="Shape 154"/>
          <p:cNvSpPr/>
          <p:nvPr/>
        </p:nvSpPr>
        <p:spPr>
          <a:xfrm>
            <a:off x="294077" y="1943100"/>
            <a:ext cx="5849169" cy="586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Colliding beams at RHIC are not continuous but are bunched, with the bunch crossing rate of ~10 MHz and every time the bunches cross at STAR at 107 ns. </a:t>
            </a:r>
            <a:endParaRPr sz="2600"/>
          </a:p>
          <a:p>
            <a:pPr lvl="0" marL="321027" indent="-321027" algn="l">
              <a:spcBef>
                <a:spcPts val="1000"/>
              </a:spcBef>
              <a:buSzPct val="100000"/>
              <a:buBlip>
                <a:blip r:embed="rId2"/>
              </a:buBlip>
              <a:defRPr sz="1800"/>
            </a:pPr>
            <a:r>
              <a:rPr sz="2600"/>
              <a:t>TPC cannot operate fast enough (~200 kHz) to record every RHIC collision. </a:t>
            </a:r>
            <a:endParaRPr sz="2600"/>
          </a:p>
          <a:p>
            <a:pPr lvl="0" marL="321027" indent="-321027" algn="l">
              <a:spcBef>
                <a:spcPts val="1000"/>
              </a:spcBef>
              <a:buSzPct val="100000"/>
              <a:buBlip>
                <a:blip r:embed="rId2"/>
              </a:buBlip>
              <a:defRPr sz="1800"/>
            </a:pPr>
            <a:r>
              <a:rPr sz="2600"/>
              <a:t>Trigger System uses data from much faster detectors (ZDC, BBC, VPD) to select just those collisions where an interaction of interest occurred and passes to slow detectors (TPC, SVT, FTPC, EMC).</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title"/>
          </p:nvPr>
        </p:nvSpPr>
        <p:spPr>
          <a:xfrm>
            <a:off x="2707211" y="-22841"/>
            <a:ext cx="7590378" cy="1251312"/>
          </a:xfrm>
          <a:prstGeom prst="rect">
            <a:avLst/>
          </a:prstGeom>
        </p:spPr>
        <p:txBody>
          <a:bodyPr/>
          <a:lstStyle>
            <a:lvl1pPr defTabSz="362204">
              <a:defRPr sz="4960"/>
            </a:lvl1pPr>
          </a:lstStyle>
          <a:p>
            <a:pPr lvl="0">
              <a:defRPr sz="1800"/>
            </a:pPr>
            <a:r>
              <a:rPr sz="4960"/>
              <a:t>Hit information processing</a:t>
            </a:r>
          </a:p>
        </p:txBody>
      </p:sp>
      <p:sp>
        <p:nvSpPr>
          <p:cNvPr id="157" name="Shape 15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58" name="Shape 158"/>
          <p:cNvSpPr/>
          <p:nvPr/>
        </p:nvSpPr>
        <p:spPr>
          <a:xfrm>
            <a:off x="1312821" y="7324197"/>
            <a:ext cx="10379157"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4200"/>
              </a:spcBef>
              <a:defRPr sz="2600"/>
            </a:lvl1pPr>
          </a:lstStyle>
          <a:p>
            <a:pPr lvl="0">
              <a:defRPr sz="1800"/>
            </a:pPr>
            <a:r>
              <a:rPr sz="2600"/>
              <a:t>All of these trigger  goals are accomplished using custom designed programmable electronics. </a:t>
            </a:r>
          </a:p>
        </p:txBody>
      </p:sp>
      <p:sp>
        <p:nvSpPr>
          <p:cNvPr id="159" name="Shape 159"/>
          <p:cNvSpPr/>
          <p:nvPr/>
        </p:nvSpPr>
        <p:spPr>
          <a:xfrm>
            <a:off x="1802465" y="1865844"/>
            <a:ext cx="9399870"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To maximize the acceptance of this diverse group of detectors the Trigger System needs:</a:t>
            </a:r>
            <a:endParaRPr sz="2600"/>
          </a:p>
          <a:p>
            <a:pPr lvl="0" marL="321027" indent="-321027" algn="l">
              <a:spcBef>
                <a:spcPts val="1000"/>
              </a:spcBef>
              <a:buSzPct val="100000"/>
              <a:buBlip>
                <a:blip r:embed="rId2"/>
              </a:buBlip>
              <a:defRPr sz="1800"/>
            </a:pPr>
            <a:r>
              <a:rPr sz="2600"/>
              <a:t>to select collisions whose primary vertex is close to the center of the TPC. </a:t>
            </a:r>
            <a:endParaRPr sz="2600"/>
          </a:p>
          <a:p>
            <a:pPr lvl="0" marL="321027" indent="-321027" algn="l">
              <a:spcBef>
                <a:spcPts val="1000"/>
              </a:spcBef>
              <a:buSzPct val="100000"/>
              <a:buBlip>
                <a:blip r:embed="rId2"/>
              </a:buBlip>
              <a:defRPr sz="1800"/>
            </a:pPr>
            <a:r>
              <a:rPr sz="2600"/>
              <a:t>to select collisions with small impact parameters, as well as those with very large impact parameters. </a:t>
            </a:r>
            <a:endParaRPr sz="2600"/>
          </a:p>
          <a:p>
            <a:pPr lvl="0" marL="321027" indent="-321027" algn="l">
              <a:spcBef>
                <a:spcPts val="1000"/>
              </a:spcBef>
              <a:buSzPct val="100000"/>
              <a:buBlip>
                <a:blip r:embed="rId2"/>
              </a:buBlip>
              <a:defRPr sz="1800"/>
            </a:pPr>
            <a:r>
              <a:rPr sz="2600"/>
              <a:t>to select collisions that produced rare events: jets, high transverse momentum particles, topological signatures of rare decays in the calorimeters, as well as dimuons in the MTD </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xfrm>
            <a:off x="2707211" y="-22841"/>
            <a:ext cx="7590378" cy="1251312"/>
          </a:xfrm>
          <a:prstGeom prst="rect">
            <a:avLst/>
          </a:prstGeom>
        </p:spPr>
        <p:txBody>
          <a:bodyPr/>
          <a:lstStyle>
            <a:lvl1pPr defTabSz="362204">
              <a:defRPr sz="4960"/>
            </a:lvl1pPr>
          </a:lstStyle>
          <a:p>
            <a:pPr lvl="0">
              <a:defRPr sz="1800"/>
            </a:pPr>
            <a:r>
              <a:rPr sz="4960"/>
              <a:t>Hit information processing</a:t>
            </a:r>
          </a:p>
        </p:txBody>
      </p:sp>
      <p:sp>
        <p:nvSpPr>
          <p:cNvPr id="162" name="Shape 1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63" name="Shape 163"/>
          <p:cNvSpPr/>
          <p:nvPr/>
        </p:nvSpPr>
        <p:spPr>
          <a:xfrm>
            <a:off x="392673" y="1797958"/>
            <a:ext cx="6255973" cy="725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Data AcQuisition System (DAQ) in STAR starts with STAR’s trigger system, which is divided in four stages.</a:t>
            </a:r>
            <a:endParaRPr sz="2600"/>
          </a:p>
          <a:p>
            <a:pPr lvl="0" marL="321027" indent="-321027" algn="l" defTabSz="457200">
              <a:spcBef>
                <a:spcPts val="1200"/>
              </a:spcBef>
              <a:buSzPct val="100000"/>
              <a:buBlip>
                <a:blip r:embed="rId2"/>
              </a:buBlip>
              <a:defRPr sz="1800"/>
            </a:pPr>
            <a:r>
              <a:rPr sz="2600"/>
              <a:t>Level 0 trigger operates using trigger detectors. If the data that passed Level 0, it is digitized and recorded. </a:t>
            </a:r>
            <a:endParaRPr sz="2600"/>
          </a:p>
          <a:p>
            <a:pPr lvl="0" marL="321027" indent="-321027" algn="l" defTabSz="457200">
              <a:spcBef>
                <a:spcPts val="1200"/>
              </a:spcBef>
              <a:buSzPct val="100000"/>
              <a:buBlip>
                <a:blip r:embed="rId2"/>
              </a:buBlip>
              <a:defRPr sz="1800"/>
            </a:pPr>
            <a:r>
              <a:rPr sz="2600"/>
              <a:t>Then a subset of data is analyzed by the Level 1 trigger. Level 2 trigger takes over after Level 1 passes the pre-set trigger condition. For displaying the reconstructed event in real time, some of the data is passed to Level 3 trigger, which is in fact online reconstruction software.</a:t>
            </a:r>
            <a:endParaRPr sz="2600"/>
          </a:p>
          <a:p>
            <a:pPr lvl="0" algn="l" defTabSz="457200">
              <a:spcBef>
                <a:spcPts val="1200"/>
              </a:spcBef>
              <a:defRPr sz="1800"/>
            </a:pPr>
            <a:r>
              <a:rPr sz="2600"/>
              <a:t>If the event is passed from trigger system, it is written to the disks of High Performance Storage System (HPSS)</a:t>
            </a:r>
          </a:p>
        </p:txBody>
      </p:sp>
      <p:pic>
        <p:nvPicPr>
          <p:cNvPr id="164" name="fig9.png"/>
          <p:cNvPicPr/>
          <p:nvPr/>
        </p:nvPicPr>
        <p:blipFill>
          <a:blip r:embed="rId3">
            <a:extLst/>
          </a:blip>
          <a:stretch>
            <a:fillRect/>
          </a:stretch>
        </p:blipFill>
        <p:spPr>
          <a:xfrm>
            <a:off x="6807109" y="1837757"/>
            <a:ext cx="5871337" cy="4391028"/>
          </a:xfrm>
          <a:prstGeom prst="rect">
            <a:avLst/>
          </a:prstGeom>
          <a:ln w="12700">
            <a:miter lim="400000"/>
          </a:ln>
        </p:spPr>
      </p:pic>
      <p:pic>
        <p:nvPicPr>
          <p:cNvPr id="165" name="Screen Shot 2021-02-24 at 1.46.59 PM.png"/>
          <p:cNvPicPr/>
          <p:nvPr/>
        </p:nvPicPr>
        <p:blipFill>
          <a:blip r:embed="rId4">
            <a:extLst/>
          </a:blip>
          <a:stretch>
            <a:fillRect/>
          </a:stretch>
        </p:blipFill>
        <p:spPr>
          <a:xfrm>
            <a:off x="6330523" y="6838071"/>
            <a:ext cx="6567665" cy="1876477"/>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xfrm>
            <a:off x="2707211" y="-22841"/>
            <a:ext cx="7590378" cy="1251312"/>
          </a:xfrm>
          <a:prstGeom prst="rect">
            <a:avLst/>
          </a:prstGeom>
        </p:spPr>
        <p:txBody>
          <a:bodyPr/>
          <a:lstStyle>
            <a:lvl1pPr defTabSz="362204">
              <a:defRPr sz="4960"/>
            </a:lvl1pPr>
          </a:lstStyle>
          <a:p>
            <a:pPr lvl="0">
              <a:defRPr sz="1800"/>
            </a:pPr>
            <a:r>
              <a:rPr sz="4960"/>
              <a:t>Hit information processing</a:t>
            </a:r>
          </a:p>
        </p:txBody>
      </p:sp>
      <p:sp>
        <p:nvSpPr>
          <p:cNvPr id="168" name="Shape 1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69" name="Shape 169"/>
          <p:cNvSpPr/>
          <p:nvPr/>
        </p:nvSpPr>
        <p:spPr>
          <a:xfrm>
            <a:off x="459436" y="1841499"/>
            <a:ext cx="6255973"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The reconstruction pass is managed by reconstruction framework, root4star.</a:t>
            </a:r>
            <a:endParaRPr sz="2600"/>
          </a:p>
          <a:p>
            <a:pPr lvl="0" marL="321027" indent="-321027" algn="l" defTabSz="457200">
              <a:spcBef>
                <a:spcPts val="1200"/>
              </a:spcBef>
              <a:buSzPct val="100000"/>
              <a:buBlip>
                <a:blip r:embed="rId2"/>
              </a:buBlip>
              <a:defRPr sz="1800"/>
            </a:pPr>
            <a:r>
              <a:rPr sz="2600"/>
              <a:t>This converts the DAQ file to DST(Data Summary Tables) and other products [a rough estimation of size between DST and Micro-DST is about five]. </a:t>
            </a:r>
            <a:endParaRPr sz="2600"/>
          </a:p>
          <a:p>
            <a:pPr lvl="0" marL="321027" indent="-321027" algn="l" defTabSz="457200">
              <a:spcBef>
                <a:spcPts val="1200"/>
              </a:spcBef>
              <a:buSzPct val="100000"/>
              <a:buBlip>
                <a:blip r:embed="rId2"/>
              </a:buBlip>
              <a:defRPr sz="1800"/>
            </a:pPr>
            <a:r>
              <a:rPr sz="2600"/>
              <a:t>To have a immediate online QA (quality assurance &amp; quality control), a small sample of the events are analysed online during data taking.</a:t>
            </a:r>
            <a:endParaRPr sz="2600"/>
          </a:p>
          <a:p>
            <a:pPr lvl="0" marL="321027" indent="-321027" algn="l" defTabSz="457200">
              <a:spcBef>
                <a:spcPts val="1200"/>
              </a:spcBef>
              <a:buSzPct val="100000"/>
              <a:buBlip>
                <a:blip r:embed="rId2"/>
              </a:buBlip>
              <a:defRPr sz="1800"/>
            </a:pPr>
            <a:r>
              <a:rPr sz="2600"/>
              <a:t>As the data flow runs to to mass storage, a small fraction of the data passes through Fast Offline (for event reconstruction).</a:t>
            </a:r>
          </a:p>
        </p:txBody>
      </p:sp>
      <p:sp>
        <p:nvSpPr>
          <p:cNvPr id="170" name="Shape 170"/>
          <p:cNvSpPr/>
          <p:nvPr/>
        </p:nvSpPr>
        <p:spPr>
          <a:xfrm>
            <a:off x="7206083" y="2565399"/>
            <a:ext cx="5184365" cy="462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200"/>
              </a:spcBef>
              <a:defRPr sz="1800"/>
            </a:pPr>
            <a:r>
              <a:rPr sz="2600"/>
              <a:t>Example:</a:t>
            </a:r>
            <a:endParaRPr sz="2600"/>
          </a:p>
          <a:p>
            <a:pPr lvl="0" algn="l" defTabSz="457200">
              <a:spcBef>
                <a:spcPts val="1200"/>
              </a:spcBef>
              <a:defRPr sz="1800"/>
            </a:pPr>
            <a:r>
              <a:rPr sz="2600"/>
              <a:t>U+U &amp; Au+Au central event size for DAQ files is 1.02 MB . </a:t>
            </a:r>
            <a:endParaRPr sz="2600"/>
          </a:p>
          <a:p>
            <a:pPr lvl="0" algn="l" defTabSz="457200">
              <a:spcBef>
                <a:spcPts val="1200"/>
              </a:spcBef>
              <a:defRPr sz="1800"/>
            </a:pPr>
            <a:r>
              <a:rPr sz="2600"/>
              <a:t>After reconstruction, U+U central event size is 6.38 MB.</a:t>
            </a:r>
            <a:endParaRPr sz="2600"/>
          </a:p>
          <a:p>
            <a:pPr lvl="0" algn="l" defTabSz="457200">
              <a:spcBef>
                <a:spcPts val="1200"/>
              </a:spcBef>
              <a:defRPr sz="1800"/>
            </a:pPr>
            <a:endParaRPr sz="2600"/>
          </a:p>
          <a:p>
            <a:pPr lvl="0" algn="l" defTabSz="457200">
              <a:spcBef>
                <a:spcPts val="1200"/>
              </a:spcBef>
              <a:defRPr sz="1800"/>
            </a:pPr>
            <a:r>
              <a:rPr sz="2600"/>
              <a:t>U+U have</a:t>
            </a:r>
            <a:endParaRPr sz="2600"/>
          </a:p>
          <a:p>
            <a:pPr lvl="0" algn="l" defTabSz="457200">
              <a:spcBef>
                <a:spcPts val="1200"/>
              </a:spcBef>
              <a:defRPr sz="1800"/>
            </a:pPr>
            <a:r>
              <a:rPr sz="2600"/>
              <a:t>~ 600 × 10</a:t>
            </a:r>
            <a:r>
              <a:rPr baseline="19230" sz="2600"/>
              <a:t>8 </a:t>
            </a:r>
            <a:r>
              <a:rPr sz="2600"/>
              <a:t>events</a:t>
            </a:r>
            <a:endParaRPr sz="2600"/>
          </a:p>
          <a:p>
            <a:pPr lvl="0" algn="l" defTabSz="457200">
              <a:spcBef>
                <a:spcPts val="1200"/>
              </a:spcBef>
              <a:defRPr sz="1800"/>
            </a:pPr>
            <a:r>
              <a:rPr sz="2600"/>
              <a:t>~ 382.8 PB</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xfrm>
            <a:off x="2741896" y="210829"/>
            <a:ext cx="7521008" cy="1153059"/>
          </a:xfrm>
          <a:prstGeom prst="rect">
            <a:avLst/>
          </a:prstGeom>
        </p:spPr>
        <p:txBody>
          <a:bodyPr/>
          <a:lstStyle>
            <a:lvl1pPr defTabSz="502412">
              <a:defRPr sz="6880"/>
            </a:lvl1pPr>
          </a:lstStyle>
          <a:p>
            <a:pPr lvl="0">
              <a:defRPr sz="1800"/>
            </a:pPr>
            <a:r>
              <a:rPr sz="6880"/>
              <a:t>Computing </a:t>
            </a:r>
          </a:p>
        </p:txBody>
      </p:sp>
      <p:sp>
        <p:nvSpPr>
          <p:cNvPr id="173" name="Shape 1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74" name="Shape 174"/>
          <p:cNvSpPr/>
          <p:nvPr/>
        </p:nvSpPr>
        <p:spPr>
          <a:xfrm>
            <a:off x="7359554" y="2824494"/>
            <a:ext cx="4742528"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Fetching of data for analysis purposes, STAR uses the SUMS (STAR Unified Meta Scheduler) tool. </a:t>
            </a:r>
            <a:endParaRPr sz="2600"/>
          </a:p>
          <a:p>
            <a:pPr lvl="0" marL="321027" indent="-321027" algn="l" defTabSz="457200">
              <a:spcBef>
                <a:spcPts val="1200"/>
              </a:spcBef>
              <a:buSzPct val="100000"/>
              <a:buBlip>
                <a:blip r:embed="rId2"/>
              </a:buBlip>
              <a:defRPr sz="1800"/>
            </a:pPr>
            <a:r>
              <a:rPr sz="2600"/>
              <a:t>This gets data (in xrootd format) from the existing servers and perform jobs as mentioned in the xml file.</a:t>
            </a:r>
          </a:p>
        </p:txBody>
      </p:sp>
      <p:sp>
        <p:nvSpPr>
          <p:cNvPr id="175" name="Shape 175"/>
          <p:cNvSpPr/>
          <p:nvPr/>
        </p:nvSpPr>
        <p:spPr>
          <a:xfrm>
            <a:off x="662808" y="2824494"/>
            <a:ext cx="5764080" cy="340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RCF (RHIC Computing Facility) at BNL (Brookhaven National Laboratory) server is a Tier 0 centre for STAR experiment. </a:t>
            </a:r>
            <a:endParaRPr sz="2600"/>
          </a:p>
          <a:p>
            <a:pPr lvl="0" marL="321027" indent="-321027" algn="l" defTabSz="457200">
              <a:spcBef>
                <a:spcPts val="1200"/>
              </a:spcBef>
              <a:buSzPct val="100000"/>
              <a:buBlip>
                <a:blip r:embed="rId2"/>
              </a:buBlip>
              <a:defRPr sz="1800"/>
            </a:pPr>
            <a:r>
              <a:rPr sz="2600"/>
              <a:t>Currently RCF has 350 computing nodes, 1500 CPUs and 500TB of disk space dedicated to STAR experiment only. </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title"/>
          </p:nvPr>
        </p:nvSpPr>
        <p:spPr>
          <a:xfrm>
            <a:off x="2872977" y="93994"/>
            <a:ext cx="8093383" cy="1239772"/>
          </a:xfrm>
          <a:prstGeom prst="rect">
            <a:avLst/>
          </a:prstGeom>
        </p:spPr>
        <p:txBody>
          <a:bodyPr/>
          <a:lstStyle>
            <a:lvl1pPr defTabSz="549148">
              <a:defRPr sz="7519"/>
            </a:lvl1pPr>
          </a:lstStyle>
          <a:p>
            <a:pPr lvl="0">
              <a:defRPr sz="1800"/>
            </a:pPr>
            <a:r>
              <a:rPr sz="7519"/>
              <a:t>RHIC experiment</a:t>
            </a:r>
          </a:p>
        </p:txBody>
      </p:sp>
      <p:sp>
        <p:nvSpPr>
          <p:cNvPr id="178" name="Shape 1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179" name="7979381212_fddf3f1ab4_c.jpg"/>
          <p:cNvPicPr/>
          <p:nvPr/>
        </p:nvPicPr>
        <p:blipFill>
          <a:blip r:embed="rId2">
            <a:extLst/>
          </a:blip>
          <a:stretch>
            <a:fillRect/>
          </a:stretch>
        </p:blipFill>
        <p:spPr>
          <a:xfrm>
            <a:off x="5932788" y="2881738"/>
            <a:ext cx="6595247" cy="3990124"/>
          </a:xfrm>
          <a:prstGeom prst="rect">
            <a:avLst/>
          </a:prstGeom>
          <a:ln w="12700">
            <a:miter lim="400000"/>
          </a:ln>
        </p:spPr>
      </p:pic>
      <p:sp>
        <p:nvSpPr>
          <p:cNvPr id="180" name="Shape 180"/>
          <p:cNvSpPr/>
          <p:nvPr/>
        </p:nvSpPr>
        <p:spPr>
          <a:xfrm>
            <a:off x="904622" y="1788054"/>
            <a:ext cx="5216597" cy="128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600"/>
              <a:t>About 743 physicists from 14 countries and 68 institutions</a:t>
            </a:r>
            <a:endParaRPr sz="2600"/>
          </a:p>
          <a:p>
            <a:pPr lvl="0" algn="l">
              <a:defRPr sz="1800"/>
            </a:pPr>
            <a:r>
              <a:rPr b="1" sz="2600"/>
              <a:t>ELTE too !</a:t>
            </a:r>
          </a:p>
        </p:txBody>
      </p:sp>
      <p:sp>
        <p:nvSpPr>
          <p:cNvPr id="181" name="Shape 181"/>
          <p:cNvSpPr/>
          <p:nvPr/>
        </p:nvSpPr>
        <p:spPr>
          <a:xfrm>
            <a:off x="651895" y="3284496"/>
            <a:ext cx="4723110" cy="364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28600" indent="-228600" algn="l">
              <a:buSzPct val="100000"/>
              <a:buBlip>
                <a:blip r:embed="rId3"/>
              </a:buBlip>
              <a:defRPr sz="1800"/>
            </a:pPr>
            <a:r>
              <a:rPr sz="2600"/>
              <a:t>first  heavy-ion colliders</a:t>
            </a:r>
            <a:endParaRPr sz="2600"/>
          </a:p>
          <a:p>
            <a:pPr lvl="0" marL="228600" indent="-228600" algn="l">
              <a:buSzPct val="100000"/>
              <a:buBlip>
                <a:blip r:embed="rId3"/>
              </a:buBlip>
              <a:defRPr sz="1800"/>
            </a:pPr>
            <a:r>
              <a:rPr sz="2600"/>
              <a:t>only spin-polarized proton collider</a:t>
            </a:r>
            <a:endParaRPr sz="2600"/>
          </a:p>
          <a:p>
            <a:pPr lvl="0" marL="228600" indent="-228600" algn="l">
              <a:buSzPct val="100000"/>
              <a:buBlip>
                <a:blip r:embed="rId3"/>
              </a:buBlip>
              <a:defRPr sz="1800"/>
            </a:pPr>
            <a:r>
              <a:rPr sz="2600"/>
              <a:t>superconducting magnets down to the operating temperature of -268.6°C (4.5K)</a:t>
            </a:r>
            <a:endParaRPr sz="2600"/>
          </a:p>
          <a:p>
            <a:pPr lvl="0" marL="228600" indent="-228600" algn="l">
              <a:buSzPct val="100000"/>
              <a:buBlip>
                <a:blip r:embed="rId3"/>
              </a:buBlip>
              <a:defRPr sz="1800"/>
            </a:pPr>
            <a:r>
              <a:rPr sz="2600"/>
              <a:t>Collides U238, Au197, Cu63, Zr96, Ru96, d and p</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title"/>
          </p:nvPr>
        </p:nvSpPr>
        <p:spPr>
          <a:xfrm>
            <a:off x="2872977" y="93994"/>
            <a:ext cx="8093383" cy="1239772"/>
          </a:xfrm>
          <a:prstGeom prst="rect">
            <a:avLst/>
          </a:prstGeom>
        </p:spPr>
        <p:txBody>
          <a:bodyPr/>
          <a:lstStyle>
            <a:lvl1pPr defTabSz="397256">
              <a:defRPr sz="5440"/>
            </a:lvl1pPr>
          </a:lstStyle>
          <a:p>
            <a:pPr lvl="0">
              <a:defRPr sz="1800"/>
            </a:pPr>
            <a:r>
              <a:rPr sz="5440"/>
              <a:t>STAR experimental set up</a:t>
            </a:r>
          </a:p>
        </p:txBody>
      </p:sp>
      <p:sp>
        <p:nvSpPr>
          <p:cNvPr id="184" name="Shape 18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85" name="Shape 185"/>
          <p:cNvSpPr/>
          <p:nvPr/>
        </p:nvSpPr>
        <p:spPr>
          <a:xfrm>
            <a:off x="284971" y="4990967"/>
            <a:ext cx="4792245" cy="207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STAR detector subsystem:</a:t>
            </a:r>
            <a:endParaRPr sz="2600"/>
          </a:p>
          <a:p>
            <a:pPr lvl="0" algn="l">
              <a:defRPr sz="1800"/>
            </a:pPr>
            <a:r>
              <a:rPr sz="2600"/>
              <a:t>Trigger: BBC/VPD/ZDC</a:t>
            </a:r>
            <a:endParaRPr sz="2600"/>
          </a:p>
          <a:p>
            <a:pPr lvl="0" algn="l">
              <a:defRPr sz="1800"/>
            </a:pPr>
            <a:r>
              <a:rPr sz="2600"/>
              <a:t>Tracker:eTOF/iTPC/TOF/TPC</a:t>
            </a:r>
            <a:endParaRPr sz="2600"/>
          </a:p>
          <a:p>
            <a:pPr lvl="0" algn="l">
              <a:defRPr sz="1800"/>
            </a:pPr>
            <a:r>
              <a:rPr sz="2600"/>
              <a:t>Calorimeter: BEMC/EEMC/FMS</a:t>
            </a:r>
            <a:endParaRPr sz="2600"/>
          </a:p>
          <a:p>
            <a:pPr lvl="0" algn="l">
              <a:defRPr sz="1800"/>
            </a:pPr>
            <a:r>
              <a:rPr sz="2600"/>
              <a:t>Muon system: MTD</a:t>
            </a:r>
          </a:p>
        </p:txBody>
      </p:sp>
      <p:pic>
        <p:nvPicPr>
          <p:cNvPr id="186" name="2-Figure1-1.png"/>
          <p:cNvPicPr/>
          <p:nvPr/>
        </p:nvPicPr>
        <p:blipFill>
          <a:blip r:embed="rId2">
            <a:extLst/>
          </a:blip>
          <a:stretch>
            <a:fillRect/>
          </a:stretch>
        </p:blipFill>
        <p:spPr>
          <a:xfrm>
            <a:off x="5214732" y="2520089"/>
            <a:ext cx="7551245" cy="4370413"/>
          </a:xfrm>
          <a:prstGeom prst="rect">
            <a:avLst/>
          </a:prstGeom>
          <a:ln w="12700">
            <a:miter lim="400000"/>
          </a:ln>
        </p:spPr>
      </p:pic>
      <p:sp>
        <p:nvSpPr>
          <p:cNvPr id="187" name="Shape 187"/>
          <p:cNvSpPr/>
          <p:nvPr/>
        </p:nvSpPr>
        <p:spPr>
          <a:xfrm>
            <a:off x="273084" y="2611851"/>
            <a:ext cx="5216597" cy="128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600"/>
              <a:t>About 743 physicists from 14 countries and 68 institutions</a:t>
            </a:r>
            <a:endParaRPr sz="2600"/>
          </a:p>
          <a:p>
            <a:pPr lvl="0" algn="l">
              <a:defRPr sz="1800"/>
            </a:pPr>
            <a:r>
              <a:rPr b="1" sz="2600"/>
              <a:t>ELTE too !</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title"/>
          </p:nvPr>
        </p:nvSpPr>
        <p:spPr>
          <a:xfrm>
            <a:off x="2349054" y="93994"/>
            <a:ext cx="8093383" cy="1239772"/>
          </a:xfrm>
          <a:prstGeom prst="rect">
            <a:avLst/>
          </a:prstGeom>
        </p:spPr>
        <p:txBody>
          <a:bodyPr/>
          <a:lstStyle>
            <a:lvl1pPr defTabSz="438150">
              <a:defRPr sz="6000"/>
            </a:lvl1pPr>
          </a:lstStyle>
          <a:p>
            <a:pPr lvl="0">
              <a:defRPr sz="1800"/>
            </a:pPr>
            <a:r>
              <a:rPr sz="6000"/>
              <a:t>Energy ranges covered</a:t>
            </a:r>
          </a:p>
        </p:txBody>
      </p:sp>
      <p:sp>
        <p:nvSpPr>
          <p:cNvPr id="49" name="Shape 49"/>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50" name="Interaction-rates-achieved-by-existing-and-planned-heavy-ion-experiments-as-a-function-of.png"/>
          <p:cNvPicPr/>
          <p:nvPr/>
        </p:nvPicPr>
        <p:blipFill>
          <a:blip r:embed="rId2">
            <a:extLst/>
          </a:blip>
          <a:srcRect l="0" t="0" r="0" b="0"/>
          <a:stretch>
            <a:fillRect/>
          </a:stretch>
        </p:blipFill>
        <p:spPr>
          <a:xfrm>
            <a:off x="4812845" y="1512060"/>
            <a:ext cx="7438608" cy="7263583"/>
          </a:xfrm>
          <a:prstGeom prst="rect">
            <a:avLst/>
          </a:prstGeom>
          <a:ln w="12700">
            <a:miter lim="400000"/>
          </a:ln>
        </p:spPr>
      </p:pic>
      <p:sp>
        <p:nvSpPr>
          <p:cNvPr id="51" name="Shape 51"/>
          <p:cNvSpPr/>
          <p:nvPr/>
        </p:nvSpPr>
        <p:spPr>
          <a:xfrm>
            <a:off x="212269" y="3708763"/>
            <a:ext cx="4248197" cy="287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3200"/>
              </a:spcBef>
              <a:defRPr sz="1800"/>
            </a:pPr>
            <a:r>
              <a:rPr sz="2600"/>
              <a:t>Collider experiments allow for very high √sNN</a:t>
            </a:r>
            <a:endParaRPr sz="2600"/>
          </a:p>
          <a:p>
            <a:pPr lvl="0" algn="l">
              <a:spcBef>
                <a:spcPts val="3200"/>
              </a:spcBef>
              <a:defRPr sz="1800"/>
            </a:pPr>
            <a:r>
              <a:rPr sz="2600"/>
              <a:t>fixed target experiments allow for very high interaction rates at lower √sNN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90" name="Shape 190"/>
          <p:cNvSpPr/>
          <p:nvPr>
            <p:ph type="title" idx="4294967295"/>
          </p:nvPr>
        </p:nvSpPr>
        <p:spPr>
          <a:xfrm>
            <a:off x="1845747" y="277592"/>
            <a:ext cx="9313306" cy="1228167"/>
          </a:xfrm>
          <a:prstGeom prst="rect">
            <a:avLst/>
          </a:prstGeom>
        </p:spPr>
        <p:txBody>
          <a:bodyPr anchor="ctr"/>
          <a:lstStyle>
            <a:lvl1pPr defTabSz="461518">
              <a:defRPr sz="6320"/>
            </a:lvl1pPr>
          </a:lstStyle>
          <a:p>
            <a:pPr lvl="0">
              <a:defRPr sz="1800"/>
            </a:pPr>
            <a:r>
              <a:rPr sz="6320"/>
              <a:t>Event Identification - VPD</a:t>
            </a:r>
          </a:p>
        </p:txBody>
      </p:sp>
      <p:sp>
        <p:nvSpPr>
          <p:cNvPr id="191" name="Shape 191"/>
          <p:cNvSpPr/>
          <p:nvPr/>
        </p:nvSpPr>
        <p:spPr>
          <a:xfrm>
            <a:off x="469909" y="2146299"/>
            <a:ext cx="6359135" cy="546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Use:</a:t>
            </a:r>
            <a:endParaRPr sz="2600"/>
          </a:p>
          <a:p>
            <a:pPr lvl="0" algn="l">
              <a:spcBef>
                <a:spcPts val="1000"/>
              </a:spcBef>
              <a:defRPr sz="1800"/>
            </a:pPr>
            <a:r>
              <a:rPr sz="2600"/>
              <a:t>Trigger for the minimum-bias events using VPD, is defined as a coincidence signal in the east and west VPD detectors.</a:t>
            </a:r>
            <a:endParaRPr sz="2600"/>
          </a:p>
          <a:p>
            <a:pPr lvl="0" algn="l">
              <a:spcBef>
                <a:spcPts val="1000"/>
              </a:spcBef>
              <a:defRPr sz="1800"/>
            </a:pPr>
            <a:r>
              <a:rPr sz="2600"/>
              <a:t>Located:</a:t>
            </a:r>
            <a:endParaRPr sz="2600"/>
          </a:p>
          <a:p>
            <a:pPr lvl="0" algn="l">
              <a:spcBef>
                <a:spcPts val="1000"/>
              </a:spcBef>
              <a:defRPr sz="1800"/>
            </a:pPr>
            <a:r>
              <a:rPr sz="2600"/>
              <a:t>is about 5.7 m from interaction point and have pseudo-rapidity range 4.24 &lt; |η| &lt; 5.1.</a:t>
            </a:r>
            <a:endParaRPr sz="2600"/>
          </a:p>
          <a:p>
            <a:pPr lvl="0" algn="l">
              <a:spcBef>
                <a:spcPts val="1000"/>
              </a:spcBef>
              <a:defRPr sz="1800"/>
            </a:pPr>
            <a:r>
              <a:rPr sz="2600"/>
              <a:t>Design:</a:t>
            </a:r>
            <a:endParaRPr sz="2600"/>
          </a:p>
          <a:p>
            <a:pPr lvl="0" algn="l">
              <a:spcBef>
                <a:spcPts val="1000"/>
              </a:spcBef>
              <a:defRPr sz="1800"/>
            </a:pPr>
            <a:r>
              <a:rPr sz="2600"/>
              <a:t>Consists of 19 lead converters plus plastic scintillators with photo- multiplier tube readout.</a:t>
            </a:r>
          </a:p>
        </p:txBody>
      </p:sp>
      <p:pic>
        <p:nvPicPr>
          <p:cNvPr id="192" name="5-Figure2-1.png"/>
          <p:cNvPicPr/>
          <p:nvPr/>
        </p:nvPicPr>
        <p:blipFill>
          <a:blip r:embed="rId2">
            <a:extLst/>
          </a:blip>
          <a:srcRect l="0" t="0" r="42699" b="5139"/>
          <a:stretch>
            <a:fillRect/>
          </a:stretch>
        </p:blipFill>
        <p:spPr>
          <a:xfrm>
            <a:off x="7449861" y="1391959"/>
            <a:ext cx="5039456" cy="3723366"/>
          </a:xfrm>
          <a:prstGeom prst="rect">
            <a:avLst/>
          </a:prstGeom>
          <a:ln w="12700">
            <a:miter lim="400000"/>
          </a:ln>
        </p:spPr>
      </p:pic>
      <p:sp>
        <p:nvSpPr>
          <p:cNvPr id="193" name="Shape 193"/>
          <p:cNvSpPr/>
          <p:nvPr/>
        </p:nvSpPr>
        <p:spPr>
          <a:xfrm>
            <a:off x="7944001" y="9270999"/>
            <a:ext cx="3250084"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hlinkClick r:id="rId3" invalidUrl="" action="" tgtFrame="" tooltip="" history="1" highlightClick="0" endSnd="0"/>
              </a:defRPr>
            </a:lvl1pPr>
          </a:lstStyle>
          <a:p>
            <a:pPr lvl="0">
              <a:defRPr sz="1800" u="none"/>
            </a:pPr>
            <a:r>
              <a:rPr sz="1600" u="sng">
                <a:hlinkClick r:id="rId3" invalidUrl="" action="" tgtFrame="" tooltip="" history="1" highlightClick="0" endSnd="0"/>
              </a:rPr>
              <a:t>https://arxiv.org/pdf/1403.6855.pdf</a:t>
            </a:r>
          </a:p>
        </p:txBody>
      </p:sp>
      <p:pic>
        <p:nvPicPr>
          <p:cNvPr id="194" name="5-Figure2-1.png"/>
          <p:cNvPicPr/>
          <p:nvPr/>
        </p:nvPicPr>
        <p:blipFill>
          <a:blip r:embed="rId2">
            <a:extLst/>
          </a:blip>
          <a:srcRect l="56717" t="0" r="0" b="5891"/>
          <a:stretch>
            <a:fillRect/>
          </a:stretch>
        </p:blipFill>
        <p:spPr>
          <a:xfrm>
            <a:off x="7665828" y="5346362"/>
            <a:ext cx="3806624" cy="3693832"/>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197" name="Shape 197"/>
          <p:cNvSpPr/>
          <p:nvPr>
            <p:ph type="title" idx="4294967295"/>
          </p:nvPr>
        </p:nvSpPr>
        <p:spPr>
          <a:xfrm>
            <a:off x="1845747" y="277592"/>
            <a:ext cx="9313306" cy="1228167"/>
          </a:xfrm>
          <a:prstGeom prst="rect">
            <a:avLst/>
          </a:prstGeom>
        </p:spPr>
        <p:txBody>
          <a:bodyPr anchor="ctr"/>
          <a:lstStyle>
            <a:lvl1pPr defTabSz="461518">
              <a:defRPr sz="6320"/>
            </a:lvl1pPr>
          </a:lstStyle>
          <a:p>
            <a:pPr lvl="0">
              <a:defRPr sz="1800"/>
            </a:pPr>
            <a:r>
              <a:rPr sz="6320"/>
              <a:t>Event Identification - ZDC</a:t>
            </a:r>
          </a:p>
        </p:txBody>
      </p:sp>
      <p:sp>
        <p:nvSpPr>
          <p:cNvPr id="198" name="Shape 198"/>
          <p:cNvSpPr/>
          <p:nvPr/>
        </p:nvSpPr>
        <p:spPr>
          <a:xfrm>
            <a:off x="503291" y="2299104"/>
            <a:ext cx="6359135" cy="615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Use:</a:t>
            </a:r>
            <a:endParaRPr sz="2600"/>
          </a:p>
          <a:p>
            <a:pPr lvl="0" algn="l">
              <a:spcBef>
                <a:spcPts val="1000"/>
              </a:spcBef>
              <a:defRPr sz="1800"/>
            </a:pPr>
            <a:r>
              <a:rPr sz="2600"/>
              <a:t>for minimal bias events, we use ZDC coincidence of both beam directions.</a:t>
            </a:r>
            <a:endParaRPr sz="2600"/>
          </a:p>
          <a:p>
            <a:pPr lvl="0" algn="l">
              <a:spcBef>
                <a:spcPts val="1000"/>
              </a:spcBef>
              <a:defRPr sz="1800"/>
            </a:pPr>
            <a:r>
              <a:rPr sz="2600"/>
              <a:t>Located:</a:t>
            </a:r>
            <a:endParaRPr sz="2600"/>
          </a:p>
          <a:p>
            <a:pPr lvl="0" algn="l">
              <a:spcBef>
                <a:spcPts val="1000"/>
              </a:spcBef>
              <a:defRPr sz="1800"/>
            </a:pPr>
            <a:r>
              <a:rPr sz="2600"/>
              <a:t>installed about 18 meters away from the intersection point along the beam line, behind the dipole magnets.</a:t>
            </a:r>
            <a:endParaRPr sz="2600"/>
          </a:p>
          <a:p>
            <a:pPr lvl="0" algn="l">
              <a:spcBef>
                <a:spcPts val="1000"/>
              </a:spcBef>
              <a:defRPr sz="1800"/>
            </a:pPr>
            <a:r>
              <a:rPr sz="2600"/>
              <a:t>Design:</a:t>
            </a:r>
            <a:endParaRPr sz="2600"/>
          </a:p>
          <a:p>
            <a:pPr lvl="0" algn="l">
              <a:spcBef>
                <a:spcPts val="1000"/>
              </a:spcBef>
              <a:defRPr sz="1800"/>
            </a:pPr>
            <a:r>
              <a:rPr sz="2600"/>
              <a:t>ZDC modules consist of tungsten plates, fibers and photon multiplier tubes; Magnets will bend all charged particles and leave the neutrons and other neutral particles hit on the ZDC modules. </a:t>
            </a:r>
            <a:endParaRPr sz="1200"/>
          </a:p>
        </p:txBody>
      </p:sp>
      <p:pic>
        <p:nvPicPr>
          <p:cNvPr id="199" name="Screen Shot 2021-02-25 at 4.44.54 AM.png"/>
          <p:cNvPicPr/>
          <p:nvPr/>
        </p:nvPicPr>
        <p:blipFill>
          <a:blip r:embed="rId2">
            <a:extLst/>
          </a:blip>
          <a:stretch>
            <a:fillRect/>
          </a:stretch>
        </p:blipFill>
        <p:spPr>
          <a:xfrm>
            <a:off x="6941458" y="2749954"/>
            <a:ext cx="5105401" cy="5257801"/>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02" name="Shape 202"/>
          <p:cNvSpPr/>
          <p:nvPr>
            <p:ph type="title" idx="4294967295"/>
          </p:nvPr>
        </p:nvSpPr>
        <p:spPr>
          <a:xfrm>
            <a:off x="1845747" y="277592"/>
            <a:ext cx="9313306" cy="1228167"/>
          </a:xfrm>
          <a:prstGeom prst="rect">
            <a:avLst/>
          </a:prstGeom>
        </p:spPr>
        <p:txBody>
          <a:bodyPr anchor="ctr"/>
          <a:lstStyle>
            <a:lvl1pPr defTabSz="543305">
              <a:defRPr sz="7440"/>
            </a:lvl1pPr>
          </a:lstStyle>
          <a:p>
            <a:pPr lvl="0">
              <a:defRPr sz="1800"/>
            </a:pPr>
            <a:r>
              <a:rPr sz="7440"/>
              <a:t>pp trigger- BBC</a:t>
            </a:r>
          </a:p>
        </p:txBody>
      </p:sp>
      <p:pic>
        <p:nvPicPr>
          <p:cNvPr id="203" name="bbc.gif"/>
          <p:cNvPicPr/>
          <p:nvPr/>
        </p:nvPicPr>
        <p:blipFill>
          <a:blip r:embed="rId2">
            <a:extLst/>
          </a:blip>
          <a:stretch>
            <a:fillRect/>
          </a:stretch>
        </p:blipFill>
        <p:spPr>
          <a:xfrm>
            <a:off x="7398012" y="1447832"/>
            <a:ext cx="5299315" cy="6857936"/>
          </a:xfrm>
          <a:prstGeom prst="rect">
            <a:avLst/>
          </a:prstGeom>
          <a:ln w="12700">
            <a:miter lim="400000"/>
          </a:ln>
        </p:spPr>
      </p:pic>
      <p:sp>
        <p:nvSpPr>
          <p:cNvPr id="204" name="Shape 204"/>
          <p:cNvSpPr/>
          <p:nvPr/>
        </p:nvSpPr>
        <p:spPr>
          <a:xfrm>
            <a:off x="254379" y="2254654"/>
            <a:ext cx="7055775" cy="624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Use:</a:t>
            </a:r>
            <a:endParaRPr sz="2600"/>
          </a:p>
          <a:p>
            <a:pPr lvl="0" algn="l">
              <a:spcBef>
                <a:spcPts val="1000"/>
              </a:spcBef>
              <a:defRPr sz="1800"/>
            </a:pPr>
            <a:r>
              <a:rPr sz="2600"/>
              <a:t>during p+p runs to provide triggers, to monitor the overall luminosity, to measure the relative luminosity for different proton spin orientations.</a:t>
            </a:r>
            <a:endParaRPr sz="2600"/>
          </a:p>
          <a:p>
            <a:pPr lvl="0" algn="l">
              <a:spcBef>
                <a:spcPts val="1000"/>
              </a:spcBef>
              <a:defRPr sz="1800"/>
            </a:pPr>
            <a:r>
              <a:rPr sz="2600"/>
              <a:t>Located:</a:t>
            </a:r>
            <a:endParaRPr sz="2600"/>
          </a:p>
          <a:p>
            <a:pPr lvl="0" algn="l">
              <a:spcBef>
                <a:spcPts val="1000"/>
              </a:spcBef>
              <a:defRPr sz="1800"/>
            </a:pPr>
            <a:r>
              <a:rPr sz="2600"/>
              <a:t>pair of BBC’s wrapped around the beampipe, one on either side of the TPC</a:t>
            </a:r>
            <a:endParaRPr sz="2600"/>
          </a:p>
          <a:p>
            <a:pPr lvl="0" algn="l">
              <a:spcBef>
                <a:spcPts val="1000"/>
              </a:spcBef>
              <a:defRPr sz="1800"/>
            </a:pPr>
            <a:r>
              <a:rPr sz="2600"/>
              <a:t>Design:</a:t>
            </a:r>
            <a:endParaRPr sz="2600"/>
          </a:p>
          <a:p>
            <a:pPr lvl="0" algn="l">
              <a:spcBef>
                <a:spcPts val="1000"/>
              </a:spcBef>
              <a:defRPr sz="1800"/>
            </a:pPr>
            <a:r>
              <a:rPr sz="2600"/>
              <a:t>Each counter consists of two rings of hexagonal scintillator tiles: an outer ring composed of large tiles and an inner ring composed of small tiles.Internally, each ring is itself divided into two separate sub-rings of 6 and 12 tiles each (total 18)</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07" name="Shape 207"/>
          <p:cNvSpPr/>
          <p:nvPr>
            <p:ph type="title" idx="4294967295"/>
          </p:nvPr>
        </p:nvSpPr>
        <p:spPr>
          <a:xfrm>
            <a:off x="1845747" y="277592"/>
            <a:ext cx="9313306" cy="1228167"/>
          </a:xfrm>
          <a:prstGeom prst="rect">
            <a:avLst/>
          </a:prstGeom>
        </p:spPr>
        <p:txBody>
          <a:bodyPr anchor="ctr"/>
          <a:lstStyle>
            <a:lvl1pPr defTabSz="490727">
              <a:defRPr sz="6719"/>
            </a:lvl1pPr>
          </a:lstStyle>
          <a:p>
            <a:pPr lvl="0">
              <a:defRPr sz="1800"/>
            </a:pPr>
            <a:r>
              <a:rPr sz="6719"/>
              <a:t>rare trigger- Calorimeter</a:t>
            </a:r>
          </a:p>
        </p:txBody>
      </p:sp>
      <p:sp>
        <p:nvSpPr>
          <p:cNvPr id="208" name="Shape 208"/>
          <p:cNvSpPr/>
          <p:nvPr/>
        </p:nvSpPr>
        <p:spPr>
          <a:xfrm>
            <a:off x="383330" y="1887205"/>
            <a:ext cx="6106186" cy="668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Use:</a:t>
            </a:r>
            <a:endParaRPr sz="2600"/>
          </a:p>
          <a:p>
            <a:pPr lvl="0" algn="l">
              <a:spcBef>
                <a:spcPts val="1000"/>
              </a:spcBef>
              <a:defRPr sz="1800"/>
            </a:pPr>
            <a:r>
              <a:rPr sz="2600"/>
              <a:t>allow STAR to trigger on and study rare and high p</a:t>
            </a:r>
            <a:r>
              <a:rPr baseline="-11538" sz="2600"/>
              <a:t>T </a:t>
            </a:r>
            <a:r>
              <a:rPr sz="2600"/>
              <a:t>processes such as jets, leading hadrons, direct photons, and heavy quarks</a:t>
            </a:r>
            <a:endParaRPr sz="2600"/>
          </a:p>
          <a:p>
            <a:pPr lvl="0" algn="l">
              <a:spcBef>
                <a:spcPts val="1000"/>
              </a:spcBef>
              <a:defRPr sz="1800"/>
            </a:pPr>
            <a:r>
              <a:rPr sz="2600"/>
              <a:t>Location:</a:t>
            </a:r>
            <a:endParaRPr sz="2600"/>
          </a:p>
          <a:p>
            <a:pPr lvl="0" algn="l">
              <a:spcBef>
                <a:spcPts val="1000"/>
              </a:spcBef>
              <a:defRPr sz="1800"/>
            </a:pPr>
            <a:r>
              <a:rPr sz="2600"/>
              <a:t>BEMC located inside the aluminum coil of the STAR solenoid</a:t>
            </a:r>
            <a:endParaRPr sz="2600"/>
          </a:p>
          <a:p>
            <a:pPr lvl="0" algn="l">
              <a:spcBef>
                <a:spcPts val="1000"/>
              </a:spcBef>
              <a:defRPr sz="1800"/>
            </a:pPr>
            <a:r>
              <a:rPr sz="2600"/>
              <a:t>Design:</a:t>
            </a:r>
            <a:endParaRPr sz="2600"/>
          </a:p>
          <a:p>
            <a:pPr lvl="0" algn="l">
              <a:spcBef>
                <a:spcPts val="1000"/>
              </a:spcBef>
              <a:defRPr sz="1800"/>
            </a:pPr>
            <a:r>
              <a:rPr sz="2600"/>
              <a:t>BEMC includes 120 calorimeter modules, each subtending 6 degree in \del phi and 1 unit in \eta. The modules are segmented into 40 towers, each tower subtending 0.05 in \del phi and in \del eta, thus a total of 4800 towers.</a:t>
            </a:r>
          </a:p>
        </p:txBody>
      </p:sp>
      <p:pic>
        <p:nvPicPr>
          <p:cNvPr id="209" name="bemc_0.preview.png"/>
          <p:cNvPicPr/>
          <p:nvPr/>
        </p:nvPicPr>
        <p:blipFill>
          <a:blip r:embed="rId2">
            <a:extLst/>
          </a:blip>
          <a:stretch>
            <a:fillRect/>
          </a:stretch>
        </p:blipFill>
        <p:spPr>
          <a:xfrm>
            <a:off x="6680222" y="2513057"/>
            <a:ext cx="6106186" cy="3911776"/>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12" name="Shape 212"/>
          <p:cNvSpPr/>
          <p:nvPr>
            <p:ph type="title" idx="4294967295"/>
          </p:nvPr>
        </p:nvSpPr>
        <p:spPr>
          <a:xfrm>
            <a:off x="2026542" y="227520"/>
            <a:ext cx="8951716" cy="1528795"/>
          </a:xfrm>
          <a:prstGeom prst="rect">
            <a:avLst/>
          </a:prstGeom>
        </p:spPr>
        <p:txBody>
          <a:bodyPr anchor="ctr"/>
          <a:lstStyle>
            <a:lvl1pPr defTabSz="560831">
              <a:defRPr sz="7679"/>
            </a:lvl1pPr>
          </a:lstStyle>
          <a:p>
            <a:pPr lvl="0">
              <a:defRPr sz="1800"/>
            </a:pPr>
            <a:r>
              <a:rPr sz="7679"/>
              <a:t>muon System - MTD</a:t>
            </a:r>
          </a:p>
        </p:txBody>
      </p:sp>
      <p:sp>
        <p:nvSpPr>
          <p:cNvPr id="213" name="Shape 213"/>
          <p:cNvSpPr/>
          <p:nvPr/>
        </p:nvSpPr>
        <p:spPr>
          <a:xfrm>
            <a:off x="550237" y="2033447"/>
            <a:ext cx="6106187" cy="636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Use:</a:t>
            </a:r>
            <a:endParaRPr sz="2600"/>
          </a:p>
          <a:p>
            <a:pPr lvl="0" algn="l">
              <a:spcBef>
                <a:spcPts val="1000"/>
              </a:spcBef>
              <a:defRPr sz="1800"/>
            </a:pPr>
            <a:r>
              <a:rPr sz="2600"/>
              <a:t>Unique capability to identify muons at mid-rapidity at RHIC</a:t>
            </a:r>
            <a:endParaRPr sz="2600"/>
          </a:p>
          <a:p>
            <a:pPr lvl="0" algn="l">
              <a:spcBef>
                <a:spcPts val="1000"/>
              </a:spcBef>
              <a:defRPr sz="1800"/>
            </a:pPr>
            <a:endParaRPr sz="2600"/>
          </a:p>
          <a:p>
            <a:pPr lvl="0" algn="l">
              <a:spcBef>
                <a:spcPts val="1000"/>
              </a:spcBef>
              <a:defRPr sz="1800"/>
            </a:pPr>
            <a:r>
              <a:rPr sz="2600"/>
              <a:t>Location:</a:t>
            </a:r>
            <a:endParaRPr sz="2600"/>
          </a:p>
          <a:p>
            <a:pPr lvl="0" algn="l">
              <a:spcBef>
                <a:spcPts val="1000"/>
              </a:spcBef>
              <a:defRPr sz="1800"/>
            </a:pPr>
            <a:r>
              <a:rPr sz="2600"/>
              <a:t>installed at a radius of about 403 cm</a:t>
            </a:r>
            <a:endParaRPr sz="2600"/>
          </a:p>
          <a:p>
            <a:pPr lvl="0" algn="l">
              <a:spcBef>
                <a:spcPts val="1000"/>
              </a:spcBef>
              <a:defRPr sz="1800"/>
            </a:pPr>
            <a:endParaRPr sz="2600"/>
          </a:p>
          <a:p>
            <a:pPr lvl="0" algn="l">
              <a:spcBef>
                <a:spcPts val="1000"/>
              </a:spcBef>
              <a:defRPr sz="1800"/>
            </a:pPr>
            <a:r>
              <a:rPr sz="2600"/>
              <a:t>Design:</a:t>
            </a:r>
            <a:endParaRPr sz="2600"/>
          </a:p>
          <a:p>
            <a:pPr lvl="0" algn="l">
              <a:spcBef>
                <a:spcPts val="1000"/>
              </a:spcBef>
              <a:defRPr sz="1800"/>
            </a:pPr>
            <a:r>
              <a:rPr sz="2600"/>
              <a:t>based on the Multi-gap ResistivePlate Chamber technology</a:t>
            </a:r>
            <a:endParaRPr sz="2600"/>
          </a:p>
          <a:p>
            <a:pPr lvl="0" algn="l">
              <a:spcBef>
                <a:spcPts val="1000"/>
              </a:spcBef>
              <a:defRPr sz="1800"/>
            </a:pPr>
            <a:r>
              <a:rPr sz="2600"/>
              <a:t>118 modules, 1416 readout strips, 2832 readout channels</a:t>
            </a:r>
            <a:endParaRPr sz="2600"/>
          </a:p>
          <a:p>
            <a:pPr lvl="0" algn="l">
              <a:spcBef>
                <a:spcPts val="1000"/>
              </a:spcBef>
              <a:defRPr sz="1800"/>
            </a:pPr>
            <a:r>
              <a:rPr sz="2600"/>
              <a:t>45% acceptance for |\eta| &lt; 0.5</a:t>
            </a:r>
          </a:p>
        </p:txBody>
      </p:sp>
      <p:pic>
        <p:nvPicPr>
          <p:cNvPr id="214" name="Untitled.png"/>
          <p:cNvPicPr/>
          <p:nvPr/>
        </p:nvPicPr>
        <p:blipFill>
          <a:blip r:embed="rId2">
            <a:extLst/>
          </a:blip>
          <a:stretch>
            <a:fillRect/>
          </a:stretch>
        </p:blipFill>
        <p:spPr>
          <a:xfrm>
            <a:off x="7294169" y="2355611"/>
            <a:ext cx="4999794" cy="4550022"/>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217" name="Screen Shot 2021-02-24 at 5.46.30 PM.png"/>
          <p:cNvPicPr/>
          <p:nvPr/>
        </p:nvPicPr>
        <p:blipFill>
          <a:blip r:embed="rId2">
            <a:extLst/>
          </a:blip>
          <a:stretch>
            <a:fillRect/>
          </a:stretch>
        </p:blipFill>
        <p:spPr>
          <a:xfrm>
            <a:off x="6110195" y="1978623"/>
            <a:ext cx="6806225" cy="4706859"/>
          </a:xfrm>
          <a:prstGeom prst="rect">
            <a:avLst/>
          </a:prstGeom>
          <a:ln w="12700">
            <a:miter lim="400000"/>
          </a:ln>
        </p:spPr>
      </p:pic>
      <p:sp>
        <p:nvSpPr>
          <p:cNvPr id="218" name="Shape 218"/>
          <p:cNvSpPr/>
          <p:nvPr/>
        </p:nvSpPr>
        <p:spPr>
          <a:xfrm>
            <a:off x="457130" y="2090253"/>
            <a:ext cx="4766857" cy="483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Supplies either of two mixtures, P10 (Ar 90% + CH</a:t>
            </a:r>
            <a:r>
              <a:rPr baseline="-11538" sz="2600"/>
              <a:t>4 </a:t>
            </a:r>
            <a:r>
              <a:rPr sz="2600"/>
              <a:t>10%) or C</a:t>
            </a:r>
            <a:r>
              <a:rPr baseline="-11538" sz="2600"/>
              <a:t>2</a:t>
            </a:r>
            <a:r>
              <a:rPr sz="2600"/>
              <a:t>H</a:t>
            </a:r>
            <a:r>
              <a:rPr baseline="-11538" sz="2600"/>
              <a:t>6 </a:t>
            </a:r>
            <a:r>
              <a:rPr sz="2600"/>
              <a:t>50% + He 50%,</a:t>
            </a:r>
            <a:endParaRPr sz="2600"/>
          </a:p>
          <a:p>
            <a:pPr lvl="0" marL="321027" indent="-321027" algn="l">
              <a:spcBef>
                <a:spcPts val="1000"/>
              </a:spcBef>
              <a:buSzPct val="100000"/>
              <a:buBlip>
                <a:blip r:embed="rId3"/>
              </a:buBlip>
              <a:defRPr sz="1800"/>
            </a:pPr>
            <a:r>
              <a:rPr sz="2600"/>
              <a:t>Gas circulation rate is 36,000 l/hr (one volume change every 1.4 hours)</a:t>
            </a:r>
            <a:endParaRPr sz="2600"/>
          </a:p>
          <a:p>
            <a:pPr lvl="0" marL="321027" indent="-321027" algn="l">
              <a:spcBef>
                <a:spcPts val="1000"/>
              </a:spcBef>
              <a:buSzPct val="100000"/>
              <a:buBlip>
                <a:blip r:embed="rId3"/>
              </a:buBlip>
              <a:defRPr sz="1800"/>
            </a:pPr>
            <a:r>
              <a:rPr sz="2600"/>
              <a:t>The purity and composition of the TPC mixture is monitored using O</a:t>
            </a:r>
            <a:r>
              <a:rPr baseline="-11538" sz="2600"/>
              <a:t>2</a:t>
            </a:r>
            <a:r>
              <a:rPr sz="2600"/>
              <a:t>, CH</a:t>
            </a:r>
            <a:r>
              <a:rPr baseline="-11538" sz="2600"/>
              <a:t>4 </a:t>
            </a:r>
            <a:r>
              <a:rPr sz="2600"/>
              <a:t>(C</a:t>
            </a:r>
            <a:r>
              <a:rPr baseline="-11538" sz="2600"/>
              <a:t>2</a:t>
            </a:r>
            <a:r>
              <a:rPr sz="2600"/>
              <a:t>H</a:t>
            </a:r>
            <a:r>
              <a:rPr baseline="-11538" sz="2600"/>
              <a:t>6</a:t>
            </a:r>
            <a:r>
              <a:rPr sz="2600"/>
              <a:t>) and H</a:t>
            </a:r>
            <a:r>
              <a:rPr baseline="-11538" sz="2600"/>
              <a:t>2</a:t>
            </a:r>
            <a:r>
              <a:rPr sz="2600"/>
              <a:t>O analyzers.</a:t>
            </a:r>
          </a:p>
        </p:txBody>
      </p:sp>
      <p:sp>
        <p:nvSpPr>
          <p:cNvPr id="219" name="Shape 219"/>
          <p:cNvSpPr/>
          <p:nvPr>
            <p:ph type="title" idx="4294967295"/>
          </p:nvPr>
        </p:nvSpPr>
        <p:spPr>
          <a:xfrm>
            <a:off x="1915118" y="260901"/>
            <a:ext cx="9174564" cy="1226863"/>
          </a:xfrm>
          <a:prstGeom prst="rect">
            <a:avLst/>
          </a:prstGeom>
        </p:spPr>
        <p:txBody>
          <a:bodyPr anchor="ctr"/>
          <a:lstStyle>
            <a:lvl1pPr defTabSz="449833">
              <a:defRPr sz="6160"/>
            </a:lvl1pPr>
          </a:lstStyle>
          <a:p>
            <a:pPr lvl="0">
              <a:defRPr sz="1800"/>
            </a:pPr>
            <a:r>
              <a:rPr sz="6160"/>
              <a:t>Tracker: gas system -TPC</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22" name="Shape 222"/>
          <p:cNvSpPr/>
          <p:nvPr>
            <p:ph type="title" idx="4294967295"/>
          </p:nvPr>
        </p:nvSpPr>
        <p:spPr>
          <a:xfrm>
            <a:off x="2027845" y="194139"/>
            <a:ext cx="8949109" cy="1032246"/>
          </a:xfrm>
          <a:prstGeom prst="rect">
            <a:avLst/>
          </a:prstGeom>
        </p:spPr>
        <p:txBody>
          <a:bodyPr anchor="ctr"/>
          <a:lstStyle>
            <a:lvl1pPr defTabSz="356362">
              <a:defRPr sz="4880"/>
            </a:lvl1pPr>
          </a:lstStyle>
          <a:p>
            <a:pPr lvl="0">
              <a:defRPr sz="1800"/>
            </a:pPr>
            <a:r>
              <a:rPr sz="4880"/>
              <a:t>Tracker: readout chamber -TPC</a:t>
            </a:r>
          </a:p>
        </p:txBody>
      </p:sp>
      <p:sp>
        <p:nvSpPr>
          <p:cNvPr id="223" name="Shape 223"/>
          <p:cNvSpPr/>
          <p:nvPr/>
        </p:nvSpPr>
        <p:spPr>
          <a:xfrm>
            <a:off x="367682" y="1260186"/>
            <a:ext cx="5510047" cy="800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3200"/>
              </a:spcBef>
              <a:defRPr sz="1800"/>
            </a:pPr>
            <a:r>
              <a:rPr sz="2600"/>
              <a:t>The readout chambers have 3 wire planes: </a:t>
            </a:r>
            <a:endParaRPr sz="2600"/>
          </a:p>
          <a:p>
            <a:pPr lvl="0" algn="l">
              <a:spcBef>
                <a:spcPts val="3200"/>
              </a:spcBef>
              <a:defRPr sz="1800"/>
            </a:pPr>
            <a:r>
              <a:rPr sz="2600"/>
              <a:t>The gated grid is normally closed, minimizing buildup of positively charged ions in the drift volume. When a trigger is received, the voltages are switched and it becomes transparent </a:t>
            </a:r>
            <a:endParaRPr sz="2600"/>
          </a:p>
          <a:p>
            <a:pPr lvl="0" algn="l">
              <a:spcBef>
                <a:spcPts val="3200"/>
              </a:spcBef>
              <a:defRPr sz="1800"/>
            </a:pPr>
            <a:r>
              <a:rPr sz="2600"/>
              <a:t>The ground plane, anode wires (and TPC pad plane) form a multi-wire proportional chamber. Electrons drift to the wire where they initiate an avalanche, leaving a cloud of positively charged ions remaining around the wire. The 136,608 pads on the TPC pad plane image this charge; this image charge goes to the electronics.</a:t>
            </a:r>
          </a:p>
        </p:txBody>
      </p:sp>
      <p:pic>
        <p:nvPicPr>
          <p:cNvPr id="224" name="9-Figure3-1.png"/>
          <p:cNvPicPr/>
          <p:nvPr/>
        </p:nvPicPr>
        <p:blipFill>
          <a:blip r:embed="rId2">
            <a:extLst/>
          </a:blip>
          <a:stretch>
            <a:fillRect/>
          </a:stretch>
        </p:blipFill>
        <p:spPr>
          <a:xfrm>
            <a:off x="6387344" y="2660800"/>
            <a:ext cx="6084283" cy="5156734"/>
          </a:xfrm>
          <a:prstGeom prst="rect">
            <a:avLst/>
          </a:prstGeom>
          <a:ln w="12700">
            <a:miter lim="400000"/>
          </a:ln>
        </p:spPr>
      </p:pic>
      <p:sp>
        <p:nvSpPr>
          <p:cNvPr id="225" name="Shape 225"/>
          <p:cNvSpPr/>
          <p:nvPr/>
        </p:nvSpPr>
        <p:spPr>
          <a:xfrm>
            <a:off x="6550535" y="1695942"/>
            <a:ext cx="57579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a:lvl1pPr>
          </a:lstStyle>
          <a:p>
            <a:pPr lvl="0">
              <a:defRPr sz="1800"/>
            </a:pPr>
            <a:r>
              <a:rPr sz="2600"/>
              <a:t>an outer sub-sector pad plane</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28" name="Shape 228"/>
          <p:cNvSpPr/>
          <p:nvPr/>
        </p:nvSpPr>
        <p:spPr>
          <a:xfrm>
            <a:off x="603297" y="2311400"/>
            <a:ext cx="4471007"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Electrons from ionized gas drift toward the nearest endcap, where the signals are read out</a:t>
            </a:r>
            <a:endParaRPr sz="2600"/>
          </a:p>
          <a:p>
            <a:pPr lvl="0" marL="321027" indent="-321027" algn="l" defTabSz="457200">
              <a:spcBef>
                <a:spcPts val="1200"/>
              </a:spcBef>
              <a:buSzPct val="100000"/>
              <a:buBlip>
                <a:blip r:embed="rId2"/>
              </a:buBlip>
              <a:defRPr sz="1800"/>
            </a:pPr>
            <a:r>
              <a:rPr sz="2600"/>
              <a:t>TPC readout is divided into 24 sector (12 on each side of end-cap).</a:t>
            </a:r>
            <a:endParaRPr sz="2600"/>
          </a:p>
          <a:p>
            <a:pPr lvl="0" marL="321027" indent="-321027" algn="l" defTabSz="457200">
              <a:spcBef>
                <a:spcPts val="1200"/>
              </a:spcBef>
              <a:buSzPct val="100000"/>
              <a:buBlip>
                <a:blip r:embed="rId2"/>
              </a:buBlip>
              <a:defRPr sz="1800"/>
            </a:pPr>
            <a:r>
              <a:rPr sz="2600"/>
              <a:t>Each inner sector have 13 pad rows, whereas outer sector have 32 pad rows; so a track can give a maximum 45 hits.</a:t>
            </a:r>
          </a:p>
        </p:txBody>
      </p:sp>
      <p:pic>
        <p:nvPicPr>
          <p:cNvPr id="229" name="tpc-2.gif"/>
          <p:cNvPicPr/>
          <p:nvPr/>
        </p:nvPicPr>
        <p:blipFill>
          <a:blip r:embed="rId3">
            <a:extLst/>
          </a:blip>
          <a:stretch>
            <a:fillRect/>
          </a:stretch>
        </p:blipFill>
        <p:spPr>
          <a:xfrm>
            <a:off x="6199189" y="2807302"/>
            <a:ext cx="6617715" cy="4138996"/>
          </a:xfrm>
          <a:prstGeom prst="rect">
            <a:avLst/>
          </a:prstGeom>
          <a:ln w="12700">
            <a:miter lim="400000"/>
          </a:ln>
        </p:spPr>
      </p:pic>
      <p:sp>
        <p:nvSpPr>
          <p:cNvPr id="230" name="Shape 230"/>
          <p:cNvSpPr/>
          <p:nvPr>
            <p:ph type="title" idx="4294967295"/>
          </p:nvPr>
        </p:nvSpPr>
        <p:spPr>
          <a:xfrm>
            <a:off x="2027845" y="194139"/>
            <a:ext cx="8949109" cy="1032246"/>
          </a:xfrm>
          <a:prstGeom prst="rect">
            <a:avLst/>
          </a:prstGeom>
        </p:spPr>
        <p:txBody>
          <a:bodyPr anchor="ctr"/>
          <a:lstStyle>
            <a:lvl1pPr defTabSz="449833">
              <a:defRPr sz="6160"/>
            </a:lvl1pPr>
          </a:lstStyle>
          <a:p>
            <a:pPr lvl="0">
              <a:defRPr sz="1800"/>
            </a:pPr>
            <a:r>
              <a:rPr sz="6160"/>
              <a:t>Pad readouts -TPC</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33" name="Shape 233"/>
          <p:cNvSpPr/>
          <p:nvPr>
            <p:ph type="title" idx="4294967295"/>
          </p:nvPr>
        </p:nvSpPr>
        <p:spPr>
          <a:xfrm>
            <a:off x="2027845" y="227520"/>
            <a:ext cx="8949109" cy="1032246"/>
          </a:xfrm>
          <a:prstGeom prst="rect">
            <a:avLst/>
          </a:prstGeom>
        </p:spPr>
        <p:txBody>
          <a:bodyPr anchor="ctr"/>
          <a:lstStyle>
            <a:lvl1pPr defTabSz="449833">
              <a:defRPr sz="6160"/>
            </a:lvl1pPr>
          </a:lstStyle>
          <a:p>
            <a:pPr lvl="0">
              <a:defRPr sz="1800"/>
            </a:pPr>
            <a:r>
              <a:rPr sz="6160"/>
              <a:t>Electronic readouts -TPC</a:t>
            </a:r>
          </a:p>
        </p:txBody>
      </p:sp>
      <p:sp>
        <p:nvSpPr>
          <p:cNvPr id="234" name="Shape 234"/>
          <p:cNvSpPr/>
          <p:nvPr/>
        </p:nvSpPr>
        <p:spPr>
          <a:xfrm>
            <a:off x="1092443" y="2736722"/>
            <a:ext cx="3675178" cy="167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FEE, custom design IC:</a:t>
            </a:r>
            <a:endParaRPr sz="2600"/>
          </a:p>
          <a:p>
            <a:pPr lvl="0" algn="l">
              <a:defRPr sz="1800"/>
            </a:pPr>
            <a:r>
              <a:rPr sz="2600"/>
              <a:t>512 time bins</a:t>
            </a:r>
            <a:endParaRPr sz="2600"/>
          </a:p>
          <a:p>
            <a:pPr lvl="0" algn="l">
              <a:defRPr sz="1800"/>
            </a:pPr>
            <a:r>
              <a:rPr sz="2600"/>
              <a:t>Readout 140k Channes</a:t>
            </a:r>
            <a:endParaRPr sz="2600"/>
          </a:p>
          <a:p>
            <a:pPr lvl="0" algn="l">
              <a:defRPr sz="1800"/>
            </a:pPr>
            <a:r>
              <a:rPr sz="2600"/>
              <a:t>i.e. 70M pixels</a:t>
            </a:r>
          </a:p>
        </p:txBody>
      </p:sp>
      <p:sp>
        <p:nvSpPr>
          <p:cNvPr id="235" name="Shape 235"/>
          <p:cNvSpPr/>
          <p:nvPr/>
        </p:nvSpPr>
        <p:spPr>
          <a:xfrm>
            <a:off x="903118" y="6550567"/>
            <a:ext cx="4881119" cy="1092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1000"/>
              </a:spcBef>
              <a:defRPr sz="1800"/>
            </a:pPr>
            <a:r>
              <a:rPr sz="2800"/>
              <a:t>Readout board:</a:t>
            </a:r>
            <a:endParaRPr sz="2800"/>
          </a:p>
          <a:p>
            <a:pPr lvl="0" algn="l">
              <a:spcBef>
                <a:spcPts val="1000"/>
              </a:spcBef>
              <a:defRPr sz="1800"/>
            </a:pPr>
            <a:r>
              <a:rPr sz="2800"/>
              <a:t>Carry ~ 100 Channels to DAQ</a:t>
            </a:r>
          </a:p>
        </p:txBody>
      </p:sp>
      <p:pic>
        <p:nvPicPr>
          <p:cNvPr id="236" name="tpc-3.jpg"/>
          <p:cNvPicPr/>
          <p:nvPr/>
        </p:nvPicPr>
        <p:blipFill>
          <a:blip r:embed="rId2">
            <a:extLst/>
          </a:blip>
          <a:stretch>
            <a:fillRect/>
          </a:stretch>
        </p:blipFill>
        <p:spPr>
          <a:xfrm>
            <a:off x="6095917" y="1107592"/>
            <a:ext cx="6045161" cy="4174488"/>
          </a:xfrm>
          <a:prstGeom prst="rect">
            <a:avLst/>
          </a:prstGeom>
          <a:ln w="12700">
            <a:miter lim="400000"/>
          </a:ln>
        </p:spPr>
      </p:pic>
      <p:pic>
        <p:nvPicPr>
          <p:cNvPr id="237" name="tpc-3.gif"/>
          <p:cNvPicPr/>
          <p:nvPr/>
        </p:nvPicPr>
        <p:blipFill>
          <a:blip r:embed="rId3">
            <a:extLst/>
          </a:blip>
          <a:stretch>
            <a:fillRect/>
          </a:stretch>
        </p:blipFill>
        <p:spPr>
          <a:xfrm>
            <a:off x="6631596" y="5476764"/>
            <a:ext cx="5318458" cy="4174488"/>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9" name="Shape 23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40" name="Shape 240"/>
          <p:cNvSpPr/>
          <p:nvPr>
            <p:ph type="title" idx="4294967295"/>
          </p:nvPr>
        </p:nvSpPr>
        <p:spPr>
          <a:xfrm>
            <a:off x="2027845" y="194139"/>
            <a:ext cx="8949109" cy="1032246"/>
          </a:xfrm>
          <a:prstGeom prst="rect">
            <a:avLst/>
          </a:prstGeom>
        </p:spPr>
        <p:txBody>
          <a:bodyPr anchor="ctr"/>
          <a:lstStyle>
            <a:lvl1pPr defTabSz="426466">
              <a:defRPr sz="5840"/>
            </a:lvl1pPr>
          </a:lstStyle>
          <a:p>
            <a:pPr lvl="0">
              <a:defRPr sz="1800"/>
            </a:pPr>
            <a:r>
              <a:rPr sz="5840"/>
              <a:t>Track reconstruction - TPC</a:t>
            </a:r>
          </a:p>
        </p:txBody>
      </p:sp>
      <p:pic>
        <p:nvPicPr>
          <p:cNvPr id="241" name="Screen Shot 2021-02-25 at 3.24.59 AM.png"/>
          <p:cNvPicPr/>
          <p:nvPr/>
        </p:nvPicPr>
        <p:blipFill>
          <a:blip r:embed="rId2">
            <a:extLst/>
          </a:blip>
          <a:stretch>
            <a:fillRect/>
          </a:stretch>
        </p:blipFill>
        <p:spPr>
          <a:xfrm>
            <a:off x="492361" y="3127621"/>
            <a:ext cx="5900461" cy="2670736"/>
          </a:xfrm>
          <a:prstGeom prst="rect">
            <a:avLst/>
          </a:prstGeom>
          <a:ln w="12700">
            <a:miter lim="400000"/>
          </a:ln>
        </p:spPr>
      </p:pic>
      <p:pic>
        <p:nvPicPr>
          <p:cNvPr id="242" name="Screen Shot 2021-02-25 at 3.25.33 AM.png"/>
          <p:cNvPicPr/>
          <p:nvPr/>
        </p:nvPicPr>
        <p:blipFill>
          <a:blip r:embed="rId3">
            <a:extLst/>
          </a:blip>
          <a:stretch>
            <a:fillRect/>
          </a:stretch>
        </p:blipFill>
        <p:spPr>
          <a:xfrm>
            <a:off x="6581461" y="2914097"/>
            <a:ext cx="5900461" cy="2845086"/>
          </a:xfrm>
          <a:prstGeom prst="rect">
            <a:avLst/>
          </a:prstGeom>
          <a:ln w="12700">
            <a:miter lim="400000"/>
          </a:ln>
        </p:spPr>
      </p:pic>
      <p:sp>
        <p:nvSpPr>
          <p:cNvPr id="243" name="Shape 243"/>
          <p:cNvSpPr/>
          <p:nvPr/>
        </p:nvSpPr>
        <p:spPr>
          <a:xfrm>
            <a:off x="878396" y="6318829"/>
            <a:ext cx="11512581" cy="267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defTabSz="457200">
              <a:spcBef>
                <a:spcPts val="1200"/>
              </a:spcBef>
              <a:defRPr sz="1800"/>
            </a:pPr>
            <a:r>
              <a:rPr sz="2600"/>
              <a:t>Here s is path along helix,</a:t>
            </a:r>
            <a:endParaRPr sz="2600"/>
          </a:p>
          <a:p>
            <a:pPr lvl="0" algn="l" defTabSz="457200">
              <a:spcBef>
                <a:spcPts val="1200"/>
              </a:spcBef>
              <a:defRPr sz="1800"/>
            </a:pPr>
            <a:r>
              <a:rPr sz="2600"/>
              <a:t> λ is the dip angle, </a:t>
            </a:r>
            <a:endParaRPr sz="2600"/>
          </a:p>
          <a:p>
            <a:pPr lvl="0" algn="l" defTabSz="457200">
              <a:spcBef>
                <a:spcPts val="1200"/>
              </a:spcBef>
              <a:defRPr sz="1800"/>
            </a:pPr>
            <a:r>
              <a:rPr sz="2600"/>
              <a:t>Φ = ψ + π/2, k is curvature (1/R), </a:t>
            </a:r>
            <a:endParaRPr sz="2600"/>
          </a:p>
          <a:p>
            <a:pPr lvl="0" algn="l" defTabSz="457200">
              <a:spcBef>
                <a:spcPts val="1200"/>
              </a:spcBef>
              <a:defRPr sz="1800"/>
            </a:pPr>
            <a:r>
              <a:rPr sz="2600"/>
              <a:t>ψ(s) is azimuthal angle of the track direction at the origin of the helix </a:t>
            </a:r>
            <a:endParaRPr sz="2600"/>
          </a:p>
          <a:p>
            <a:pPr lvl="0" algn="l" defTabSz="457200">
              <a:spcBef>
                <a:spcPts val="1200"/>
              </a:spcBef>
              <a:defRPr sz="1800"/>
            </a:pPr>
            <a:r>
              <a:rPr sz="2600"/>
              <a:t>h is the rotation of the helix, projected in the xy plane, ±1</a:t>
            </a:r>
          </a:p>
        </p:txBody>
      </p:sp>
      <p:sp>
        <p:nvSpPr>
          <p:cNvPr id="244" name="Shape 244"/>
          <p:cNvSpPr/>
          <p:nvPr/>
        </p:nvSpPr>
        <p:spPr>
          <a:xfrm>
            <a:off x="413884" y="1465451"/>
            <a:ext cx="1217703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sz="2600"/>
            </a:lvl1pPr>
          </a:lstStyle>
          <a:p>
            <a:pPr lvl="0">
              <a:defRPr sz="1800"/>
            </a:pPr>
            <a:r>
              <a:rPr sz="2600"/>
              <a:t>TPC sits over an uniform magnetic filed, so a charged track can be de- scribed by helix.</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 name="Shape 53"/>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54" name="Shape 54"/>
          <p:cNvSpPr/>
          <p:nvPr>
            <p:ph type="title" idx="4294967295"/>
          </p:nvPr>
        </p:nvSpPr>
        <p:spPr>
          <a:xfrm>
            <a:off x="2486841" y="277592"/>
            <a:ext cx="8031118" cy="1431781"/>
          </a:xfrm>
          <a:prstGeom prst="rect">
            <a:avLst/>
          </a:prstGeom>
        </p:spPr>
        <p:txBody>
          <a:bodyPr anchor="ctr"/>
          <a:lstStyle/>
          <a:p>
            <a:pPr lvl="0">
              <a:defRPr sz="1800"/>
            </a:pPr>
            <a:r>
              <a:rPr sz="8000"/>
              <a:t>Proton Source</a:t>
            </a:r>
          </a:p>
        </p:txBody>
      </p:sp>
      <p:sp>
        <p:nvSpPr>
          <p:cNvPr id="55" name="Shape 55"/>
          <p:cNvSpPr/>
          <p:nvPr/>
        </p:nvSpPr>
        <p:spPr>
          <a:xfrm>
            <a:off x="1492925" y="2292961"/>
            <a:ext cx="10018950" cy="637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There are several ways to generate proton:</a:t>
            </a:r>
            <a:endParaRPr sz="2600"/>
          </a:p>
          <a:p>
            <a:pPr lvl="0" marL="321027" indent="-321027" algn="l">
              <a:spcBef>
                <a:spcPts val="1000"/>
              </a:spcBef>
              <a:buSzPct val="100000"/>
              <a:buBlip>
                <a:blip r:embed="rId2"/>
              </a:buBlip>
              <a:defRPr sz="1800"/>
            </a:pPr>
            <a:r>
              <a:rPr sz="2600"/>
              <a:t>Duoplasmatron :</a:t>
            </a:r>
            <a:endParaRPr sz="2600"/>
          </a:p>
          <a:p>
            <a:pPr lvl="0" algn="l">
              <a:spcBef>
                <a:spcPts val="1000"/>
              </a:spcBef>
              <a:defRPr sz="1800"/>
            </a:pPr>
            <a:r>
              <a:rPr sz="2600"/>
              <a:t>a cathode filament emits electrons into a vacuum chamber, and a passing gas get ionized</a:t>
            </a:r>
            <a:endParaRPr sz="2600"/>
          </a:p>
          <a:p>
            <a:pPr lvl="0" marL="321027" indent="-321027" algn="l">
              <a:spcBef>
                <a:spcPts val="1000"/>
              </a:spcBef>
              <a:buSzPct val="100000"/>
              <a:buBlip>
                <a:blip r:embed="rId2"/>
              </a:buBlip>
              <a:defRPr sz="1800"/>
            </a:pPr>
            <a:r>
              <a:rPr sz="2600"/>
              <a:t>Electron Cyclotron resonance source: </a:t>
            </a:r>
            <a:endParaRPr sz="2600"/>
          </a:p>
          <a:p>
            <a:pPr lvl="0" algn="l">
              <a:spcBef>
                <a:spcPts val="1000"/>
              </a:spcBef>
              <a:defRPr sz="1800"/>
            </a:pPr>
            <a:r>
              <a:rPr sz="2600"/>
              <a:t>if one synchronize, alternating electric field of microwaves (at  ECR frequency), with the gyration period of the free electrons inside a gas volume,  it increases electrons kinetic energy. Subsequent collisions with gas volume can cause ionization [for KE_el &gt; IE_atom]</a:t>
            </a:r>
            <a:endParaRPr sz="2600"/>
          </a:p>
          <a:p>
            <a:pPr lvl="0" marL="321027" indent="-321027" algn="l">
              <a:spcBef>
                <a:spcPts val="1000"/>
              </a:spcBef>
              <a:buSzPct val="100000"/>
              <a:buBlip>
                <a:blip r:embed="rId2"/>
              </a:buBlip>
              <a:defRPr sz="1800"/>
            </a:pPr>
            <a:r>
              <a:rPr sz="2600"/>
              <a:t>polarized source - Optically pumped polarization:</a:t>
            </a:r>
            <a:endParaRPr sz="2600"/>
          </a:p>
          <a:p>
            <a:pPr lvl="0" algn="l">
              <a:spcBef>
                <a:spcPts val="1000"/>
              </a:spcBef>
              <a:defRPr sz="1800"/>
            </a:pPr>
            <a:r>
              <a:rPr sz="2600"/>
              <a:t>spin-transfer collisions between a primary proton (or atomic hydrogen beam of a few keV energy) and optically pumped alkali – metal vapors.</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47" name="Shape 247"/>
          <p:cNvSpPr/>
          <p:nvPr>
            <p:ph type="title" idx="4294967295"/>
          </p:nvPr>
        </p:nvSpPr>
        <p:spPr>
          <a:xfrm>
            <a:off x="2027845" y="194139"/>
            <a:ext cx="8949109" cy="1032246"/>
          </a:xfrm>
          <a:prstGeom prst="rect">
            <a:avLst/>
          </a:prstGeom>
        </p:spPr>
        <p:txBody>
          <a:bodyPr anchor="ctr"/>
          <a:lstStyle>
            <a:lvl1pPr defTabSz="356362">
              <a:defRPr sz="4880"/>
            </a:lvl1pPr>
          </a:lstStyle>
          <a:p>
            <a:pPr lvl="0">
              <a:defRPr sz="1800"/>
            </a:pPr>
            <a:r>
              <a:rPr sz="4880"/>
              <a:t>Momentum reconstruction -TPC</a:t>
            </a:r>
          </a:p>
        </p:txBody>
      </p:sp>
      <p:sp>
        <p:nvSpPr>
          <p:cNvPr id="248" name="Shape 248"/>
          <p:cNvSpPr/>
          <p:nvPr/>
        </p:nvSpPr>
        <p:spPr>
          <a:xfrm>
            <a:off x="288711" y="2436289"/>
            <a:ext cx="6134425"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3200"/>
              </a:spcBef>
              <a:defRPr sz="2600"/>
            </a:lvl1pPr>
          </a:lstStyle>
          <a:p>
            <a:pPr lvl="0">
              <a:defRPr sz="1800"/>
            </a:pPr>
            <a:r>
              <a:rPr sz="2600"/>
              <a:t>Transverse momentum of a track is determined by fitting a circle through x, y co-ordinates of a vertex and the points along the track.</a:t>
            </a:r>
          </a:p>
        </p:txBody>
      </p:sp>
      <p:sp>
        <p:nvSpPr>
          <p:cNvPr id="249" name="Shape 249"/>
          <p:cNvSpPr/>
          <p:nvPr/>
        </p:nvSpPr>
        <p:spPr>
          <a:xfrm>
            <a:off x="1075716" y="5027368"/>
            <a:ext cx="2574062"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3200"/>
              </a:spcBef>
              <a:defRPr sz="1800"/>
            </a:pPr>
            <a:r>
              <a:rPr sz="2800"/>
              <a:t>pT</a:t>
            </a:r>
            <a:r>
              <a:rPr baseline="-27272" sz="1100"/>
              <a:t> </a:t>
            </a:r>
            <a:r>
              <a:rPr sz="2800"/>
              <a:t>=0.3×B×r×q</a:t>
            </a:r>
          </a:p>
        </p:txBody>
      </p:sp>
      <p:sp>
        <p:nvSpPr>
          <p:cNvPr id="250" name="Shape 250"/>
          <p:cNvSpPr/>
          <p:nvPr/>
        </p:nvSpPr>
        <p:spPr>
          <a:xfrm>
            <a:off x="344051" y="5906220"/>
            <a:ext cx="5295799"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spcBef>
                <a:spcPts val="1000"/>
              </a:spcBef>
              <a:defRPr sz="1800"/>
            </a:pPr>
            <a:r>
              <a:rPr sz="2600"/>
              <a:t>where B is the magnetic field, </a:t>
            </a:r>
            <a:endParaRPr sz="2600"/>
          </a:p>
          <a:p>
            <a:pPr lvl="0" algn="l">
              <a:spcBef>
                <a:spcPts val="1000"/>
              </a:spcBef>
              <a:defRPr sz="1800"/>
            </a:pPr>
            <a:r>
              <a:rPr sz="2600"/>
              <a:t>q is the charge of the particle and </a:t>
            </a:r>
            <a:endParaRPr sz="2600"/>
          </a:p>
          <a:p>
            <a:pPr lvl="0" algn="l">
              <a:spcBef>
                <a:spcPts val="1000"/>
              </a:spcBef>
              <a:defRPr sz="1800"/>
            </a:pPr>
            <a:r>
              <a:rPr sz="2600"/>
              <a:t>r is the radius of curvature of helix</a:t>
            </a:r>
          </a:p>
        </p:txBody>
      </p:sp>
      <p:pic>
        <p:nvPicPr>
          <p:cNvPr id="251" name="https _haygot.s3.amazonaws.com 443_cheatsheet_16229.png"/>
          <p:cNvPicPr/>
          <p:nvPr/>
        </p:nvPicPr>
        <p:blipFill>
          <a:blip r:embed="rId2">
            <a:extLst/>
          </a:blip>
          <a:stretch>
            <a:fillRect/>
          </a:stretch>
        </p:blipFill>
        <p:spPr>
          <a:xfrm>
            <a:off x="6656892" y="2304958"/>
            <a:ext cx="5295800" cy="4726358"/>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p:nvPr>
        </p:nvSpPr>
        <p:spPr>
          <a:xfrm>
            <a:off x="2703983" y="244211"/>
            <a:ext cx="7596834" cy="1158795"/>
          </a:xfrm>
          <a:prstGeom prst="rect">
            <a:avLst/>
          </a:prstGeom>
        </p:spPr>
        <p:txBody>
          <a:bodyPr/>
          <a:lstStyle>
            <a:lvl1pPr defTabSz="356362">
              <a:defRPr sz="4880"/>
            </a:lvl1pPr>
          </a:lstStyle>
          <a:p>
            <a:pPr lvl="0">
              <a:defRPr sz="1800"/>
            </a:pPr>
            <a:r>
              <a:rPr sz="4880"/>
              <a:t>Particle identification - TPC</a:t>
            </a:r>
          </a:p>
        </p:txBody>
      </p:sp>
      <p:sp>
        <p:nvSpPr>
          <p:cNvPr id="254" name="Shape 25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255" name="TPC_dedx.png"/>
          <p:cNvPicPr/>
          <p:nvPr/>
        </p:nvPicPr>
        <p:blipFill>
          <a:blip r:embed="rId2">
            <a:extLst/>
          </a:blip>
          <a:stretch>
            <a:fillRect/>
          </a:stretch>
        </p:blipFill>
        <p:spPr>
          <a:xfrm>
            <a:off x="5175549" y="2030090"/>
            <a:ext cx="7709297" cy="5125935"/>
          </a:xfrm>
          <a:prstGeom prst="rect">
            <a:avLst/>
          </a:prstGeom>
          <a:ln w="12700">
            <a:miter lim="400000"/>
          </a:ln>
        </p:spPr>
      </p:pic>
      <p:sp>
        <p:nvSpPr>
          <p:cNvPr id="256" name="Shape 256"/>
          <p:cNvSpPr/>
          <p:nvPr/>
        </p:nvSpPr>
        <p:spPr>
          <a:xfrm>
            <a:off x="195803" y="2421952"/>
            <a:ext cx="5000637"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600"/>
              <a:t>theoretical description :</a:t>
            </a:r>
            <a:endParaRPr sz="2600"/>
          </a:p>
          <a:p>
            <a:pPr lvl="0" algn="l">
              <a:defRPr sz="1800"/>
            </a:pPr>
            <a:r>
              <a:rPr sz="2600"/>
              <a:t>Bethe-Bloch formula</a:t>
            </a:r>
            <a:endParaRPr sz="2600"/>
          </a:p>
          <a:p>
            <a:pPr lvl="0" algn="l">
              <a:defRPr sz="1800"/>
            </a:pPr>
            <a:endParaRPr sz="2600"/>
          </a:p>
          <a:p>
            <a:pPr lvl="0" algn="l">
              <a:defRPr sz="1800"/>
            </a:pPr>
            <a:r>
              <a:rPr sz="2600"/>
              <a:t>TPC detector of STAR:</a:t>
            </a:r>
            <a:endParaRPr sz="2600"/>
          </a:p>
          <a:p>
            <a:pPr lvl="0" algn="l">
              <a:defRPr sz="1800"/>
            </a:pPr>
            <a:r>
              <a:rPr sz="2600"/>
              <a:t>modified Bethe-Bloch formula or Bichsel formula </a:t>
            </a:r>
          </a:p>
        </p:txBody>
      </p:sp>
      <p:pic>
        <p:nvPicPr>
          <p:cNvPr id="257" name="Screen Shot 2021-02-25 at 12.25.15 AM.png"/>
          <p:cNvPicPr/>
          <p:nvPr/>
        </p:nvPicPr>
        <p:blipFill>
          <a:blip r:embed="rId3">
            <a:extLst/>
          </a:blip>
          <a:stretch>
            <a:fillRect/>
          </a:stretch>
        </p:blipFill>
        <p:spPr>
          <a:xfrm>
            <a:off x="5956" y="5178298"/>
            <a:ext cx="5853218" cy="795488"/>
          </a:xfrm>
          <a:prstGeom prst="rect">
            <a:avLst/>
          </a:prstGeom>
          <a:ln w="12700">
            <a:miter lim="400000"/>
          </a:ln>
        </p:spPr>
      </p:pic>
      <p:sp>
        <p:nvSpPr>
          <p:cNvPr id="258" name="Shape 258"/>
          <p:cNvSpPr/>
          <p:nvPr/>
        </p:nvSpPr>
        <p:spPr>
          <a:xfrm>
            <a:off x="441610" y="6266332"/>
            <a:ext cx="2958314" cy="128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Where </a:t>
            </a:r>
            <a:endParaRPr sz="2600"/>
          </a:p>
          <a:p>
            <a:pPr lvl="0" algn="l">
              <a:defRPr sz="1800"/>
            </a:pPr>
            <a:r>
              <a:rPr sz="2600"/>
              <a:t>p - full momentum,</a:t>
            </a:r>
            <a:endParaRPr sz="2600"/>
          </a:p>
          <a:p>
            <a:pPr lvl="0" algn="l">
              <a:defRPr sz="1800"/>
            </a:pPr>
            <a:r>
              <a:rPr sz="2600"/>
              <a:t>ai- fit parameters.</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0" name="Shape 26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61" name="Shape 261"/>
          <p:cNvSpPr/>
          <p:nvPr>
            <p:ph type="title" idx="4294967295"/>
          </p:nvPr>
        </p:nvSpPr>
        <p:spPr>
          <a:xfrm>
            <a:off x="2050307" y="210829"/>
            <a:ext cx="8904187" cy="1426695"/>
          </a:xfrm>
          <a:prstGeom prst="rect">
            <a:avLst/>
          </a:prstGeom>
        </p:spPr>
        <p:txBody>
          <a:bodyPr anchor="ctr"/>
          <a:lstStyle/>
          <a:p>
            <a:pPr lvl="0">
              <a:defRPr sz="1800"/>
            </a:pPr>
            <a:r>
              <a:rPr sz="8000"/>
              <a:t>Trackers - TOF</a:t>
            </a:r>
          </a:p>
        </p:txBody>
      </p:sp>
      <p:sp>
        <p:nvSpPr>
          <p:cNvPr id="262" name="Shape 262"/>
          <p:cNvSpPr/>
          <p:nvPr/>
        </p:nvSpPr>
        <p:spPr>
          <a:xfrm>
            <a:off x="443663" y="2550164"/>
            <a:ext cx="5810173" cy="441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5722" indent="-345722" algn="l">
              <a:spcBef>
                <a:spcPts val="1000"/>
              </a:spcBef>
              <a:buSzPct val="100000"/>
              <a:buBlip>
                <a:blip r:embed="rId2"/>
              </a:buBlip>
              <a:defRPr sz="1800"/>
            </a:pPr>
            <a:r>
              <a:rPr sz="2600"/>
              <a:t>pVPD (the “start” detector); TOFp tray (the “stop” detector)</a:t>
            </a:r>
            <a:endParaRPr sz="2600"/>
          </a:p>
          <a:p>
            <a:pPr lvl="0" marL="345722" indent="-345722" algn="l">
              <a:spcBef>
                <a:spcPts val="1000"/>
              </a:spcBef>
              <a:buSzPct val="100000"/>
              <a:buBlip>
                <a:blip r:embed="rId2"/>
              </a:buBlip>
              <a:defRPr sz="1800"/>
            </a:pPr>
            <a:r>
              <a:rPr sz="2600"/>
              <a:t>pseudo-rapidity acceptance of |η| &lt; 0.9 with full azimuth</a:t>
            </a:r>
            <a:endParaRPr sz="2600"/>
          </a:p>
          <a:p>
            <a:pPr lvl="0" marL="345722" indent="-345722" algn="l">
              <a:spcBef>
                <a:spcPts val="1000"/>
              </a:spcBef>
              <a:buSzPct val="100000"/>
              <a:buBlip>
                <a:blip r:embed="rId2"/>
              </a:buBlip>
              <a:defRPr sz="1800"/>
            </a:pPr>
            <a:r>
              <a:rPr sz="2600"/>
              <a:t>120 trays equally distributed in numbers of 60 on east and west sides.</a:t>
            </a:r>
            <a:endParaRPr sz="2600"/>
          </a:p>
          <a:p>
            <a:pPr lvl="0" marL="345722" indent="-345722" algn="l">
              <a:spcBef>
                <a:spcPts val="1000"/>
              </a:spcBef>
              <a:buSzPct val="100000"/>
              <a:buBlip>
                <a:blip r:embed="rId2"/>
              </a:buBlip>
              <a:defRPr sz="1800"/>
            </a:pPr>
            <a:r>
              <a:rPr sz="2600"/>
              <a:t>pVPD provide start time information to TOF, and  also z-component of collision vertex</a:t>
            </a:r>
          </a:p>
        </p:txBody>
      </p:sp>
      <p:pic>
        <p:nvPicPr>
          <p:cNvPr id="263" name="Screen Shot 2021-02-25 at 6.12.07 PM.png"/>
          <p:cNvPicPr/>
          <p:nvPr/>
        </p:nvPicPr>
        <p:blipFill>
          <a:blip r:embed="rId3">
            <a:extLst/>
          </a:blip>
          <a:stretch>
            <a:fillRect/>
          </a:stretch>
        </p:blipFill>
        <p:spPr>
          <a:xfrm>
            <a:off x="6710481" y="3368107"/>
            <a:ext cx="6454123" cy="2249612"/>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66" name="Shape 266"/>
          <p:cNvSpPr/>
          <p:nvPr>
            <p:ph type="title" idx="4294967295"/>
          </p:nvPr>
        </p:nvSpPr>
        <p:spPr>
          <a:xfrm>
            <a:off x="2346111" y="361046"/>
            <a:ext cx="8312578" cy="1436996"/>
          </a:xfrm>
          <a:prstGeom prst="rect">
            <a:avLst/>
          </a:prstGeom>
        </p:spPr>
        <p:txBody>
          <a:bodyPr anchor="ctr"/>
          <a:lstStyle/>
          <a:p>
            <a:pPr lvl="0">
              <a:defRPr sz="1800"/>
            </a:pPr>
            <a:r>
              <a:rPr sz="8000"/>
              <a:t>Trackers - TOF</a:t>
            </a:r>
          </a:p>
        </p:txBody>
      </p:sp>
      <p:sp>
        <p:nvSpPr>
          <p:cNvPr id="267" name="Shape 267"/>
          <p:cNvSpPr/>
          <p:nvPr/>
        </p:nvSpPr>
        <p:spPr>
          <a:xfrm>
            <a:off x="560499" y="1526159"/>
            <a:ext cx="5682820"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5722" indent="-345722" algn="l">
              <a:spcBef>
                <a:spcPts val="1000"/>
              </a:spcBef>
              <a:buSzPct val="100000"/>
              <a:buBlip>
                <a:blip r:embed="rId2"/>
              </a:buBlip>
              <a:defRPr sz="1800"/>
            </a:pPr>
            <a:r>
              <a:rPr sz="2600"/>
              <a:t>2012 upgrade to MRPC technology.Each tray of TOF has 32 MRPC modules covering 6 degrees in azimuthal direction around TPC. </a:t>
            </a:r>
            <a:endParaRPr sz="2600"/>
          </a:p>
          <a:p>
            <a:pPr lvl="0" marL="345722" indent="-345722" algn="l">
              <a:spcBef>
                <a:spcPts val="1000"/>
              </a:spcBef>
              <a:buSzPct val="100000"/>
              <a:buBlip>
                <a:blip r:embed="rId2"/>
              </a:buBlip>
              <a:defRPr sz="1800"/>
            </a:pPr>
            <a:r>
              <a:rPr sz="2600"/>
              <a:t>MRPC is basically a stack of resistive plates with a gas gap between two adjacent plates. </a:t>
            </a:r>
            <a:endParaRPr sz="2600"/>
          </a:p>
          <a:p>
            <a:pPr lvl="0" marL="345722" indent="-345722" algn="l">
              <a:spcBef>
                <a:spcPts val="1000"/>
              </a:spcBef>
              <a:buSzPct val="100000"/>
              <a:buBlip>
                <a:blip r:embed="rId2"/>
              </a:buBlip>
              <a:defRPr sz="1800"/>
            </a:pPr>
            <a:r>
              <a:rPr sz="2600"/>
              <a:t>High voltage is applied on both sides of the outer plates, which produces a strong electric field in the vicinity of the sub gaps between the plates.</a:t>
            </a:r>
            <a:endParaRPr sz="2600"/>
          </a:p>
          <a:p>
            <a:pPr lvl="0" marL="345722" indent="-345722" algn="l">
              <a:spcBef>
                <a:spcPts val="1000"/>
              </a:spcBef>
              <a:buSzPct val="100000"/>
              <a:buBlip>
                <a:blip r:embed="rId2"/>
              </a:buBlip>
              <a:defRPr sz="1800"/>
            </a:pPr>
            <a:r>
              <a:rPr sz="2600"/>
              <a:t>The plates being resistive to an avalanche of signal, the signal induced on the collecting plate is the sum of signals from all the gaps.</a:t>
            </a:r>
          </a:p>
        </p:txBody>
      </p:sp>
      <p:pic>
        <p:nvPicPr>
          <p:cNvPr id="268" name="applsci-11-00111-g002.png"/>
          <p:cNvPicPr/>
          <p:nvPr/>
        </p:nvPicPr>
        <p:blipFill>
          <a:blip r:embed="rId3">
            <a:extLst/>
          </a:blip>
          <a:stretch>
            <a:fillRect/>
          </a:stretch>
        </p:blipFill>
        <p:spPr>
          <a:xfrm>
            <a:off x="6797892" y="1735468"/>
            <a:ext cx="5816724" cy="6846499"/>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title"/>
          </p:nvPr>
        </p:nvSpPr>
        <p:spPr>
          <a:xfrm>
            <a:off x="2703983" y="244211"/>
            <a:ext cx="7596834" cy="1158795"/>
          </a:xfrm>
          <a:prstGeom prst="rect">
            <a:avLst/>
          </a:prstGeom>
        </p:spPr>
        <p:txBody>
          <a:bodyPr/>
          <a:lstStyle>
            <a:lvl1pPr defTabSz="362204">
              <a:defRPr sz="4960"/>
            </a:lvl1pPr>
          </a:lstStyle>
          <a:p>
            <a:pPr lvl="0">
              <a:defRPr sz="1800"/>
            </a:pPr>
            <a:r>
              <a:rPr sz="4960"/>
              <a:t>Particle identification -TOF</a:t>
            </a:r>
          </a:p>
        </p:txBody>
      </p:sp>
      <p:sp>
        <p:nvSpPr>
          <p:cNvPr id="271" name="Shape 27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272" name="PID_tof.png"/>
          <p:cNvPicPr/>
          <p:nvPr/>
        </p:nvPicPr>
        <p:blipFill>
          <a:blip r:embed="rId2">
            <a:extLst/>
          </a:blip>
          <a:stretch>
            <a:fillRect/>
          </a:stretch>
        </p:blipFill>
        <p:spPr>
          <a:xfrm>
            <a:off x="5498860" y="2223126"/>
            <a:ext cx="7353667" cy="5307348"/>
          </a:xfrm>
          <a:prstGeom prst="rect">
            <a:avLst/>
          </a:prstGeom>
          <a:ln w="12700">
            <a:miter lim="400000"/>
          </a:ln>
        </p:spPr>
      </p:pic>
      <p:pic>
        <p:nvPicPr>
          <p:cNvPr id="273" name="Screen Shot 2021-02-25 at 12.18.13 AM.png"/>
          <p:cNvPicPr/>
          <p:nvPr/>
        </p:nvPicPr>
        <p:blipFill>
          <a:blip r:embed="rId3">
            <a:extLst/>
          </a:blip>
          <a:stretch>
            <a:fillRect/>
          </a:stretch>
        </p:blipFill>
        <p:spPr>
          <a:xfrm>
            <a:off x="255920" y="3056631"/>
            <a:ext cx="5147914" cy="1262697"/>
          </a:xfrm>
          <a:prstGeom prst="rect">
            <a:avLst/>
          </a:prstGeom>
          <a:ln w="12700">
            <a:miter lim="400000"/>
          </a:ln>
        </p:spPr>
      </p:pic>
      <p:sp>
        <p:nvSpPr>
          <p:cNvPr id="274" name="Shape 274"/>
          <p:cNvSpPr/>
          <p:nvPr/>
        </p:nvSpPr>
        <p:spPr>
          <a:xfrm>
            <a:off x="227092" y="4819625"/>
            <a:ext cx="5690718" cy="1282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Where m2 = measured mass-square,</a:t>
            </a:r>
            <a:endParaRPr sz="2600"/>
          </a:p>
          <a:p>
            <a:pPr lvl="0" algn="l">
              <a:defRPr sz="1800"/>
            </a:pPr>
            <a:r>
              <a:rPr sz="2600"/>
              <a:t>p = momentum</a:t>
            </a:r>
            <a:endParaRPr sz="2600"/>
          </a:p>
          <a:p>
            <a:pPr lvl="0" algn="l">
              <a:defRPr sz="1800"/>
            </a:pPr>
            <a:r>
              <a:rPr sz="2600"/>
              <a:t>\beta = velocity of particle</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277" name="cern-machine-protection-systems-6-728.jpg"/>
          <p:cNvPicPr/>
          <p:nvPr/>
        </p:nvPicPr>
        <p:blipFill>
          <a:blip r:embed="rId2">
            <a:extLst/>
          </a:blip>
          <a:stretch>
            <a:fillRect/>
          </a:stretch>
        </p:blipFill>
        <p:spPr>
          <a:xfrm>
            <a:off x="7091371" y="3294407"/>
            <a:ext cx="5546163" cy="4159622"/>
          </a:xfrm>
          <a:prstGeom prst="rect">
            <a:avLst/>
          </a:prstGeom>
          <a:ln w="12700">
            <a:miter lim="400000"/>
          </a:ln>
        </p:spPr>
      </p:pic>
      <p:sp>
        <p:nvSpPr>
          <p:cNvPr id="278" name="Shape 278"/>
          <p:cNvSpPr/>
          <p:nvPr>
            <p:ph type="title" idx="4294967295"/>
          </p:nvPr>
        </p:nvSpPr>
        <p:spPr>
          <a:xfrm>
            <a:off x="2872977" y="93994"/>
            <a:ext cx="8093383" cy="1239772"/>
          </a:xfrm>
          <a:prstGeom prst="rect">
            <a:avLst/>
          </a:prstGeom>
        </p:spPr>
        <p:txBody>
          <a:bodyPr anchor="ctr"/>
          <a:lstStyle>
            <a:lvl1pPr defTabSz="549148">
              <a:defRPr sz="7519"/>
            </a:lvl1pPr>
          </a:lstStyle>
          <a:p>
            <a:pPr lvl="0">
              <a:defRPr sz="1800"/>
            </a:pPr>
            <a:r>
              <a:rPr sz="7519"/>
              <a:t>LHC experiment</a:t>
            </a:r>
          </a:p>
        </p:txBody>
      </p:sp>
      <p:sp>
        <p:nvSpPr>
          <p:cNvPr id="279" name="Shape 279"/>
          <p:cNvSpPr/>
          <p:nvPr/>
        </p:nvSpPr>
        <p:spPr>
          <a:xfrm>
            <a:off x="637167" y="1767925"/>
            <a:ext cx="5216597"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a:lvl1pPr>
          </a:lstStyle>
          <a:p>
            <a:pPr lvl="0">
              <a:defRPr sz="1800"/>
            </a:pPr>
            <a:r>
              <a:rPr sz="2600"/>
              <a:t>About 743 physicists from 14 countries and 68 institutions</a:t>
            </a:r>
          </a:p>
        </p:txBody>
      </p:sp>
      <p:sp>
        <p:nvSpPr>
          <p:cNvPr id="280" name="Shape 280"/>
          <p:cNvSpPr/>
          <p:nvPr/>
        </p:nvSpPr>
        <p:spPr>
          <a:xfrm>
            <a:off x="661644" y="4099957"/>
            <a:ext cx="5167644" cy="2857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buSzPct val="100000"/>
              <a:buBlip>
                <a:blip r:embed="rId3"/>
              </a:buBlip>
              <a:defRPr sz="1800"/>
            </a:pPr>
            <a:r>
              <a:rPr sz="2600"/>
              <a:t>world's largest and highest-energy particle collider </a:t>
            </a:r>
            <a:endParaRPr sz="2600"/>
          </a:p>
          <a:p>
            <a:pPr lvl="0" marL="321027" indent="-321027" algn="l">
              <a:buSzPct val="100000"/>
              <a:buBlip>
                <a:blip r:embed="rId3"/>
              </a:buBlip>
              <a:defRPr sz="1800"/>
            </a:pPr>
            <a:r>
              <a:rPr sz="2600"/>
              <a:t>The electromagnets in the LHC are chilled to ‑271.3°C (1.9K) </a:t>
            </a:r>
            <a:endParaRPr sz="2600"/>
          </a:p>
          <a:p>
            <a:pPr lvl="0" marL="321027" indent="-321027" algn="l">
              <a:buSzPct val="100000"/>
              <a:buBlip>
                <a:blip r:embed="rId3"/>
              </a:buBlip>
              <a:defRPr sz="1800"/>
            </a:pPr>
            <a:r>
              <a:rPr sz="2600"/>
              <a:t>Number of collisions per second  ~1 billion</a:t>
            </a:r>
            <a:endParaRPr sz="2600"/>
          </a:p>
          <a:p>
            <a:pPr lvl="0" marL="321027" indent="-321027" algn="l">
              <a:buSzPct val="100000"/>
              <a:buBlip>
                <a:blip r:embed="rId3"/>
              </a:buBlip>
              <a:defRPr sz="1800"/>
            </a:pPr>
            <a:r>
              <a:rPr sz="2600"/>
              <a:t>Collide Pb208,Xe129 and p</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83" name="Shape 283"/>
          <p:cNvSpPr/>
          <p:nvPr>
            <p:ph type="title" idx="4294967295"/>
          </p:nvPr>
        </p:nvSpPr>
        <p:spPr>
          <a:xfrm>
            <a:off x="2872977" y="93994"/>
            <a:ext cx="8093383" cy="1239772"/>
          </a:xfrm>
          <a:prstGeom prst="rect">
            <a:avLst/>
          </a:prstGeom>
        </p:spPr>
        <p:txBody>
          <a:bodyPr anchor="ctr"/>
          <a:lstStyle>
            <a:lvl1pPr defTabSz="379729">
              <a:defRPr sz="5200"/>
            </a:lvl1pPr>
          </a:lstStyle>
          <a:p>
            <a:pPr lvl="0">
              <a:defRPr sz="1800"/>
            </a:pPr>
            <a:r>
              <a:rPr sz="5200"/>
              <a:t>ALICE experimental set up</a:t>
            </a:r>
          </a:p>
        </p:txBody>
      </p:sp>
      <p:sp>
        <p:nvSpPr>
          <p:cNvPr id="284" name="Shape 284"/>
          <p:cNvSpPr/>
          <p:nvPr/>
        </p:nvSpPr>
        <p:spPr>
          <a:xfrm>
            <a:off x="371227" y="4222041"/>
            <a:ext cx="5166691" cy="246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ALICE detector subsystem:</a:t>
            </a:r>
            <a:endParaRPr sz="2600"/>
          </a:p>
          <a:p>
            <a:pPr lvl="0" algn="l">
              <a:defRPr sz="1800"/>
            </a:pPr>
            <a:r>
              <a:rPr sz="2600"/>
              <a:t>Trigger: ZDC/</a:t>
            </a:r>
            <a:r>
              <a:rPr sz="2600">
                <a:solidFill>
                  <a:srgbClr val="C82506"/>
                </a:solidFill>
              </a:rPr>
              <a:t>V0</a:t>
            </a:r>
            <a:r>
              <a:rPr sz="2600"/>
              <a:t>/</a:t>
            </a:r>
            <a:r>
              <a:rPr sz="2600">
                <a:solidFill>
                  <a:srgbClr val="C82506"/>
                </a:solidFill>
              </a:rPr>
              <a:t>T0</a:t>
            </a:r>
            <a:endParaRPr sz="2600"/>
          </a:p>
          <a:p>
            <a:pPr lvl="0" algn="l">
              <a:defRPr sz="1800"/>
            </a:pPr>
            <a:r>
              <a:rPr sz="2600"/>
              <a:t>Tracker:</a:t>
            </a:r>
            <a:r>
              <a:rPr sz="2600">
                <a:solidFill>
                  <a:srgbClr val="C82506"/>
                </a:solidFill>
              </a:rPr>
              <a:t>ITS</a:t>
            </a:r>
            <a:r>
              <a:rPr sz="2600"/>
              <a:t>/TPC/TOF/</a:t>
            </a:r>
            <a:r>
              <a:rPr sz="2600">
                <a:solidFill>
                  <a:srgbClr val="C82506"/>
                </a:solidFill>
              </a:rPr>
              <a:t>HMPID/TRD</a:t>
            </a:r>
            <a:endParaRPr sz="2600">
              <a:solidFill>
                <a:srgbClr val="C82506"/>
              </a:solidFill>
            </a:endParaRPr>
          </a:p>
          <a:p>
            <a:pPr lvl="0" algn="l">
              <a:defRPr sz="1800"/>
            </a:pPr>
            <a:r>
              <a:rPr sz="2600"/>
              <a:t>Calorimeter: PHOS/EMCAL</a:t>
            </a:r>
            <a:endParaRPr sz="2600"/>
          </a:p>
          <a:p>
            <a:pPr lvl="0" algn="l">
              <a:defRPr sz="1800"/>
            </a:pPr>
            <a:r>
              <a:rPr sz="2600"/>
              <a:t>Muon system: MCH/MTR</a:t>
            </a:r>
            <a:endParaRPr sz="2600"/>
          </a:p>
          <a:p>
            <a:pPr lvl="0" algn="l">
              <a:defRPr sz="1800"/>
            </a:pPr>
            <a:r>
              <a:rPr sz="2600"/>
              <a:t>Others: </a:t>
            </a:r>
            <a:r>
              <a:rPr sz="2600">
                <a:solidFill>
                  <a:srgbClr val="C82506"/>
                </a:solidFill>
              </a:rPr>
              <a:t>PMD</a:t>
            </a:r>
            <a:r>
              <a:rPr sz="2600"/>
              <a:t>/FMD</a:t>
            </a:r>
          </a:p>
        </p:txBody>
      </p:sp>
      <p:pic>
        <p:nvPicPr>
          <p:cNvPr id="285" name="The-ALICE-detector-The-scale-of-the-detector-is-given-by-the-person-standing-next-to-it.png"/>
          <p:cNvPicPr/>
          <p:nvPr/>
        </p:nvPicPr>
        <p:blipFill>
          <a:blip r:embed="rId2">
            <a:extLst/>
          </a:blip>
          <a:stretch>
            <a:fillRect/>
          </a:stretch>
        </p:blipFill>
        <p:spPr>
          <a:xfrm>
            <a:off x="5677263" y="1371606"/>
            <a:ext cx="6705031" cy="4742584"/>
          </a:xfrm>
          <a:prstGeom prst="rect">
            <a:avLst/>
          </a:prstGeom>
          <a:ln w="12700">
            <a:miter lim="400000"/>
          </a:ln>
        </p:spPr>
      </p:pic>
      <p:sp>
        <p:nvSpPr>
          <p:cNvPr id="286" name="Shape 286"/>
          <p:cNvSpPr/>
          <p:nvPr/>
        </p:nvSpPr>
        <p:spPr>
          <a:xfrm>
            <a:off x="486950" y="2068358"/>
            <a:ext cx="5216597"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600"/>
            </a:lvl1pPr>
          </a:lstStyle>
          <a:p>
            <a:pPr lvl="0">
              <a:defRPr sz="1800"/>
            </a:pPr>
            <a:r>
              <a:rPr sz="2600"/>
              <a:t>About 1936 physicists from 39 countries and 175 institutions</a:t>
            </a:r>
          </a:p>
        </p:txBody>
      </p:sp>
      <p:pic>
        <p:nvPicPr>
          <p:cNvPr id="287" name="0f6d9db36ad65ecf534dd8c0a1c15a7e.jpg"/>
          <p:cNvPicPr/>
          <p:nvPr/>
        </p:nvPicPr>
        <p:blipFill>
          <a:blip r:embed="rId3">
            <a:extLst/>
          </a:blip>
          <a:stretch>
            <a:fillRect/>
          </a:stretch>
        </p:blipFill>
        <p:spPr>
          <a:xfrm>
            <a:off x="7084945" y="6152029"/>
            <a:ext cx="4557296" cy="3417973"/>
          </a:xfrm>
          <a:prstGeom prst="rect">
            <a:avLst/>
          </a:prstGeom>
          <a:ln w="12700">
            <a:miter lim="400000"/>
          </a:ln>
        </p:spPr>
      </p:pic>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290" name="Shape 290"/>
          <p:cNvSpPr/>
          <p:nvPr>
            <p:ph type="title" idx="4294967295"/>
          </p:nvPr>
        </p:nvSpPr>
        <p:spPr>
          <a:xfrm>
            <a:off x="2345524" y="277592"/>
            <a:ext cx="8313752" cy="1268655"/>
          </a:xfrm>
          <a:prstGeom prst="rect">
            <a:avLst/>
          </a:prstGeom>
        </p:spPr>
        <p:txBody>
          <a:bodyPr anchor="ctr"/>
          <a:lstStyle>
            <a:lvl1pPr defTabSz="560831">
              <a:defRPr sz="7679"/>
            </a:lvl1pPr>
          </a:lstStyle>
          <a:p>
            <a:pPr lvl="0">
              <a:defRPr sz="1800"/>
            </a:pPr>
            <a:r>
              <a:rPr sz="7679"/>
              <a:t>Trigger: T0</a:t>
            </a:r>
          </a:p>
        </p:txBody>
      </p:sp>
      <p:sp>
        <p:nvSpPr>
          <p:cNvPr id="291" name="Shape 291"/>
          <p:cNvSpPr/>
          <p:nvPr/>
        </p:nvSpPr>
        <p:spPr>
          <a:xfrm>
            <a:off x="437003" y="1742611"/>
            <a:ext cx="5722733"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T0 system made of two arrays of Cherenkov radiators, opposite to IP.</a:t>
            </a:r>
            <a:endParaRPr sz="2600"/>
          </a:p>
          <a:p>
            <a:pPr lvl="0" algn="l">
              <a:spcBef>
                <a:spcPts val="1000"/>
              </a:spcBef>
              <a:defRPr sz="1800"/>
            </a:pPr>
            <a:r>
              <a:rPr sz="2600"/>
              <a:t>pseudorapidity range of −3.3 &lt; η &lt; −2.9 and 4.5 &lt; η &lt; 5.</a:t>
            </a:r>
            <a:endParaRPr sz="2600"/>
          </a:p>
          <a:p>
            <a:pPr lvl="0" algn="l">
              <a:spcBef>
                <a:spcPts val="1000"/>
              </a:spcBef>
              <a:defRPr sz="1800"/>
            </a:pPr>
            <a:r>
              <a:rPr sz="2600"/>
              <a:t>time resolution ~ 50 ps </a:t>
            </a:r>
            <a:endParaRPr sz="2600"/>
          </a:p>
          <a:p>
            <a:pPr lvl="0" algn="l">
              <a:spcBef>
                <a:spcPts val="1000"/>
              </a:spcBef>
              <a:defRPr sz="1800"/>
            </a:pPr>
            <a:r>
              <a:rPr sz="2600"/>
              <a:t>The triggering efficiency varies from about 50% for pp collisions up to 100% for A–A collisions.</a:t>
            </a:r>
            <a:endParaRPr sz="2600"/>
          </a:p>
          <a:p>
            <a:pPr lvl="0" algn="l">
              <a:spcBef>
                <a:spcPts val="1000"/>
              </a:spcBef>
              <a:defRPr sz="1800"/>
            </a:pPr>
            <a:endParaRPr sz="2600"/>
          </a:p>
          <a:p>
            <a:pPr lvl="0" algn="l">
              <a:spcBef>
                <a:spcPts val="1000"/>
              </a:spcBef>
              <a:defRPr sz="1800"/>
            </a:pPr>
            <a:r>
              <a:rPr sz="2600"/>
              <a:t>Objectives:</a:t>
            </a:r>
            <a:endParaRPr sz="2600"/>
          </a:p>
          <a:p>
            <a:pPr lvl="0" algn="l">
              <a:spcBef>
                <a:spcPts val="1000"/>
              </a:spcBef>
              <a:defRPr sz="1800"/>
            </a:pPr>
            <a:r>
              <a:rPr sz="2600"/>
              <a:t>to supply fast timing signals which will be used in the L0 trigger for ALICE, to provide a wake-up call for TRD and to deliver collision time reference for Time-of-Flight (TOF) detector. </a:t>
            </a:r>
          </a:p>
        </p:txBody>
      </p:sp>
      <p:pic>
        <p:nvPicPr>
          <p:cNvPr id="292" name="Location-of-T0-detector-in-the-central-region-of-ALICE-T0-A-is-on-the-extreme-left.ppm.png"/>
          <p:cNvPicPr/>
          <p:nvPr/>
        </p:nvPicPr>
        <p:blipFill>
          <a:blip r:embed="rId2">
            <a:extLst/>
          </a:blip>
          <a:stretch>
            <a:fillRect/>
          </a:stretch>
        </p:blipFill>
        <p:spPr>
          <a:xfrm>
            <a:off x="6498870" y="1507229"/>
            <a:ext cx="5722732" cy="2512867"/>
          </a:xfrm>
          <a:prstGeom prst="rect">
            <a:avLst/>
          </a:prstGeom>
          <a:ln w="12700">
            <a:miter lim="400000"/>
          </a:ln>
        </p:spPr>
      </p:pic>
      <p:pic>
        <p:nvPicPr>
          <p:cNvPr id="293" name="fig4.png"/>
          <p:cNvPicPr/>
          <p:nvPr/>
        </p:nvPicPr>
        <p:blipFill>
          <a:blip r:embed="rId3">
            <a:extLst/>
          </a:blip>
          <a:stretch>
            <a:fillRect/>
          </a:stretch>
        </p:blipFill>
        <p:spPr>
          <a:xfrm>
            <a:off x="7092767" y="4755439"/>
            <a:ext cx="5135803" cy="4990046"/>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296" name="todetector.png"/>
          <p:cNvPicPr/>
          <p:nvPr/>
        </p:nvPicPr>
        <p:blipFill>
          <a:blip r:embed="rId2">
            <a:extLst/>
          </a:blip>
          <a:stretch>
            <a:fillRect/>
          </a:stretch>
        </p:blipFill>
        <p:spPr>
          <a:xfrm>
            <a:off x="6618285" y="2602919"/>
            <a:ext cx="6100655" cy="4547762"/>
          </a:xfrm>
          <a:prstGeom prst="rect">
            <a:avLst/>
          </a:prstGeom>
          <a:ln w="12700">
            <a:miter lim="400000"/>
          </a:ln>
        </p:spPr>
      </p:pic>
      <p:sp>
        <p:nvSpPr>
          <p:cNvPr id="297" name="Shape 297"/>
          <p:cNvSpPr/>
          <p:nvPr/>
        </p:nvSpPr>
        <p:spPr>
          <a:xfrm>
            <a:off x="109849" y="1786333"/>
            <a:ext cx="6100655" cy="678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only ALICE sub-detector capable of delivering high-precision start signal for the TOF detector. </a:t>
            </a:r>
            <a:endParaRPr sz="2600"/>
          </a:p>
          <a:p>
            <a:pPr lvl="0" marL="321027" indent="-321027" algn="l">
              <a:spcBef>
                <a:spcPts val="1000"/>
              </a:spcBef>
              <a:buSzPct val="100000"/>
              <a:buBlip>
                <a:blip r:embed="rId3"/>
              </a:buBlip>
              <a:defRPr sz="1800"/>
            </a:pPr>
            <a:r>
              <a:rPr sz="2600"/>
              <a:t>T0 signal must correspond to the real time of the collision (plus a fixed time delay) and be independent of the position of the vertex. </a:t>
            </a:r>
            <a:endParaRPr sz="2600"/>
          </a:p>
          <a:p>
            <a:pPr lvl="0" marL="321027" indent="-321027" algn="l">
              <a:spcBef>
                <a:spcPts val="1000"/>
              </a:spcBef>
              <a:buSzPct val="100000"/>
              <a:buBlip>
                <a:blip r:embed="rId3"/>
              </a:buBlip>
              <a:defRPr sz="1800"/>
            </a:pPr>
            <a:r>
              <a:rPr sz="2600"/>
              <a:t>required precision of the T0 signal must be better, or at least equal, to that of the TOF detector, which is about 50 ps (sigma). </a:t>
            </a:r>
            <a:endParaRPr sz="2600"/>
          </a:p>
          <a:p>
            <a:pPr lvl="0" marL="321027" indent="-321027" algn="l">
              <a:spcBef>
                <a:spcPts val="1000"/>
              </a:spcBef>
              <a:buSzPct val="100000"/>
              <a:buBlip>
                <a:blip r:embed="rId3"/>
              </a:buBlip>
              <a:defRPr sz="1800"/>
            </a:pPr>
            <a:r>
              <a:rPr sz="2600"/>
              <a:t>function of generating T0 start will not be doubled by any other detector in ALICE, so the quality of T0 time resolution will directly influence the quality of TOF identification.</a:t>
            </a:r>
          </a:p>
        </p:txBody>
      </p:sp>
      <p:sp>
        <p:nvSpPr>
          <p:cNvPr id="298" name="Shape 298"/>
          <p:cNvSpPr/>
          <p:nvPr>
            <p:ph type="title" idx="4294967295"/>
          </p:nvPr>
        </p:nvSpPr>
        <p:spPr>
          <a:xfrm>
            <a:off x="2345524" y="277592"/>
            <a:ext cx="8313752" cy="1268655"/>
          </a:xfrm>
          <a:prstGeom prst="rect">
            <a:avLst/>
          </a:prstGeom>
        </p:spPr>
        <p:txBody>
          <a:bodyPr anchor="ctr"/>
          <a:lstStyle>
            <a:lvl1pPr defTabSz="560831">
              <a:defRPr sz="7679"/>
            </a:lvl1pPr>
          </a:lstStyle>
          <a:p>
            <a:pPr lvl="0">
              <a:defRPr sz="1800"/>
            </a:pPr>
            <a:r>
              <a:rPr sz="7679"/>
              <a:t>Trigger: T0</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01" name="Shape 301"/>
          <p:cNvSpPr/>
          <p:nvPr>
            <p:ph type="title" idx="4294967295"/>
          </p:nvPr>
        </p:nvSpPr>
        <p:spPr>
          <a:xfrm>
            <a:off x="2345524" y="277592"/>
            <a:ext cx="8313752" cy="1268655"/>
          </a:xfrm>
          <a:prstGeom prst="rect">
            <a:avLst/>
          </a:prstGeom>
        </p:spPr>
        <p:txBody>
          <a:bodyPr anchor="ctr"/>
          <a:lstStyle>
            <a:lvl1pPr defTabSz="560831">
              <a:defRPr sz="7679"/>
            </a:lvl1pPr>
          </a:lstStyle>
          <a:p>
            <a:pPr lvl="0">
              <a:defRPr sz="1800"/>
            </a:pPr>
            <a:r>
              <a:rPr sz="7679"/>
              <a:t>Trigger: V0</a:t>
            </a:r>
          </a:p>
        </p:txBody>
      </p:sp>
      <p:pic>
        <p:nvPicPr>
          <p:cNvPr id="302" name="FWD-3d.gif"/>
          <p:cNvPicPr/>
          <p:nvPr/>
        </p:nvPicPr>
        <p:blipFill>
          <a:blip r:embed="rId2">
            <a:extLst/>
          </a:blip>
          <a:stretch>
            <a:fillRect/>
          </a:stretch>
        </p:blipFill>
        <p:spPr>
          <a:xfrm>
            <a:off x="6570819" y="1532396"/>
            <a:ext cx="5278400" cy="2567871"/>
          </a:xfrm>
          <a:prstGeom prst="rect">
            <a:avLst/>
          </a:prstGeom>
          <a:ln w="12700">
            <a:miter lim="400000"/>
          </a:ln>
        </p:spPr>
      </p:pic>
      <p:pic>
        <p:nvPicPr>
          <p:cNvPr id="303" name="fig4.png"/>
          <p:cNvPicPr/>
          <p:nvPr/>
        </p:nvPicPr>
        <p:blipFill>
          <a:blip r:embed="rId3">
            <a:extLst/>
          </a:blip>
          <a:stretch>
            <a:fillRect/>
          </a:stretch>
        </p:blipFill>
        <p:spPr>
          <a:xfrm>
            <a:off x="6792335" y="4438315"/>
            <a:ext cx="5135803" cy="4990046"/>
          </a:xfrm>
          <a:prstGeom prst="rect">
            <a:avLst/>
          </a:prstGeom>
          <a:ln w="12700">
            <a:miter lim="400000"/>
          </a:ln>
        </p:spPr>
      </p:pic>
      <p:sp>
        <p:nvSpPr>
          <p:cNvPr id="304" name="Shape 304"/>
          <p:cNvSpPr/>
          <p:nvPr/>
        </p:nvSpPr>
        <p:spPr>
          <a:xfrm>
            <a:off x="520456" y="1768483"/>
            <a:ext cx="5722733" cy="6769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V0 system, made of two rings of plastic scintillators at asymmetric positions, one on each side of the interaction point.</a:t>
            </a:r>
            <a:endParaRPr sz="2600"/>
          </a:p>
          <a:p>
            <a:pPr lvl="0" algn="l">
              <a:spcBef>
                <a:spcPts val="1000"/>
              </a:spcBef>
              <a:defRPr sz="1800"/>
            </a:pPr>
            <a:endParaRPr sz="2600"/>
          </a:p>
          <a:p>
            <a:pPr lvl="0" algn="l">
              <a:spcBef>
                <a:spcPts val="1000"/>
              </a:spcBef>
              <a:defRPr sz="1800"/>
            </a:pPr>
            <a:r>
              <a:rPr sz="2600"/>
              <a:t>−3.4 &lt; η &lt; −1.7 and 1.7 &lt; η &lt; 5.0.</a:t>
            </a:r>
            <a:endParaRPr sz="2600"/>
          </a:p>
          <a:p>
            <a:pPr lvl="0" algn="l">
              <a:spcBef>
                <a:spcPts val="1000"/>
              </a:spcBef>
              <a:defRPr sz="1800"/>
            </a:pPr>
            <a:r>
              <a:rPr sz="2600"/>
              <a:t>timing performance ~ 0.6 ns</a:t>
            </a:r>
            <a:endParaRPr sz="2600"/>
          </a:p>
          <a:p>
            <a:pPr lvl="0" algn="l">
              <a:spcBef>
                <a:spcPts val="1000"/>
              </a:spcBef>
              <a:defRPr sz="1800"/>
            </a:pPr>
            <a:endParaRPr sz="2600"/>
          </a:p>
          <a:p>
            <a:pPr lvl="0" algn="l">
              <a:spcBef>
                <a:spcPts val="1000"/>
              </a:spcBef>
              <a:defRPr sz="1800"/>
            </a:pPr>
            <a:r>
              <a:rPr sz="2600"/>
              <a:t>Objectives:</a:t>
            </a:r>
            <a:endParaRPr sz="2600"/>
          </a:p>
          <a:p>
            <a:pPr lvl="0" algn="l">
              <a:spcBef>
                <a:spcPts val="1000"/>
              </a:spcBef>
              <a:defRPr sz="1800"/>
            </a:pPr>
            <a:r>
              <a:rPr sz="2600"/>
              <a:t>trigger source, to monitor LHC beam conditions, to reject beam-induced backgrounds and to measure basic physics quantities(luminosity, particle multiplicity, centrality and event plane direction)</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58" name="Shape 58"/>
          <p:cNvSpPr/>
          <p:nvPr>
            <p:ph type="title" idx="4294967295"/>
          </p:nvPr>
        </p:nvSpPr>
        <p:spPr>
          <a:xfrm>
            <a:off x="1944229" y="144066"/>
            <a:ext cx="8776334" cy="1287237"/>
          </a:xfrm>
          <a:prstGeom prst="rect">
            <a:avLst/>
          </a:prstGeom>
        </p:spPr>
        <p:txBody>
          <a:bodyPr anchor="ctr"/>
          <a:lstStyle>
            <a:lvl1pPr defTabSz="356362">
              <a:defRPr sz="4880"/>
            </a:lvl1pPr>
          </a:lstStyle>
          <a:p>
            <a:pPr lvl="0">
              <a:defRPr sz="1800"/>
            </a:pPr>
            <a:r>
              <a:rPr sz="4880"/>
              <a:t>Proton Source : Duoplasmatron</a:t>
            </a:r>
          </a:p>
        </p:txBody>
      </p:sp>
      <p:pic>
        <p:nvPicPr>
          <p:cNvPr id="59" name="1435153339_c198796447bb0ebc42927e1da733d86a.jpg"/>
          <p:cNvPicPr/>
          <p:nvPr/>
        </p:nvPicPr>
        <p:blipFill>
          <a:blip r:embed="rId2">
            <a:extLst/>
          </a:blip>
          <a:stretch>
            <a:fillRect/>
          </a:stretch>
        </p:blipFill>
        <p:spPr>
          <a:xfrm>
            <a:off x="5976852" y="1981172"/>
            <a:ext cx="6256637" cy="2553730"/>
          </a:xfrm>
          <a:prstGeom prst="rect">
            <a:avLst/>
          </a:prstGeom>
          <a:ln w="12700">
            <a:miter lim="400000"/>
          </a:ln>
        </p:spPr>
      </p:pic>
      <p:sp>
        <p:nvSpPr>
          <p:cNvPr id="60" name="Shape 60"/>
          <p:cNvSpPr/>
          <p:nvPr/>
        </p:nvSpPr>
        <p:spPr>
          <a:xfrm>
            <a:off x="456890" y="2052906"/>
            <a:ext cx="4995372" cy="364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buSzPct val="100000"/>
              <a:buBlip>
                <a:blip r:embed="rId3"/>
              </a:buBlip>
              <a:defRPr sz="1800"/>
            </a:pPr>
            <a:r>
              <a:rPr sz="2600"/>
              <a:t>Inject hydrogen gas into the metal cylinder (Duoplasmatron)</a:t>
            </a:r>
            <a:endParaRPr sz="2600"/>
          </a:p>
          <a:p>
            <a:pPr lvl="0" marL="321027" indent="-321027" algn="l">
              <a:buSzPct val="100000"/>
              <a:buBlip>
                <a:blip r:embed="rId3"/>
              </a:buBlip>
              <a:defRPr sz="1800"/>
            </a:pPr>
            <a:r>
              <a:rPr sz="2600"/>
              <a:t>surround it with an electrical field to break down the gas into its constituent protons and electrons. </a:t>
            </a:r>
            <a:endParaRPr sz="2600"/>
          </a:p>
          <a:p>
            <a:pPr lvl="0" marL="321027" indent="-321027" algn="l">
              <a:buSzPct val="100000"/>
              <a:buBlip>
                <a:blip r:embed="rId3"/>
              </a:buBlip>
              <a:defRPr sz="1800"/>
            </a:pPr>
            <a:r>
              <a:rPr sz="2600"/>
              <a:t>This process yields about 70 percent protons.</a:t>
            </a:r>
          </a:p>
        </p:txBody>
      </p:sp>
      <p:pic>
        <p:nvPicPr>
          <p:cNvPr id="61" name="Screen Shot 2021-02-25 at 12.55.01 AM.png"/>
          <p:cNvPicPr/>
          <p:nvPr/>
        </p:nvPicPr>
        <p:blipFill>
          <a:blip r:embed="rId4">
            <a:extLst/>
          </a:blip>
          <a:stretch>
            <a:fillRect/>
          </a:stretch>
        </p:blipFill>
        <p:spPr>
          <a:xfrm>
            <a:off x="1088677" y="5776750"/>
            <a:ext cx="4449619" cy="3644901"/>
          </a:xfrm>
          <a:prstGeom prst="rect">
            <a:avLst/>
          </a:prstGeom>
          <a:ln w="12700">
            <a:miter lim="400000"/>
          </a:ln>
        </p:spPr>
      </p:pic>
      <p:pic>
        <p:nvPicPr>
          <p:cNvPr id="62" name="Duoplasmatron.svg.png"/>
          <p:cNvPicPr/>
          <p:nvPr/>
        </p:nvPicPr>
        <p:blipFill>
          <a:blip r:embed="rId5">
            <a:extLst/>
          </a:blip>
          <a:stretch>
            <a:fillRect/>
          </a:stretch>
        </p:blipFill>
        <p:spPr>
          <a:xfrm>
            <a:off x="5757472" y="4784488"/>
            <a:ext cx="6392786" cy="3942218"/>
          </a:xfrm>
          <a:prstGeom prst="rect">
            <a:avLst/>
          </a:prstGeom>
          <a:ln w="12700">
            <a:miter lim="400000"/>
          </a:ln>
        </p:spPr>
      </p:pic>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07" name="Screen Shot 2021-02-25 at 7.04.41 PM.png"/>
          <p:cNvPicPr/>
          <p:nvPr/>
        </p:nvPicPr>
        <p:blipFill>
          <a:blip r:embed="rId2">
            <a:extLst/>
          </a:blip>
          <a:stretch>
            <a:fillRect/>
          </a:stretch>
        </p:blipFill>
        <p:spPr>
          <a:xfrm>
            <a:off x="7041860" y="1346253"/>
            <a:ext cx="4826459" cy="4178301"/>
          </a:xfrm>
          <a:prstGeom prst="rect">
            <a:avLst/>
          </a:prstGeom>
          <a:ln w="12700">
            <a:miter lim="400000"/>
          </a:ln>
        </p:spPr>
      </p:pic>
      <p:pic>
        <p:nvPicPr>
          <p:cNvPr id="308" name="Screen Shot 2021-02-25 at 7.06.14 PM.png"/>
          <p:cNvPicPr/>
          <p:nvPr/>
        </p:nvPicPr>
        <p:blipFill>
          <a:blip r:embed="rId3">
            <a:extLst/>
          </a:blip>
          <a:stretch>
            <a:fillRect/>
          </a:stretch>
        </p:blipFill>
        <p:spPr>
          <a:xfrm>
            <a:off x="5994339" y="5544643"/>
            <a:ext cx="6921501" cy="4178301"/>
          </a:xfrm>
          <a:prstGeom prst="rect">
            <a:avLst/>
          </a:prstGeom>
          <a:ln w="12700">
            <a:miter lim="400000"/>
          </a:ln>
        </p:spPr>
      </p:pic>
      <p:sp>
        <p:nvSpPr>
          <p:cNvPr id="309" name="Shape 309"/>
          <p:cNvSpPr/>
          <p:nvPr/>
        </p:nvSpPr>
        <p:spPr>
          <a:xfrm>
            <a:off x="307583" y="1322783"/>
            <a:ext cx="6038875" cy="770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4"/>
              </a:buBlip>
              <a:defRPr sz="1800"/>
            </a:pPr>
            <a:r>
              <a:rPr sz="2600"/>
              <a:t>signal provided by each PMT sent to an electronics circuit, which delivers two signals. first one (amplified by a factor of about 10) is sent to a threshold discriminator for the generation of the V0 triggers. The second one, not amplified, is used for the measurement of the charge given by the counter. The two treatments are carried out far from PMTs, namely 25 m away.</a:t>
            </a:r>
            <a:endParaRPr sz="2600"/>
          </a:p>
          <a:p>
            <a:pPr lvl="0" marL="321027" indent="-321027" algn="l">
              <a:spcBef>
                <a:spcPts val="1000"/>
              </a:spcBef>
              <a:buSzPct val="100000"/>
              <a:buBlip>
                <a:blip r:embed="rId4"/>
              </a:buBlip>
              <a:defRPr sz="1800"/>
            </a:pPr>
            <a:r>
              <a:rPr sz="2600"/>
              <a:t>The Front End Electronics provides signals for triggering the ALICE experiment at the level L0 and digitizes the physical signals delivered by the individual scintillating counters. The system generates four trigger types and several sets of information.</a:t>
            </a:r>
          </a:p>
        </p:txBody>
      </p:sp>
      <p:sp>
        <p:nvSpPr>
          <p:cNvPr id="310" name="Shape 310"/>
          <p:cNvSpPr/>
          <p:nvPr>
            <p:ph type="title" idx="4294967295"/>
          </p:nvPr>
        </p:nvSpPr>
        <p:spPr>
          <a:xfrm>
            <a:off x="2345524" y="110685"/>
            <a:ext cx="8313752" cy="1268655"/>
          </a:xfrm>
          <a:prstGeom prst="rect">
            <a:avLst/>
          </a:prstGeom>
        </p:spPr>
        <p:txBody>
          <a:bodyPr anchor="ctr"/>
          <a:lstStyle>
            <a:lvl1pPr defTabSz="560831">
              <a:defRPr sz="7679"/>
            </a:lvl1pPr>
          </a:lstStyle>
          <a:p>
            <a:pPr lvl="0">
              <a:defRPr sz="1800"/>
            </a:pPr>
            <a:r>
              <a:rPr sz="7679"/>
              <a:t>Trigger: V0</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13" name="Shape 313"/>
          <p:cNvSpPr/>
          <p:nvPr>
            <p:ph type="title" idx="4294967295"/>
          </p:nvPr>
        </p:nvSpPr>
        <p:spPr>
          <a:xfrm>
            <a:off x="2703983" y="277592"/>
            <a:ext cx="7596834" cy="1343828"/>
          </a:xfrm>
          <a:prstGeom prst="rect">
            <a:avLst/>
          </a:prstGeom>
        </p:spPr>
        <p:txBody>
          <a:bodyPr anchor="ctr"/>
          <a:lstStyle/>
          <a:p>
            <a:pPr lvl="0">
              <a:defRPr sz="1800"/>
            </a:pPr>
            <a:r>
              <a:rPr sz="8000"/>
              <a:t>Tracker:ITS</a:t>
            </a:r>
          </a:p>
        </p:txBody>
      </p:sp>
      <p:sp>
        <p:nvSpPr>
          <p:cNvPr id="314" name="Shape 314"/>
          <p:cNvSpPr/>
          <p:nvPr/>
        </p:nvSpPr>
        <p:spPr>
          <a:xfrm>
            <a:off x="360210" y="1772729"/>
            <a:ext cx="5857483"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consists of six cylindrical layers of silicon detectors.</a:t>
            </a:r>
            <a:endParaRPr sz="2600"/>
          </a:p>
          <a:p>
            <a:pPr lvl="0" algn="l">
              <a:spcBef>
                <a:spcPts val="1000"/>
              </a:spcBef>
              <a:defRPr sz="1800"/>
            </a:pPr>
            <a:r>
              <a:rPr sz="2600"/>
              <a:t>2 layers of SPD (Silicon Pixel Detector),2 layers of SDD (Silicon Drift Detector),2 layers of SSD (Silicon Strip Detector).</a:t>
            </a:r>
            <a:endParaRPr sz="2600"/>
          </a:p>
          <a:p>
            <a:pPr lvl="0" algn="l">
              <a:spcBef>
                <a:spcPts val="1000"/>
              </a:spcBef>
              <a:defRPr sz="1800"/>
            </a:pPr>
            <a:r>
              <a:rPr sz="2600"/>
              <a:t>readout electronics can record events ~ of 50 kHz and a few100 kHz for minimum bias Pb–Pb and pp collisions</a:t>
            </a:r>
            <a:endParaRPr sz="2600"/>
          </a:p>
          <a:p>
            <a:pPr lvl="0" algn="l">
              <a:spcBef>
                <a:spcPts val="1000"/>
              </a:spcBef>
              <a:defRPr sz="1800"/>
            </a:pPr>
            <a:endParaRPr sz="2600"/>
          </a:p>
          <a:p>
            <a:pPr lvl="0" algn="l">
              <a:spcBef>
                <a:spcPts val="1000"/>
              </a:spcBef>
              <a:defRPr sz="1800"/>
            </a:pPr>
            <a:r>
              <a:rPr sz="2600"/>
              <a:t>Objectives:</a:t>
            </a:r>
            <a:endParaRPr sz="2600"/>
          </a:p>
          <a:p>
            <a:pPr lvl="0" algn="l">
              <a:spcBef>
                <a:spcPts val="1000"/>
              </a:spcBef>
              <a:defRPr sz="1800"/>
            </a:pPr>
            <a:r>
              <a:rPr sz="2600"/>
              <a:t>with a precision of a tenth of millimeter, identify decay short-living (heavy) particles, which cover a very small distance before decaying</a:t>
            </a:r>
          </a:p>
        </p:txBody>
      </p:sp>
      <p:pic>
        <p:nvPicPr>
          <p:cNvPr id="315" name="ALICE-A-Large-Ion-Collider-Experiment-Inner-Tracking-System-ITS-after-upgrade-taken.ppm.png"/>
          <p:cNvPicPr/>
          <p:nvPr/>
        </p:nvPicPr>
        <p:blipFill>
          <a:blip r:embed="rId2">
            <a:extLst/>
          </a:blip>
          <a:srcRect l="0" t="0" r="10803" b="0"/>
          <a:stretch>
            <a:fillRect/>
          </a:stretch>
        </p:blipFill>
        <p:spPr>
          <a:xfrm>
            <a:off x="6400551" y="2500956"/>
            <a:ext cx="6295069" cy="3881660"/>
          </a:xfrm>
          <a:prstGeom prst="rect">
            <a:avLst/>
          </a:prstGeom>
          <a:ln w="12700">
            <a:miter lim="400000"/>
          </a:ln>
        </p:spPr>
      </p:pic>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7" name="Shape 31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18" name="Shape 318"/>
          <p:cNvSpPr/>
          <p:nvPr/>
        </p:nvSpPr>
        <p:spPr>
          <a:xfrm>
            <a:off x="491883" y="1692914"/>
            <a:ext cx="5906685" cy="613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The SPD tracklets selected within a window are combined to extract the vertex position. This method is used to monitor the interaction position quasi-online at the early stage of the tracking procedure and to measure important first-physics observables, e.g.: the charged particle multiplicity density at midrapidity. </a:t>
            </a:r>
            <a:endParaRPr sz="2600"/>
          </a:p>
          <a:p>
            <a:pPr lvl="0" marL="321027" indent="-321027" algn="l">
              <a:spcBef>
                <a:spcPts val="1000"/>
              </a:spcBef>
              <a:buSzPct val="100000"/>
              <a:buBlip>
                <a:blip r:embed="rId2"/>
              </a:buBlip>
              <a:defRPr sz="1800"/>
            </a:pPr>
            <a:r>
              <a:rPr sz="2600"/>
              <a:t>A second method - that reaches a better resolution - is applied at the end of the tracking procedure; it is based on the straight line approximation of the reconstructed tracks in the vicinity of the vertex. </a:t>
            </a:r>
          </a:p>
        </p:txBody>
      </p:sp>
      <p:pic>
        <p:nvPicPr>
          <p:cNvPr id="319" name="ITS_R2.png"/>
          <p:cNvPicPr/>
          <p:nvPr/>
        </p:nvPicPr>
        <p:blipFill>
          <a:blip r:embed="rId3">
            <a:extLst/>
          </a:blip>
          <a:stretch>
            <a:fillRect/>
          </a:stretch>
        </p:blipFill>
        <p:spPr>
          <a:xfrm>
            <a:off x="6979986" y="2988563"/>
            <a:ext cx="5550766" cy="3776474"/>
          </a:xfrm>
          <a:prstGeom prst="rect">
            <a:avLst/>
          </a:prstGeom>
          <a:ln w="12700">
            <a:miter lim="400000"/>
          </a:ln>
        </p:spPr>
      </p:pic>
      <p:sp>
        <p:nvSpPr>
          <p:cNvPr id="320" name="Shape 320"/>
          <p:cNvSpPr/>
          <p:nvPr>
            <p:ph type="title" idx="4294967295"/>
          </p:nvPr>
        </p:nvSpPr>
        <p:spPr>
          <a:xfrm>
            <a:off x="2703983" y="277592"/>
            <a:ext cx="7596834" cy="1343828"/>
          </a:xfrm>
          <a:prstGeom prst="rect">
            <a:avLst/>
          </a:prstGeom>
        </p:spPr>
        <p:txBody>
          <a:bodyPr anchor="ctr"/>
          <a:lstStyle/>
          <a:p>
            <a:pPr lvl="0">
              <a:defRPr sz="1800"/>
            </a:pPr>
            <a:r>
              <a:rPr sz="8000"/>
              <a:t>Tracker:ITS</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2" name="Shape 32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23" name="Shape 323"/>
          <p:cNvSpPr/>
          <p:nvPr>
            <p:ph type="title" idx="4294967295"/>
          </p:nvPr>
        </p:nvSpPr>
        <p:spPr>
          <a:xfrm>
            <a:off x="2703983" y="277592"/>
            <a:ext cx="7596834" cy="1343828"/>
          </a:xfrm>
          <a:prstGeom prst="rect">
            <a:avLst/>
          </a:prstGeom>
        </p:spPr>
        <p:txBody>
          <a:bodyPr anchor="ctr"/>
          <a:lstStyle/>
          <a:p>
            <a:pPr lvl="0">
              <a:defRPr sz="1800"/>
            </a:pPr>
            <a:r>
              <a:rPr sz="8000"/>
              <a:t>Tracker: HMPID</a:t>
            </a:r>
          </a:p>
        </p:txBody>
      </p:sp>
      <p:sp>
        <p:nvSpPr>
          <p:cNvPr id="324" name="Shape 324"/>
          <p:cNvSpPr/>
          <p:nvPr/>
        </p:nvSpPr>
        <p:spPr>
          <a:xfrm>
            <a:off x="376900" y="1971059"/>
            <a:ext cx="5627768" cy="487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3200"/>
              </a:spcBef>
              <a:defRPr sz="1800"/>
            </a:pPr>
            <a:endParaRPr sz="2600"/>
          </a:p>
          <a:p>
            <a:pPr lvl="0" algn="l">
              <a:spcBef>
                <a:spcPts val="3200"/>
              </a:spcBef>
              <a:defRPr sz="1800"/>
            </a:pPr>
            <a:endParaRPr sz="2600"/>
          </a:p>
          <a:p>
            <a:pPr lvl="0" algn="l">
              <a:spcBef>
                <a:spcPts val="3200"/>
              </a:spcBef>
              <a:defRPr sz="1800"/>
            </a:pPr>
            <a:r>
              <a:rPr sz="2600"/>
              <a:t>Objectives:</a:t>
            </a:r>
            <a:endParaRPr sz="2600"/>
          </a:p>
          <a:p>
            <a:pPr lvl="0" algn="l">
              <a:spcBef>
                <a:spcPts val="3200"/>
              </a:spcBef>
              <a:defRPr sz="1800"/>
            </a:pPr>
            <a:r>
              <a:rPr sz="2600"/>
              <a:t>world's largest caesium iodide RICH (ring-imaging Cherenkov) detector </a:t>
            </a:r>
            <a:endParaRPr sz="2600"/>
          </a:p>
          <a:p>
            <a:pPr lvl="0" algn="l">
              <a:spcBef>
                <a:spcPts val="3200"/>
              </a:spcBef>
              <a:defRPr sz="1800"/>
            </a:pPr>
            <a:r>
              <a:rPr sz="2600"/>
              <a:t>determine the speed of particles beyond the momentum range available through ITS/TPC/TOF</a:t>
            </a:r>
          </a:p>
        </p:txBody>
      </p:sp>
      <p:pic>
        <p:nvPicPr>
          <p:cNvPr id="325" name="ALICE_HMPID_0.jpg"/>
          <p:cNvPicPr/>
          <p:nvPr/>
        </p:nvPicPr>
        <p:blipFill>
          <a:blip r:embed="rId2">
            <a:extLst/>
          </a:blip>
          <a:stretch>
            <a:fillRect/>
          </a:stretch>
        </p:blipFill>
        <p:spPr>
          <a:xfrm>
            <a:off x="6302336" y="2374106"/>
            <a:ext cx="6381869" cy="5005388"/>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28" name="HMPID2.png"/>
          <p:cNvPicPr/>
          <p:nvPr/>
        </p:nvPicPr>
        <p:blipFill>
          <a:blip r:embed="rId2">
            <a:extLst/>
          </a:blip>
          <a:srcRect l="49143" t="5743" r="0" b="2964"/>
          <a:stretch>
            <a:fillRect/>
          </a:stretch>
        </p:blipFill>
        <p:spPr>
          <a:xfrm>
            <a:off x="6183274" y="2149344"/>
            <a:ext cx="6771362" cy="6320765"/>
          </a:xfrm>
          <a:prstGeom prst="rect">
            <a:avLst/>
          </a:prstGeom>
          <a:ln w="12700">
            <a:miter lim="400000"/>
          </a:ln>
        </p:spPr>
      </p:pic>
      <p:sp>
        <p:nvSpPr>
          <p:cNvPr id="329" name="Shape 329"/>
          <p:cNvSpPr/>
          <p:nvPr/>
        </p:nvSpPr>
        <p:spPr>
          <a:xfrm>
            <a:off x="392824" y="1352549"/>
            <a:ext cx="5787112" cy="704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Cherenkov radiation is generated in a radiator material, when a highly energetic charged particle exceeds the speed of light inside the same material. This is analogous to the sonic boom produced by a jet traveling faster than the speed of sound.</a:t>
            </a:r>
            <a:endParaRPr sz="2600"/>
          </a:p>
          <a:p>
            <a:pPr lvl="0" marL="321027" indent="-321027" algn="l">
              <a:spcBef>
                <a:spcPts val="1000"/>
              </a:spcBef>
              <a:buSzPct val="100000"/>
              <a:buBlip>
                <a:blip r:embed="rId3"/>
              </a:buBlip>
              <a:defRPr sz="1800"/>
            </a:pPr>
            <a:r>
              <a:rPr sz="2600"/>
              <a:t>Cherenkov radiation is emitted along a cone having particle trajectory as axis and an opening angle (\theta) proportional to velocity (\beta)</a:t>
            </a:r>
            <a:endParaRPr sz="2600"/>
          </a:p>
          <a:p>
            <a:pPr lvl="0" marL="321027" indent="-321027" algn="l">
              <a:spcBef>
                <a:spcPts val="1000"/>
              </a:spcBef>
              <a:buSzPct val="100000"/>
              <a:buBlip>
                <a:blip r:embed="rId3"/>
              </a:buBlip>
              <a:defRPr sz="1800"/>
            </a:pPr>
            <a:r>
              <a:rPr sz="2600"/>
              <a:t>Photon detector produces images of the Cherenkov radiation in form of ring. Cherenkov angle can be written as:</a:t>
            </a:r>
          </a:p>
        </p:txBody>
      </p:sp>
      <p:pic>
        <p:nvPicPr>
          <p:cNvPr id="330" name="Screen Shot 2021-02-25 at 8.15.46 PM.png"/>
          <p:cNvPicPr/>
          <p:nvPr/>
        </p:nvPicPr>
        <p:blipFill>
          <a:blip r:embed="rId4">
            <a:extLst/>
          </a:blip>
          <a:stretch>
            <a:fillRect/>
          </a:stretch>
        </p:blipFill>
        <p:spPr>
          <a:xfrm>
            <a:off x="1813180" y="8054203"/>
            <a:ext cx="2946401" cy="1054101"/>
          </a:xfrm>
          <a:prstGeom prst="rect">
            <a:avLst/>
          </a:prstGeom>
          <a:ln w="12700">
            <a:miter lim="400000"/>
          </a:ln>
        </p:spPr>
      </p:pic>
      <p:sp>
        <p:nvSpPr>
          <p:cNvPr id="331" name="Shape 331"/>
          <p:cNvSpPr/>
          <p:nvPr>
            <p:ph type="title" idx="4294967295"/>
          </p:nvPr>
        </p:nvSpPr>
        <p:spPr>
          <a:xfrm>
            <a:off x="2703983" y="277592"/>
            <a:ext cx="7596834" cy="1343828"/>
          </a:xfrm>
          <a:prstGeom prst="rect">
            <a:avLst/>
          </a:prstGeom>
        </p:spPr>
        <p:txBody>
          <a:bodyPr anchor="ctr"/>
          <a:lstStyle/>
          <a:p>
            <a:pPr lvl="0">
              <a:defRPr sz="1800"/>
            </a:pPr>
            <a:r>
              <a:rPr sz="8000"/>
              <a:t>Tracker: HMPID</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34" name="Cherenkov-angle-measured-in-the-HMPID-as-a-function-of-the-momentum-p-in-0-10-central.png"/>
          <p:cNvPicPr/>
          <p:nvPr/>
        </p:nvPicPr>
        <p:blipFill>
          <a:blip r:embed="rId2">
            <a:extLst/>
          </a:blip>
          <a:stretch>
            <a:fillRect/>
          </a:stretch>
        </p:blipFill>
        <p:spPr>
          <a:xfrm>
            <a:off x="6124475" y="1999497"/>
            <a:ext cx="6659277" cy="4603225"/>
          </a:xfrm>
          <a:prstGeom prst="rect">
            <a:avLst/>
          </a:prstGeom>
          <a:ln w="12700">
            <a:miter lim="400000"/>
          </a:ln>
        </p:spPr>
      </p:pic>
      <p:pic>
        <p:nvPicPr>
          <p:cNvPr id="335" name="Screen Shot 2021-02-25 at 5.27.36 PM.png"/>
          <p:cNvPicPr/>
          <p:nvPr/>
        </p:nvPicPr>
        <p:blipFill>
          <a:blip r:embed="rId3">
            <a:extLst/>
          </a:blip>
          <a:stretch>
            <a:fillRect/>
          </a:stretch>
        </p:blipFill>
        <p:spPr>
          <a:xfrm>
            <a:off x="160120" y="2424965"/>
            <a:ext cx="5579537" cy="4469711"/>
          </a:xfrm>
          <a:prstGeom prst="rect">
            <a:avLst/>
          </a:prstGeom>
          <a:ln w="12700">
            <a:miter lim="400000"/>
          </a:ln>
        </p:spPr>
      </p:pic>
      <p:sp>
        <p:nvSpPr>
          <p:cNvPr id="336" name="Shape 336"/>
          <p:cNvSpPr/>
          <p:nvPr>
            <p:ph type="title" idx="4294967295"/>
          </p:nvPr>
        </p:nvSpPr>
        <p:spPr>
          <a:xfrm>
            <a:off x="2703983" y="277592"/>
            <a:ext cx="7596834" cy="1343828"/>
          </a:xfrm>
          <a:prstGeom prst="rect">
            <a:avLst/>
          </a:prstGeom>
        </p:spPr>
        <p:txBody>
          <a:bodyPr anchor="ctr"/>
          <a:lstStyle/>
          <a:p>
            <a:pPr lvl="0">
              <a:defRPr sz="1800"/>
            </a:pPr>
            <a:r>
              <a:rPr sz="8000"/>
              <a:t>Tracker: HMPID</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8" name="Shape 33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39" name="Shape 339"/>
          <p:cNvSpPr/>
          <p:nvPr>
            <p:ph type="title" idx="4294967295"/>
          </p:nvPr>
        </p:nvSpPr>
        <p:spPr>
          <a:xfrm>
            <a:off x="2703983" y="277592"/>
            <a:ext cx="7596834" cy="1343828"/>
          </a:xfrm>
          <a:prstGeom prst="rect">
            <a:avLst/>
          </a:prstGeom>
        </p:spPr>
        <p:txBody>
          <a:bodyPr anchor="ctr"/>
          <a:lstStyle/>
          <a:p>
            <a:pPr lvl="0">
              <a:defRPr sz="1800"/>
            </a:pPr>
            <a:r>
              <a:rPr sz="8000"/>
              <a:t>Tracker: TRD</a:t>
            </a:r>
          </a:p>
        </p:txBody>
      </p:sp>
      <p:sp>
        <p:nvSpPr>
          <p:cNvPr id="340" name="Shape 340"/>
          <p:cNvSpPr/>
          <p:nvPr/>
        </p:nvSpPr>
        <p:spPr>
          <a:xfrm>
            <a:off x="109849" y="2590975"/>
            <a:ext cx="6143682" cy="4838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3200"/>
              </a:spcBef>
              <a:defRPr sz="1800"/>
            </a:pPr>
            <a:r>
              <a:rPr sz="2600"/>
              <a:t>Transition radiation (TR) is a form of electromagnetic radiation =&gt; emitted when a charged particle passes through inhomogeneous media, such as a boundary between two different media. </a:t>
            </a:r>
            <a:endParaRPr sz="2600"/>
          </a:p>
          <a:p>
            <a:pPr lvl="0" algn="l">
              <a:spcBef>
                <a:spcPts val="3200"/>
              </a:spcBef>
              <a:defRPr sz="1800"/>
            </a:pPr>
            <a:r>
              <a:rPr sz="2600"/>
              <a:t>Electrons and positrons can be discriminated from other charged particles using the emission of transition radiation (X-rays emitted when the particles cross many layers of thin materials).</a:t>
            </a:r>
          </a:p>
        </p:txBody>
      </p:sp>
      <p:pic>
        <p:nvPicPr>
          <p:cNvPr id="341" name="unnamed2.jpg"/>
          <p:cNvPicPr/>
          <p:nvPr/>
        </p:nvPicPr>
        <p:blipFill>
          <a:blip r:embed="rId2">
            <a:extLst/>
          </a:blip>
          <a:stretch>
            <a:fillRect/>
          </a:stretch>
        </p:blipFill>
        <p:spPr>
          <a:xfrm>
            <a:off x="6125275" y="2438400"/>
            <a:ext cx="6502401" cy="4876800"/>
          </a:xfrm>
          <a:prstGeom prst="rect">
            <a:avLst/>
          </a:prstGeom>
          <a:ln w="12700">
            <a:miter lim="400000"/>
          </a:ln>
        </p:spPr>
      </p:pic>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Shape 3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44" name="Screen Shot 2021-02-25 at 4.50.04 PM.png"/>
          <p:cNvPicPr/>
          <p:nvPr/>
        </p:nvPicPr>
        <p:blipFill>
          <a:blip r:embed="rId2">
            <a:extLst/>
          </a:blip>
          <a:stretch>
            <a:fillRect/>
          </a:stretch>
        </p:blipFill>
        <p:spPr>
          <a:xfrm>
            <a:off x="6896547" y="2067213"/>
            <a:ext cx="6096001" cy="4851401"/>
          </a:xfrm>
          <a:prstGeom prst="rect">
            <a:avLst/>
          </a:prstGeom>
          <a:ln w="12700">
            <a:miter lim="400000"/>
          </a:ln>
        </p:spPr>
      </p:pic>
      <p:sp>
        <p:nvSpPr>
          <p:cNvPr id="345" name="Shape 345"/>
          <p:cNvSpPr/>
          <p:nvPr/>
        </p:nvSpPr>
        <p:spPr>
          <a:xfrm>
            <a:off x="93158" y="1092199"/>
            <a:ext cx="7079618"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An individual detector module consists of a radiator and a drift chamber operated with Xe/CO2 mixture (85%/15%).</a:t>
            </a:r>
            <a:endParaRPr sz="2600"/>
          </a:p>
          <a:p>
            <a:pPr lvl="0" marL="321027" indent="-321027" algn="l">
              <a:spcBef>
                <a:spcPts val="1000"/>
              </a:spcBef>
              <a:buSzPct val="100000"/>
              <a:buBlip>
                <a:blip r:embed="rId3"/>
              </a:buBlip>
              <a:defRPr sz="1800"/>
            </a:pPr>
            <a:r>
              <a:rPr sz="2600"/>
              <a:t>The particles pass through the radiator, where electrons emit transition radiation (TR) and then enter the conversion and drift region of the readout chamber.The secondary electrons are amplified in the multi-wire proportional counter.</a:t>
            </a:r>
            <a:endParaRPr sz="2600"/>
          </a:p>
          <a:p>
            <a:pPr lvl="0" marL="321027" indent="-321027" algn="l">
              <a:spcBef>
                <a:spcPts val="1000"/>
              </a:spcBef>
              <a:buSzPct val="100000"/>
              <a:buBlip>
                <a:blip r:embed="rId3"/>
              </a:buBlip>
              <a:defRPr sz="1800"/>
            </a:pPr>
            <a:r>
              <a:rPr sz="2600"/>
              <a:t>The induced signal on the pads is read out every 100 ns to record the time evolution of the signal. </a:t>
            </a:r>
            <a:endParaRPr sz="2600"/>
          </a:p>
          <a:p>
            <a:pPr lvl="0" marL="321027" indent="-321027" algn="l">
              <a:spcBef>
                <a:spcPts val="1000"/>
              </a:spcBef>
              <a:buSzPct val="100000"/>
              <a:buBlip>
                <a:blip r:embed="rId3"/>
              </a:buBlip>
              <a:defRPr sz="1800"/>
            </a:pPr>
            <a:r>
              <a:rPr sz="2600"/>
              <a:t>The ratios of charges recorded on adjacent pads for each time sample =&gt; allow position determination along the track segments in one chamber (called tracklet). From the inclination of the tracklet one can infer the momentum.</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Shape 34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48" name="2-Figure3-1.png"/>
          <p:cNvPicPr/>
          <p:nvPr/>
        </p:nvPicPr>
        <p:blipFill>
          <a:blip r:embed="rId2">
            <a:extLst/>
          </a:blip>
          <a:stretch>
            <a:fillRect/>
          </a:stretch>
        </p:blipFill>
        <p:spPr>
          <a:xfrm>
            <a:off x="6223970" y="2399331"/>
            <a:ext cx="6135226" cy="4379665"/>
          </a:xfrm>
          <a:prstGeom prst="rect">
            <a:avLst/>
          </a:prstGeom>
          <a:ln w="12700">
            <a:miter lim="400000"/>
          </a:ln>
        </p:spPr>
      </p:pic>
      <p:sp>
        <p:nvSpPr>
          <p:cNvPr id="349" name="Shape 349"/>
          <p:cNvSpPr/>
          <p:nvPr/>
        </p:nvSpPr>
        <p:spPr>
          <a:xfrm>
            <a:off x="404462" y="2900064"/>
            <a:ext cx="5606100" cy="337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200"/>
              <a:t>The TRD provides particle identification on a track-by-track basis. </a:t>
            </a:r>
            <a:endParaRPr sz="2200"/>
          </a:p>
          <a:p>
            <a:pPr lvl="0" algn="l">
              <a:spcBef>
                <a:spcPts val="1000"/>
              </a:spcBef>
              <a:defRPr sz="1800"/>
            </a:pPr>
            <a:r>
              <a:rPr sz="2200"/>
              <a:t>Truncated mean signal</a:t>
            </a:r>
            <a:endParaRPr sz="2200"/>
          </a:p>
          <a:p>
            <a:pPr lvl="0" algn="l">
              <a:spcBef>
                <a:spcPts val="1000"/>
              </a:spcBef>
              <a:defRPr sz="1800"/>
            </a:pPr>
            <a:r>
              <a:rPr sz="2200"/>
              <a:t>(the combined signal of specific ionization and transition radiation)</a:t>
            </a:r>
            <a:endParaRPr sz="2200"/>
          </a:p>
          <a:p>
            <a:pPr lvl="0" algn="l">
              <a:spcBef>
                <a:spcPts val="1000"/>
              </a:spcBef>
              <a:defRPr sz="1800"/>
            </a:pPr>
            <a:r>
              <a:rPr sz="2200"/>
              <a:t>One-dimensional likelihood</a:t>
            </a:r>
            <a:endParaRPr sz="2200"/>
          </a:p>
          <a:p>
            <a:pPr lvl="0" algn="l">
              <a:spcBef>
                <a:spcPts val="1000"/>
              </a:spcBef>
              <a:defRPr sz="1800"/>
            </a:pPr>
            <a:r>
              <a:rPr sz="2200"/>
              <a:t>Two-dimensional likelihood </a:t>
            </a:r>
            <a:endParaRPr sz="2200"/>
          </a:p>
          <a:p>
            <a:pPr lvl="0" algn="l">
              <a:spcBef>
                <a:spcPts val="1000"/>
              </a:spcBef>
              <a:defRPr sz="1800"/>
            </a:pPr>
            <a:r>
              <a:rPr sz="2200"/>
              <a:t>Neural network</a:t>
            </a:r>
          </a:p>
        </p:txBody>
      </p:sp>
      <p:sp>
        <p:nvSpPr>
          <p:cNvPr id="350" name="Shape 350"/>
          <p:cNvSpPr/>
          <p:nvPr>
            <p:ph type="title" idx="4294967295"/>
          </p:nvPr>
        </p:nvSpPr>
        <p:spPr>
          <a:xfrm>
            <a:off x="2703983" y="277592"/>
            <a:ext cx="7596834" cy="1343828"/>
          </a:xfrm>
          <a:prstGeom prst="rect">
            <a:avLst/>
          </a:prstGeom>
        </p:spPr>
        <p:txBody>
          <a:bodyPr anchor="ctr"/>
          <a:lstStyle/>
          <a:p>
            <a:pPr lvl="0">
              <a:defRPr sz="1800"/>
            </a:pPr>
            <a:r>
              <a:rPr sz="8000"/>
              <a:t>Tracker: TRD</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53" name="Shape 353"/>
          <p:cNvSpPr/>
          <p:nvPr>
            <p:ph type="title" idx="4294967295"/>
          </p:nvPr>
        </p:nvSpPr>
        <p:spPr>
          <a:xfrm>
            <a:off x="2110387" y="177448"/>
            <a:ext cx="8784026" cy="1268654"/>
          </a:xfrm>
          <a:prstGeom prst="rect">
            <a:avLst/>
          </a:prstGeom>
        </p:spPr>
        <p:txBody>
          <a:bodyPr anchor="ctr"/>
          <a:lstStyle>
            <a:lvl1pPr defTabSz="484886">
              <a:defRPr sz="6640"/>
            </a:lvl1pPr>
          </a:lstStyle>
          <a:p>
            <a:pPr lvl="0">
              <a:defRPr sz="1800"/>
            </a:pPr>
            <a:r>
              <a:rPr sz="6640"/>
              <a:t>Photon detection: PMD</a:t>
            </a:r>
          </a:p>
        </p:txBody>
      </p:sp>
      <p:sp>
        <p:nvSpPr>
          <p:cNvPr id="354" name="Shape 354"/>
          <p:cNvSpPr/>
          <p:nvPr/>
        </p:nvSpPr>
        <p:spPr>
          <a:xfrm>
            <a:off x="319678" y="1555749"/>
            <a:ext cx="5973676" cy="6642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The  photon  multiplicity  detector  consists  of  a matrix  of  scintillator  pads  placed  in light-tight  boxes  and  mounted  behind the  lead  converter  plates.</a:t>
            </a:r>
            <a:endParaRPr sz="2600"/>
          </a:p>
          <a:p>
            <a:pPr lvl="0" algn="l">
              <a:spcBef>
                <a:spcPts val="1000"/>
              </a:spcBef>
              <a:defRPr sz="1800"/>
            </a:pPr>
            <a:r>
              <a:rPr sz="2600"/>
              <a:t>Scintilator pad with wavelength shifting</a:t>
            </a:r>
            <a:endParaRPr sz="2600"/>
          </a:p>
          <a:p>
            <a:pPr lvl="0" algn="l">
              <a:spcBef>
                <a:spcPts val="1000"/>
              </a:spcBef>
              <a:defRPr sz="1800"/>
            </a:pPr>
            <a:r>
              <a:rPr sz="2600"/>
              <a:t>Total honey comb cell 221184; 48 modules; 800 pads covering area of 3m2</a:t>
            </a:r>
            <a:endParaRPr sz="2600"/>
          </a:p>
          <a:p>
            <a:pPr lvl="0" algn="l">
              <a:spcBef>
                <a:spcPts val="1000"/>
              </a:spcBef>
              <a:defRPr sz="1800"/>
            </a:pPr>
            <a:endParaRPr sz="2600"/>
          </a:p>
          <a:p>
            <a:pPr lvl="0" algn="l">
              <a:spcBef>
                <a:spcPts val="1000"/>
              </a:spcBef>
              <a:defRPr sz="1800"/>
            </a:pPr>
            <a:r>
              <a:rPr sz="2600"/>
              <a:t>Objectives:</a:t>
            </a:r>
            <a:endParaRPr sz="2600"/>
          </a:p>
          <a:p>
            <a:pPr lvl="0" algn="l">
              <a:spcBef>
                <a:spcPts val="1000"/>
              </a:spcBef>
              <a:defRPr sz="1800"/>
            </a:pPr>
            <a:r>
              <a:rPr sz="2600"/>
              <a:t>Particle shower detector which measures the multiplicity and spatial distribution of photons produced in the collisions.</a:t>
            </a:r>
          </a:p>
        </p:txBody>
      </p:sp>
      <p:pic>
        <p:nvPicPr>
          <p:cNvPr id="355" name="Final-Commissioning-photograph-of-PMD-in-ALICE-along-with-all-service-lines-at_Q320.jpg"/>
          <p:cNvPicPr/>
          <p:nvPr/>
        </p:nvPicPr>
        <p:blipFill>
          <a:blip r:embed="rId2">
            <a:extLst/>
          </a:blip>
          <a:stretch>
            <a:fillRect/>
          </a:stretch>
        </p:blipFill>
        <p:spPr>
          <a:xfrm>
            <a:off x="6563597" y="1768199"/>
            <a:ext cx="6217202" cy="6217202"/>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 name="Shape 64"/>
          <p:cNvSpPr/>
          <p:nvPr>
            <p:ph type="title"/>
          </p:nvPr>
        </p:nvSpPr>
        <p:spPr>
          <a:xfrm>
            <a:off x="1827394" y="-39532"/>
            <a:ext cx="8776334" cy="1287237"/>
          </a:xfrm>
          <a:prstGeom prst="rect">
            <a:avLst/>
          </a:prstGeom>
        </p:spPr>
        <p:txBody>
          <a:bodyPr/>
          <a:lstStyle/>
          <a:p>
            <a:pPr lvl="0" defTabSz="251206">
              <a:defRPr sz="1800"/>
            </a:pPr>
            <a:r>
              <a:rPr sz="3440"/>
              <a:t>Proton Source : </a:t>
            </a:r>
            <a:endParaRPr sz="3440"/>
          </a:p>
          <a:p>
            <a:pPr lvl="0" defTabSz="251206">
              <a:defRPr sz="1800"/>
            </a:pPr>
            <a:r>
              <a:rPr sz="3440"/>
              <a:t>Optically-Pumped Polarized (H-) Ion Source</a:t>
            </a:r>
          </a:p>
        </p:txBody>
      </p:sp>
      <p:sp>
        <p:nvSpPr>
          <p:cNvPr id="65" name="Shape 65"/>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66" name="Shape 66"/>
          <p:cNvSpPr/>
          <p:nvPr/>
        </p:nvSpPr>
        <p:spPr>
          <a:xfrm>
            <a:off x="460596" y="2365649"/>
            <a:ext cx="5392841" cy="525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2"/>
              </a:buBlip>
              <a:defRPr sz="1800"/>
            </a:pPr>
            <a:r>
              <a:rPr sz="2600"/>
              <a:t>producing10^12 polarized protons per pulse.</a:t>
            </a:r>
            <a:endParaRPr sz="2600"/>
          </a:p>
          <a:p>
            <a:pPr lvl="0" marL="321027" indent="-321027" algn="l" defTabSz="457200">
              <a:spcBef>
                <a:spcPts val="1200"/>
              </a:spcBef>
              <a:buSzPct val="100000"/>
              <a:buBlip>
                <a:blip r:embed="rId2"/>
              </a:buBlip>
              <a:defRPr sz="1800"/>
            </a:pPr>
            <a:r>
              <a:rPr sz="2600"/>
              <a:t>A single source pulse is captured into a single bunch,to reach the nominal RHIC bunch intensity of 2 × 10</a:t>
            </a:r>
            <a:r>
              <a:rPr baseline="19230" sz="2600"/>
              <a:t>11 </a:t>
            </a:r>
            <a:r>
              <a:rPr sz="2600"/>
              <a:t>polarized protons.</a:t>
            </a:r>
            <a:endParaRPr sz="2600"/>
          </a:p>
          <a:p>
            <a:pPr lvl="0" marL="321027" indent="-321027" algn="l" defTabSz="457200">
              <a:spcBef>
                <a:spcPts val="1200"/>
              </a:spcBef>
              <a:buSzPct val="100000"/>
              <a:buBlip>
                <a:blip r:embed="rId2"/>
              </a:buBlip>
              <a:defRPr sz="1800"/>
            </a:pPr>
            <a:r>
              <a:rPr sz="2600"/>
              <a:t>In the AGS 6% helical dipole partial Siberian snake (rotates the spin by 11</a:t>
            </a:r>
            <a:r>
              <a:rPr baseline="19230" sz="2600"/>
              <a:t>◦) </a:t>
            </a:r>
            <a:r>
              <a:rPr sz="2600"/>
              <a:t>is sufficient to avoid depolarization from imperfection resonances.</a:t>
            </a:r>
          </a:p>
        </p:txBody>
      </p:sp>
      <p:pic>
        <p:nvPicPr>
          <p:cNvPr id="67" name="Color-This-is-a-schematic-layout-of-the-RHIC-polarized-proton-acceleration-complex-The.png"/>
          <p:cNvPicPr/>
          <p:nvPr/>
        </p:nvPicPr>
        <p:blipFill>
          <a:blip r:embed="rId3">
            <a:extLst/>
          </a:blip>
          <a:stretch>
            <a:fillRect/>
          </a:stretch>
        </p:blipFill>
        <p:spPr>
          <a:xfrm>
            <a:off x="6243099" y="1938200"/>
            <a:ext cx="6267742" cy="3974456"/>
          </a:xfrm>
          <a:prstGeom prst="rect">
            <a:avLst/>
          </a:prstGeom>
          <a:ln w="12700">
            <a:miter lim="400000"/>
          </a:ln>
        </p:spPr>
      </p:pic>
      <p:pic>
        <p:nvPicPr>
          <p:cNvPr id="68" name="6dd380c769634c8eacf91cf935ea0b10.jpg"/>
          <p:cNvPicPr/>
          <p:nvPr/>
        </p:nvPicPr>
        <p:blipFill>
          <a:blip r:embed="rId4">
            <a:extLst/>
          </a:blip>
          <a:stretch>
            <a:fillRect/>
          </a:stretch>
        </p:blipFill>
        <p:spPr>
          <a:xfrm>
            <a:off x="6859733" y="6190878"/>
            <a:ext cx="5392841" cy="3033473"/>
          </a:xfrm>
          <a:prstGeom prst="rect">
            <a:avLst/>
          </a:prstGeom>
          <a:ln w="12700">
            <a:miter lim="400000"/>
          </a:ln>
        </p:spPr>
      </p:pic>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58" name="Shape 358"/>
          <p:cNvSpPr/>
          <p:nvPr/>
        </p:nvSpPr>
        <p:spPr>
          <a:xfrm>
            <a:off x="410282" y="1549400"/>
            <a:ext cx="5860643" cy="665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photon produces an electromagnetic shower on passing through the converter. </a:t>
            </a:r>
            <a:endParaRPr sz="2600"/>
          </a:p>
          <a:p>
            <a:pPr lvl="0" marL="321027" indent="-321027" algn="l">
              <a:spcBef>
                <a:spcPts val="1000"/>
              </a:spcBef>
              <a:buSzPct val="100000"/>
              <a:buBlip>
                <a:blip r:embed="rId2"/>
              </a:buBlip>
              <a:defRPr sz="1800"/>
            </a:pPr>
            <a:r>
              <a:rPr sz="2600"/>
              <a:t>These shower particles produce signals in several cells of the sensitive volume of the detector. Charged hadrons usually affect only one cell and produce a signal resembling those of Minimum Ionizing Particles (MIPs). </a:t>
            </a:r>
            <a:endParaRPr sz="2600"/>
          </a:p>
          <a:p>
            <a:pPr lvl="0" marL="321027" indent="-321027" algn="l">
              <a:spcBef>
                <a:spcPts val="1000"/>
              </a:spcBef>
              <a:buSzPct val="100000"/>
              <a:buBlip>
                <a:blip r:embed="rId2"/>
              </a:buBlip>
              <a:defRPr sz="1800"/>
            </a:pPr>
            <a:r>
              <a:rPr sz="2600"/>
              <a:t>In order to have better hadron rejection capability, another plane of the detector of identical dimension as of the preshower part is placed before the lead plate, which acts as a veto for charged particles.</a:t>
            </a:r>
          </a:p>
        </p:txBody>
      </p:sp>
      <p:pic>
        <p:nvPicPr>
          <p:cNvPr id="359" name="Screen Shot 2021-02-25 at 8.37.40 PM.png"/>
          <p:cNvPicPr/>
          <p:nvPr/>
        </p:nvPicPr>
        <p:blipFill>
          <a:blip r:embed="rId3">
            <a:extLst/>
          </a:blip>
          <a:srcRect l="0" t="2229" r="3804" b="2229"/>
          <a:stretch>
            <a:fillRect/>
          </a:stretch>
        </p:blipFill>
        <p:spPr>
          <a:xfrm>
            <a:off x="6477158" y="2178788"/>
            <a:ext cx="6351895" cy="4755751"/>
          </a:xfrm>
          <a:prstGeom prst="rect">
            <a:avLst/>
          </a:prstGeom>
          <a:ln w="12700">
            <a:miter lim="400000"/>
          </a:ln>
        </p:spPr>
      </p:pic>
      <p:sp>
        <p:nvSpPr>
          <p:cNvPr id="360" name="Shape 360"/>
          <p:cNvSpPr/>
          <p:nvPr>
            <p:ph type="title" idx="4294967295"/>
          </p:nvPr>
        </p:nvSpPr>
        <p:spPr>
          <a:xfrm>
            <a:off x="2561330" y="43922"/>
            <a:ext cx="7882140" cy="828567"/>
          </a:xfrm>
          <a:prstGeom prst="rect">
            <a:avLst/>
          </a:prstGeom>
        </p:spPr>
        <p:txBody>
          <a:bodyPr anchor="ctr"/>
          <a:lstStyle>
            <a:lvl1pPr defTabSz="344677">
              <a:defRPr sz="4719"/>
            </a:lvl1pPr>
          </a:lstStyle>
          <a:p>
            <a:pPr lvl="0">
              <a:defRPr sz="1800"/>
            </a:pPr>
            <a:r>
              <a:rPr sz="4719"/>
              <a:t>Photon detection: PMD</a:t>
            </a:r>
          </a:p>
        </p:txBody>
      </p:sp>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Shape 3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63" name="Shape 363"/>
          <p:cNvSpPr/>
          <p:nvPr>
            <p:ph type="title" idx="4294967295"/>
          </p:nvPr>
        </p:nvSpPr>
        <p:spPr>
          <a:xfrm>
            <a:off x="2872977" y="93994"/>
            <a:ext cx="8093383" cy="1239772"/>
          </a:xfrm>
          <a:prstGeom prst="rect">
            <a:avLst/>
          </a:prstGeom>
        </p:spPr>
        <p:txBody>
          <a:bodyPr anchor="ctr"/>
          <a:lstStyle>
            <a:lvl1pPr defTabSz="403097">
              <a:defRPr sz="5520"/>
            </a:lvl1pPr>
          </a:lstStyle>
          <a:p>
            <a:pPr lvl="0">
              <a:defRPr sz="1800"/>
            </a:pPr>
            <a:r>
              <a:rPr sz="5520"/>
              <a:t>CMS experimental set up</a:t>
            </a:r>
          </a:p>
        </p:txBody>
      </p:sp>
      <p:sp>
        <p:nvSpPr>
          <p:cNvPr id="364" name="Shape 364"/>
          <p:cNvSpPr/>
          <p:nvPr/>
        </p:nvSpPr>
        <p:spPr>
          <a:xfrm>
            <a:off x="588206" y="4285366"/>
            <a:ext cx="4480866" cy="2070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2600"/>
              <a:t>CMS detector subsystem:</a:t>
            </a:r>
            <a:endParaRPr sz="2600"/>
          </a:p>
          <a:p>
            <a:pPr lvl="0" algn="l">
              <a:defRPr sz="1800"/>
            </a:pPr>
            <a:r>
              <a:rPr sz="2600"/>
              <a:t>Trigger:L1</a:t>
            </a:r>
            <a:endParaRPr sz="2600"/>
          </a:p>
          <a:p>
            <a:pPr lvl="0" algn="l">
              <a:defRPr sz="1800"/>
            </a:pPr>
            <a:r>
              <a:rPr sz="2600"/>
              <a:t>Tracker:</a:t>
            </a:r>
            <a:r>
              <a:rPr sz="2600">
                <a:solidFill>
                  <a:srgbClr val="C82506"/>
                </a:solidFill>
              </a:rPr>
              <a:t>pixel</a:t>
            </a:r>
            <a:r>
              <a:rPr sz="2600"/>
              <a:t>/silicon strip</a:t>
            </a:r>
            <a:endParaRPr sz="2600"/>
          </a:p>
          <a:p>
            <a:pPr lvl="0" algn="l">
              <a:defRPr sz="1800"/>
            </a:pPr>
            <a:r>
              <a:rPr sz="2600"/>
              <a:t>Calorimeter: </a:t>
            </a:r>
            <a:r>
              <a:rPr sz="2600">
                <a:solidFill>
                  <a:srgbClr val="C82506"/>
                </a:solidFill>
              </a:rPr>
              <a:t>ECAL/HCAL</a:t>
            </a:r>
            <a:endParaRPr sz="2600">
              <a:solidFill>
                <a:srgbClr val="C82506"/>
              </a:solidFill>
            </a:endParaRPr>
          </a:p>
          <a:p>
            <a:pPr lvl="0" algn="l">
              <a:defRPr sz="1800"/>
            </a:pPr>
            <a:r>
              <a:rPr sz="2600"/>
              <a:t>Muon system: </a:t>
            </a:r>
            <a:r>
              <a:rPr sz="2600">
                <a:solidFill>
                  <a:srgbClr val="C82506"/>
                </a:solidFill>
              </a:rPr>
              <a:t>RPC/MDT</a:t>
            </a:r>
            <a:r>
              <a:rPr sz="2600"/>
              <a:t>/</a:t>
            </a:r>
            <a:r>
              <a:rPr sz="2600">
                <a:solidFill>
                  <a:srgbClr val="C82506"/>
                </a:solidFill>
              </a:rPr>
              <a:t>CSC</a:t>
            </a:r>
          </a:p>
        </p:txBody>
      </p:sp>
      <p:sp>
        <p:nvSpPr>
          <p:cNvPr id="365" name="Shape 365"/>
          <p:cNvSpPr/>
          <p:nvPr/>
        </p:nvSpPr>
        <p:spPr>
          <a:xfrm>
            <a:off x="737311" y="1971652"/>
            <a:ext cx="5216597" cy="128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defRPr sz="1800"/>
            </a:pPr>
            <a:r>
              <a:rPr sz="2600"/>
              <a:t>About 4000 physicists from 40 countries and 200 institutions</a:t>
            </a:r>
            <a:endParaRPr sz="2600"/>
          </a:p>
          <a:p>
            <a:pPr lvl="0" algn="l">
              <a:defRPr sz="1800"/>
            </a:pPr>
            <a:r>
              <a:rPr b="1" sz="2600"/>
              <a:t>ELTE too !</a:t>
            </a:r>
          </a:p>
        </p:txBody>
      </p:sp>
      <p:pic>
        <p:nvPicPr>
          <p:cNvPr id="366" name="9803027-A4-at-144-dpi.jpg"/>
          <p:cNvPicPr/>
          <p:nvPr/>
        </p:nvPicPr>
        <p:blipFill>
          <a:blip r:embed="rId2">
            <a:extLst/>
          </a:blip>
          <a:stretch>
            <a:fillRect/>
          </a:stretch>
        </p:blipFill>
        <p:spPr>
          <a:xfrm>
            <a:off x="6989580" y="3075700"/>
            <a:ext cx="5824247" cy="4159647"/>
          </a:xfrm>
          <a:prstGeom prst="rect">
            <a:avLst/>
          </a:prstGeom>
          <a:ln w="12700">
            <a:miter lim="400000"/>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Shape 36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69" name="Shape 369"/>
          <p:cNvSpPr/>
          <p:nvPr>
            <p:ph type="title" idx="4294967295"/>
          </p:nvPr>
        </p:nvSpPr>
        <p:spPr>
          <a:xfrm>
            <a:off x="2506759" y="144066"/>
            <a:ext cx="7991282" cy="1309730"/>
          </a:xfrm>
          <a:prstGeom prst="rect">
            <a:avLst/>
          </a:prstGeom>
        </p:spPr>
        <p:txBody>
          <a:bodyPr anchor="ctr"/>
          <a:lstStyle>
            <a:lvl1pPr defTabSz="578358">
              <a:defRPr sz="7919"/>
            </a:lvl1pPr>
          </a:lstStyle>
          <a:p>
            <a:pPr lvl="0">
              <a:defRPr sz="1800"/>
            </a:pPr>
            <a:r>
              <a:rPr sz="7919"/>
              <a:t>Tracker: pixel</a:t>
            </a:r>
          </a:p>
        </p:txBody>
      </p:sp>
      <p:sp>
        <p:nvSpPr>
          <p:cNvPr id="370" name="Shape 370"/>
          <p:cNvSpPr/>
          <p:nvPr/>
        </p:nvSpPr>
        <p:spPr>
          <a:xfrm>
            <a:off x="326828" y="2110007"/>
            <a:ext cx="5681717" cy="586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size of a shoebox, contains 65 million pixels, closest detector to the beam pipe, with cylindrical layers at 4cm, 7cm and 11cm and disks at either end</a:t>
            </a:r>
            <a:endParaRPr sz="2600"/>
          </a:p>
          <a:p>
            <a:pPr lvl="0" marL="321027" indent="-321027" algn="l">
              <a:spcBef>
                <a:spcPts val="1000"/>
              </a:spcBef>
              <a:buSzPct val="100000"/>
              <a:buBlip>
                <a:blip r:embed="rId2"/>
              </a:buBlip>
              <a:defRPr sz="1800"/>
            </a:pPr>
            <a:r>
              <a:rPr sz="2600"/>
              <a:t>the rate of particles received around 10 million particles per square centimetre per second</a:t>
            </a:r>
            <a:endParaRPr sz="2600"/>
          </a:p>
          <a:p>
            <a:pPr lvl="0" marL="321027" indent="-321027" algn="l">
              <a:spcBef>
                <a:spcPts val="1000"/>
              </a:spcBef>
              <a:buSzPct val="100000"/>
              <a:buBlip>
                <a:blip r:embed="rId2"/>
              </a:buBlip>
              <a:defRPr sz="1800"/>
            </a:pPr>
            <a:r>
              <a:rPr sz="2600"/>
              <a:t>each pixel generating around 50 micro watts (the total power output is ~ energy produced by a hot plate). So as not to overheat the detector, the pixels are mounted on cooling tubes.</a:t>
            </a:r>
          </a:p>
        </p:txBody>
      </p:sp>
      <p:pic>
        <p:nvPicPr>
          <p:cNvPr id="371" name="FullPilotRunDetector.jpg"/>
          <p:cNvPicPr/>
          <p:nvPr/>
        </p:nvPicPr>
        <p:blipFill>
          <a:blip r:embed="rId3">
            <a:extLst/>
          </a:blip>
          <a:stretch>
            <a:fillRect/>
          </a:stretch>
        </p:blipFill>
        <p:spPr>
          <a:xfrm>
            <a:off x="6234302" y="2463043"/>
            <a:ext cx="6436684" cy="4827514"/>
          </a:xfrm>
          <a:prstGeom prst="rect">
            <a:avLst/>
          </a:prstGeom>
          <a:ln w="12700">
            <a:miter lim="400000"/>
          </a:ln>
        </p:spPr>
      </p:pic>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74" name="Pixelement.gif"/>
          <p:cNvPicPr/>
          <p:nvPr/>
        </p:nvPicPr>
        <p:blipFill>
          <a:blip r:embed="rId2">
            <a:extLst/>
          </a:blip>
          <a:stretch>
            <a:fillRect/>
          </a:stretch>
        </p:blipFill>
        <p:spPr>
          <a:xfrm>
            <a:off x="6352654" y="2573072"/>
            <a:ext cx="6425994" cy="3706156"/>
          </a:xfrm>
          <a:prstGeom prst="rect">
            <a:avLst/>
          </a:prstGeom>
          <a:ln w="12700">
            <a:miter lim="400000"/>
          </a:ln>
        </p:spPr>
      </p:pic>
      <p:sp>
        <p:nvSpPr>
          <p:cNvPr id="375" name="Shape 375"/>
          <p:cNvSpPr/>
          <p:nvPr/>
        </p:nvSpPr>
        <p:spPr>
          <a:xfrm>
            <a:off x="360210" y="1426014"/>
            <a:ext cx="5607256"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Each layer is spilt into segments each a little silicon sensor (100µm by 150µm) [~ two hairs widths].</a:t>
            </a:r>
            <a:endParaRPr sz="2600"/>
          </a:p>
          <a:p>
            <a:pPr lvl="0" marL="321027" indent="-321027" algn="l">
              <a:spcBef>
                <a:spcPts val="1000"/>
              </a:spcBef>
              <a:buSzPct val="100000"/>
              <a:buBlip>
                <a:blip r:embed="rId3"/>
              </a:buBlip>
              <a:defRPr sz="1800"/>
            </a:pPr>
            <a:r>
              <a:rPr sz="2600"/>
              <a:t>When a charged particle passes through it gives enough energy for electrons to be ejected from the silicon atoms, creating electron-hole pairs.</a:t>
            </a:r>
            <a:endParaRPr sz="2600"/>
          </a:p>
          <a:p>
            <a:pPr lvl="0" marL="321027" indent="-321027" algn="l">
              <a:spcBef>
                <a:spcPts val="1000"/>
              </a:spcBef>
              <a:buSzPct val="100000"/>
              <a:buBlip>
                <a:blip r:embed="rId3"/>
              </a:buBlip>
              <a:defRPr sz="1800"/>
            </a:pPr>
            <a:r>
              <a:rPr sz="2600"/>
              <a:t> Each pixel uses an electric current to collect these charges on the surface as a small electric signal. </a:t>
            </a:r>
            <a:endParaRPr sz="2600"/>
          </a:p>
          <a:p>
            <a:pPr lvl="0" marL="321027" indent="-321027" algn="l">
              <a:spcBef>
                <a:spcPts val="1000"/>
              </a:spcBef>
              <a:buSzPct val="100000"/>
              <a:buBlip>
                <a:blip r:embed="rId3"/>
              </a:buBlip>
              <a:defRPr sz="1800"/>
            </a:pPr>
            <a:r>
              <a:rPr sz="2600"/>
              <a:t>A electronic silicon chip, one for each tile is attached, using an almost microscopic spot of solder using the so-called bump bonding technique, which amplifies the signal.</a:t>
            </a:r>
          </a:p>
        </p:txBody>
      </p:sp>
      <p:sp>
        <p:nvSpPr>
          <p:cNvPr id="376" name="Shape 376"/>
          <p:cNvSpPr/>
          <p:nvPr>
            <p:ph type="title" idx="4294967295"/>
          </p:nvPr>
        </p:nvSpPr>
        <p:spPr>
          <a:xfrm>
            <a:off x="2506759" y="144066"/>
            <a:ext cx="7991282" cy="1309730"/>
          </a:xfrm>
          <a:prstGeom prst="rect">
            <a:avLst/>
          </a:prstGeom>
        </p:spPr>
        <p:txBody>
          <a:bodyPr anchor="ctr"/>
          <a:lstStyle>
            <a:lvl1pPr defTabSz="578358">
              <a:defRPr sz="7919"/>
            </a:lvl1pPr>
          </a:lstStyle>
          <a:p>
            <a:pPr lvl="0">
              <a:defRPr sz="1800"/>
            </a:pPr>
            <a:r>
              <a:rPr sz="7919"/>
              <a:t>Tracker: pixel</a:t>
            </a:r>
          </a:p>
        </p:txBody>
      </p:sp>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79" name="Shape 379"/>
          <p:cNvSpPr/>
          <p:nvPr>
            <p:ph type="title" idx="4294967295"/>
          </p:nvPr>
        </p:nvSpPr>
        <p:spPr>
          <a:xfrm>
            <a:off x="2000664" y="158083"/>
            <a:ext cx="9003473" cy="1582549"/>
          </a:xfrm>
          <a:prstGeom prst="rect">
            <a:avLst/>
          </a:prstGeom>
        </p:spPr>
        <p:txBody>
          <a:bodyPr anchor="ctr"/>
          <a:lstStyle>
            <a:lvl1pPr defTabSz="508254">
              <a:defRPr sz="6960"/>
            </a:lvl1pPr>
          </a:lstStyle>
          <a:p>
            <a:pPr lvl="0">
              <a:defRPr sz="1800"/>
            </a:pPr>
            <a:r>
              <a:rPr sz="6960"/>
              <a:t>EM Calorimeter: ECAL</a:t>
            </a:r>
          </a:p>
        </p:txBody>
      </p:sp>
      <p:sp>
        <p:nvSpPr>
          <p:cNvPr id="380" name="Shape 380"/>
          <p:cNvSpPr/>
          <p:nvPr/>
        </p:nvSpPr>
        <p:spPr>
          <a:xfrm>
            <a:off x="227697" y="2561150"/>
            <a:ext cx="7132964" cy="547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Lead tungstate crystal with a touch of oxygen (in this crystalline form) is highly transparent and scintillates when electrons and photons pass through it.</a:t>
            </a:r>
            <a:endParaRPr sz="2600"/>
          </a:p>
          <a:p>
            <a:pPr lvl="0" marL="321027" indent="-321027" algn="l">
              <a:spcBef>
                <a:spcPts val="1000"/>
              </a:spcBef>
              <a:buSzPct val="100000"/>
              <a:buBlip>
                <a:blip r:embed="rId2"/>
              </a:buBlip>
              <a:defRPr sz="1800"/>
            </a:pPr>
            <a:r>
              <a:rPr sz="2600"/>
              <a:t>This means it produces light in proportion to the particle’s energy. These high-density crystals produce light (in fast, short, well-defined photon bursts) that allow for a precise, fast and fairly compact detector.</a:t>
            </a:r>
            <a:endParaRPr sz="2600"/>
          </a:p>
          <a:p>
            <a:pPr lvl="0" marL="321027" indent="-321027" algn="l">
              <a:spcBef>
                <a:spcPts val="1000"/>
              </a:spcBef>
              <a:buSzPct val="100000"/>
              <a:buBlip>
                <a:blip r:embed="rId2"/>
              </a:buBlip>
              <a:defRPr sz="1800"/>
            </a:pPr>
            <a:r>
              <a:rPr sz="2600"/>
              <a:t>Photodetectors glued onto the back of each of the crystals to detect the scintillation light and convert it to an electrical signal that is amplified and sent for analysis.</a:t>
            </a:r>
          </a:p>
        </p:txBody>
      </p:sp>
      <p:pic>
        <p:nvPicPr>
          <p:cNvPr id="381" name="index.png"/>
          <p:cNvPicPr/>
          <p:nvPr/>
        </p:nvPicPr>
        <p:blipFill>
          <a:blip r:embed="rId3">
            <a:extLst/>
          </a:blip>
          <a:stretch>
            <a:fillRect/>
          </a:stretch>
        </p:blipFill>
        <p:spPr>
          <a:xfrm>
            <a:off x="7539583" y="3320889"/>
            <a:ext cx="5234337" cy="3111823"/>
          </a:xfrm>
          <a:prstGeom prst="rect">
            <a:avLst/>
          </a:prstGeom>
          <a:ln w="12700">
            <a:miter lim="400000"/>
          </a:ln>
        </p:spPr>
      </p:pic>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84" name="Shape 384"/>
          <p:cNvSpPr/>
          <p:nvPr>
            <p:ph type="title" idx="4294967295"/>
          </p:nvPr>
        </p:nvSpPr>
        <p:spPr>
          <a:xfrm>
            <a:off x="1617141" y="191779"/>
            <a:ext cx="9770518" cy="1686928"/>
          </a:xfrm>
          <a:prstGeom prst="rect">
            <a:avLst/>
          </a:prstGeom>
        </p:spPr>
        <p:txBody>
          <a:bodyPr anchor="ctr"/>
          <a:lstStyle>
            <a:lvl1pPr defTabSz="461518">
              <a:defRPr sz="6320"/>
            </a:lvl1pPr>
          </a:lstStyle>
          <a:p>
            <a:pPr lvl="0">
              <a:defRPr sz="1800"/>
            </a:pPr>
            <a:r>
              <a:rPr sz="6320"/>
              <a:t>Hadron Calorimeter: HCAL</a:t>
            </a:r>
          </a:p>
        </p:txBody>
      </p:sp>
      <p:pic>
        <p:nvPicPr>
          <p:cNvPr id="385" name="HCAL_1.jpg"/>
          <p:cNvPicPr/>
          <p:nvPr/>
        </p:nvPicPr>
        <p:blipFill>
          <a:blip r:embed="rId2">
            <a:extLst/>
          </a:blip>
          <a:stretch>
            <a:fillRect/>
          </a:stretch>
        </p:blipFill>
        <p:spPr>
          <a:xfrm>
            <a:off x="7479740" y="2094496"/>
            <a:ext cx="4781075" cy="6441171"/>
          </a:xfrm>
          <a:prstGeom prst="rect">
            <a:avLst/>
          </a:prstGeom>
          <a:ln w="12700">
            <a:miter lim="400000"/>
          </a:ln>
        </p:spPr>
      </p:pic>
      <p:sp>
        <p:nvSpPr>
          <p:cNvPr id="386" name="Shape 386"/>
          <p:cNvSpPr/>
          <p:nvPr/>
        </p:nvSpPr>
        <p:spPr>
          <a:xfrm>
            <a:off x="605594" y="2454736"/>
            <a:ext cx="6201862" cy="508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uses alternating layers of “absorber” and fluorescent “scintillator” materials that produce a rapid light pulse when the particle passes through</a:t>
            </a:r>
            <a:endParaRPr sz="2600"/>
          </a:p>
          <a:p>
            <a:pPr lvl="0" marL="321027" indent="-321027" algn="l">
              <a:spcBef>
                <a:spcPts val="1000"/>
              </a:spcBef>
              <a:buSzPct val="100000"/>
              <a:buBlip>
                <a:blip r:embed="rId3"/>
              </a:buBlip>
              <a:defRPr sz="1800"/>
            </a:pPr>
            <a:r>
              <a:rPr sz="2600"/>
              <a:t>Special optic fibres collect up this light and feed it into readout boxes where photodetectors amplify the signal.  </a:t>
            </a:r>
            <a:endParaRPr sz="2600"/>
          </a:p>
          <a:p>
            <a:pPr lvl="0" marL="321027" indent="-321027" algn="l">
              <a:spcBef>
                <a:spcPts val="1000"/>
              </a:spcBef>
              <a:buSzPct val="100000"/>
              <a:buBlip>
                <a:blip r:embed="rId3"/>
              </a:buBlip>
              <a:defRPr sz="1800"/>
            </a:pPr>
            <a:r>
              <a:rPr sz="2600"/>
              <a:t>When the amount of light in a given region is summed up over many layers of tiles in depth, called a “tower”, this total amount of light is a measure of a particle’s energy.</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8" name="Shape 38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89" name="Shape 389"/>
          <p:cNvSpPr/>
          <p:nvPr>
            <p:ph type="title" idx="4294967295"/>
          </p:nvPr>
        </p:nvSpPr>
        <p:spPr>
          <a:xfrm>
            <a:off x="2572609" y="177448"/>
            <a:ext cx="7859582" cy="1540987"/>
          </a:xfrm>
          <a:prstGeom prst="rect">
            <a:avLst/>
          </a:prstGeom>
        </p:spPr>
        <p:txBody>
          <a:bodyPr anchor="ctr"/>
          <a:lstStyle/>
          <a:p>
            <a:pPr lvl="0">
              <a:defRPr sz="1800"/>
            </a:pPr>
            <a:r>
              <a:rPr sz="8000"/>
              <a:t>Muon System</a:t>
            </a:r>
          </a:p>
        </p:txBody>
      </p:sp>
      <p:sp>
        <p:nvSpPr>
          <p:cNvPr id="390" name="Shape 390"/>
          <p:cNvSpPr/>
          <p:nvPr/>
        </p:nvSpPr>
        <p:spPr>
          <a:xfrm>
            <a:off x="677308" y="2013302"/>
            <a:ext cx="5331696"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2"/>
              </a:buBlip>
              <a:defRPr sz="1800"/>
            </a:pPr>
            <a:r>
              <a:rPr sz="2600"/>
              <a:t>one of the clearest "signatures" of the Higgs Boson is its decay into four muons.</a:t>
            </a:r>
            <a:endParaRPr sz="2600"/>
          </a:p>
          <a:p>
            <a:pPr lvl="0" marL="321027" indent="-321027" algn="l">
              <a:spcBef>
                <a:spcPts val="1000"/>
              </a:spcBef>
              <a:buSzPct val="100000"/>
              <a:buBlip>
                <a:blip r:embed="rId2"/>
              </a:buBlip>
              <a:defRPr sz="1800"/>
            </a:pPr>
            <a:r>
              <a:rPr sz="2600"/>
              <a:t>1400 muon chambers [250 drift tubes (DTs), 540 cathode strip chambers (CSCs), 610 resistive plate chambers (RPCs)]  track the particles’ positions and provide a trigger. </a:t>
            </a:r>
            <a:endParaRPr sz="2600"/>
          </a:p>
          <a:p>
            <a:pPr lvl="0" marL="321027" indent="-321027" algn="l">
              <a:spcBef>
                <a:spcPts val="1000"/>
              </a:spcBef>
              <a:buSzPct val="100000"/>
              <a:buBlip>
                <a:blip r:embed="rId2"/>
              </a:buBlip>
              <a:defRPr sz="1800"/>
            </a:pPr>
            <a:r>
              <a:rPr sz="2600"/>
              <a:t>DTs and RPCs are arranged in concentric cylinders around the beam line (“the barrel region”) whilst CSCs and RPCs, make up the “endcaps” disks that cover the ends of the barrel.</a:t>
            </a:r>
          </a:p>
        </p:txBody>
      </p:sp>
      <p:pic>
        <p:nvPicPr>
          <p:cNvPr id="391" name="MuStations.gif"/>
          <p:cNvPicPr/>
          <p:nvPr/>
        </p:nvPicPr>
        <p:blipFill>
          <a:blip r:embed="rId3">
            <a:extLst/>
          </a:blip>
          <a:stretch>
            <a:fillRect/>
          </a:stretch>
        </p:blipFill>
        <p:spPr>
          <a:xfrm>
            <a:off x="7132092" y="1909158"/>
            <a:ext cx="5331695" cy="5935284"/>
          </a:xfrm>
          <a:prstGeom prst="rect">
            <a:avLst/>
          </a:prstGeom>
          <a:ln w="12700">
            <a:miter lim="400000"/>
          </a:ln>
        </p:spPr>
      </p:pic>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394" name="DT.gif"/>
          <p:cNvPicPr/>
          <p:nvPr/>
        </p:nvPicPr>
        <p:blipFill>
          <a:blip r:embed="rId2">
            <a:extLst/>
          </a:blip>
          <a:stretch>
            <a:fillRect/>
          </a:stretch>
        </p:blipFill>
        <p:spPr>
          <a:xfrm>
            <a:off x="6297534" y="2953754"/>
            <a:ext cx="6296424" cy="3846092"/>
          </a:xfrm>
          <a:prstGeom prst="rect">
            <a:avLst/>
          </a:prstGeom>
          <a:ln w="12700">
            <a:miter lim="400000"/>
          </a:ln>
        </p:spPr>
      </p:pic>
      <p:sp>
        <p:nvSpPr>
          <p:cNvPr id="395" name="Shape 395"/>
          <p:cNvSpPr/>
          <p:nvPr>
            <p:ph type="title" idx="4294967295"/>
          </p:nvPr>
        </p:nvSpPr>
        <p:spPr>
          <a:xfrm>
            <a:off x="2889733" y="-156367"/>
            <a:ext cx="7859582" cy="1540988"/>
          </a:xfrm>
          <a:prstGeom prst="rect">
            <a:avLst/>
          </a:prstGeom>
        </p:spPr>
        <p:txBody>
          <a:bodyPr anchor="ctr"/>
          <a:lstStyle>
            <a:lvl1pPr defTabSz="537463">
              <a:defRPr sz="7360"/>
            </a:lvl1pPr>
          </a:lstStyle>
          <a:p>
            <a:pPr lvl="0">
              <a:defRPr sz="1800"/>
            </a:pPr>
            <a:r>
              <a:rPr sz="7360"/>
              <a:t>Muon System - DT</a:t>
            </a:r>
          </a:p>
        </p:txBody>
      </p:sp>
      <p:sp>
        <p:nvSpPr>
          <p:cNvPr id="396" name="Shape 396"/>
          <p:cNvSpPr/>
          <p:nvPr/>
        </p:nvSpPr>
        <p:spPr>
          <a:xfrm>
            <a:off x="393591" y="2113446"/>
            <a:ext cx="5666955" cy="626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drift tube (DT) system,  Each 4-cm-wide tube contains a stretched wire within a gas volume. </a:t>
            </a:r>
            <a:endParaRPr sz="2600"/>
          </a:p>
          <a:p>
            <a:pPr lvl="0" marL="321027" indent="-321027" algn="l">
              <a:spcBef>
                <a:spcPts val="1000"/>
              </a:spcBef>
              <a:buSzPct val="100000"/>
              <a:buBlip>
                <a:blip r:embed="rId3"/>
              </a:buBlip>
              <a:defRPr sz="1800"/>
            </a:pPr>
            <a:r>
              <a:rPr sz="2600"/>
              <a:t>When a muon or any charged particle passes through the volume it knocks electrons off the atoms of the gas. These follow the electric field ending up at the positively-charged wire.</a:t>
            </a:r>
            <a:endParaRPr sz="2600"/>
          </a:p>
          <a:p>
            <a:pPr lvl="0" marL="321027" indent="-321027" algn="l">
              <a:spcBef>
                <a:spcPts val="1000"/>
              </a:spcBef>
              <a:buSzPct val="100000"/>
              <a:buBlip>
                <a:blip r:embed="rId3"/>
              </a:buBlip>
              <a:defRPr sz="1800"/>
            </a:pPr>
            <a:r>
              <a:rPr sz="2600"/>
              <a:t>By registering where along the wire electrons hit as well as by calculating the muon's original distance away from the wire, DTs give two coordinates for the muon’s position.</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399" name="Shape 399"/>
          <p:cNvSpPr/>
          <p:nvPr>
            <p:ph type="title" idx="4294967295"/>
          </p:nvPr>
        </p:nvSpPr>
        <p:spPr>
          <a:xfrm>
            <a:off x="2856352" y="160757"/>
            <a:ext cx="7859581" cy="1540988"/>
          </a:xfrm>
          <a:prstGeom prst="rect">
            <a:avLst/>
          </a:prstGeom>
        </p:spPr>
        <p:txBody>
          <a:bodyPr anchor="ctr"/>
          <a:lstStyle>
            <a:lvl1pPr defTabSz="490727">
              <a:defRPr sz="6719"/>
            </a:lvl1pPr>
          </a:lstStyle>
          <a:p>
            <a:pPr lvl="0">
              <a:defRPr sz="1800"/>
            </a:pPr>
            <a:r>
              <a:rPr sz="6719"/>
              <a:t>Muon System - CSC</a:t>
            </a:r>
          </a:p>
        </p:txBody>
      </p:sp>
      <p:pic>
        <p:nvPicPr>
          <p:cNvPr id="400" name="CSC.gif"/>
          <p:cNvPicPr/>
          <p:nvPr/>
        </p:nvPicPr>
        <p:blipFill>
          <a:blip r:embed="rId2">
            <a:extLst/>
          </a:blip>
          <a:stretch>
            <a:fillRect/>
          </a:stretch>
        </p:blipFill>
        <p:spPr>
          <a:xfrm>
            <a:off x="7182934" y="2484303"/>
            <a:ext cx="5428591" cy="4784994"/>
          </a:xfrm>
          <a:prstGeom prst="rect">
            <a:avLst/>
          </a:prstGeom>
          <a:ln w="12700">
            <a:miter lim="400000"/>
          </a:ln>
        </p:spPr>
      </p:pic>
      <p:sp>
        <p:nvSpPr>
          <p:cNvPr id="401" name="Shape 401"/>
          <p:cNvSpPr/>
          <p:nvPr/>
        </p:nvSpPr>
        <p:spPr>
          <a:xfrm>
            <a:off x="338016" y="1794314"/>
            <a:ext cx="6659982"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5722" indent="-345722" algn="l">
              <a:spcBef>
                <a:spcPts val="1000"/>
              </a:spcBef>
              <a:buSzPct val="100000"/>
              <a:buBlip>
                <a:blip r:embed="rId3"/>
              </a:buBlip>
              <a:defRPr sz="1800"/>
            </a:pPr>
            <a:r>
              <a:rPr sz="2800"/>
              <a:t>CSCs consist of arrays of positively-charged “anode” wires crossed with negatively-charged copper “cathode” strips within a gas volume. </a:t>
            </a:r>
            <a:endParaRPr sz="2800"/>
          </a:p>
          <a:p>
            <a:pPr lvl="0" marL="345722" indent="-345722" algn="l">
              <a:spcBef>
                <a:spcPts val="1000"/>
              </a:spcBef>
              <a:buSzPct val="100000"/>
              <a:buBlip>
                <a:blip r:embed="rId3"/>
              </a:buBlip>
              <a:defRPr sz="1800"/>
            </a:pPr>
            <a:r>
              <a:rPr sz="2800"/>
              <a:t>When muons pass through, they knock electrons off the gas atoms, which flock to the anode wires creating an avalanche of electrons. Positive ions move away from the wire and towards the copper cathode, also inducing a charge pulse in the strips, at right angles to the wire direction.</a:t>
            </a:r>
            <a:endParaRPr sz="2800"/>
          </a:p>
          <a:p>
            <a:pPr lvl="0" marL="345722" indent="-345722" algn="l">
              <a:spcBef>
                <a:spcPts val="1000"/>
              </a:spcBef>
              <a:buSzPct val="100000"/>
              <a:buBlip>
                <a:blip r:embed="rId3"/>
              </a:buBlip>
              <a:defRPr sz="1800"/>
            </a:pPr>
            <a:r>
              <a:rPr sz="2800"/>
              <a:t>Because the strips and the wires are perpendicular, we get two position coordinates for each passing particle.</a:t>
            </a:r>
          </a:p>
        </p:txBody>
      </p:sp>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404" name="Shape 404"/>
          <p:cNvSpPr/>
          <p:nvPr>
            <p:ph type="title" idx="4294967295"/>
          </p:nvPr>
        </p:nvSpPr>
        <p:spPr>
          <a:xfrm>
            <a:off x="2856352" y="160757"/>
            <a:ext cx="7859581" cy="1540988"/>
          </a:xfrm>
          <a:prstGeom prst="rect">
            <a:avLst/>
          </a:prstGeom>
        </p:spPr>
        <p:txBody>
          <a:bodyPr anchor="ctr"/>
          <a:lstStyle>
            <a:lvl1pPr defTabSz="496570">
              <a:defRPr sz="6800"/>
            </a:lvl1pPr>
          </a:lstStyle>
          <a:p>
            <a:pPr lvl="0">
              <a:defRPr sz="1800"/>
            </a:pPr>
            <a:r>
              <a:rPr sz="6800"/>
              <a:t>Muon System - RPC</a:t>
            </a:r>
          </a:p>
        </p:txBody>
      </p:sp>
      <p:pic>
        <p:nvPicPr>
          <p:cNvPr id="405" name="RPClayers.jpg"/>
          <p:cNvPicPr/>
          <p:nvPr/>
        </p:nvPicPr>
        <p:blipFill>
          <a:blip r:embed="rId2">
            <a:extLst/>
          </a:blip>
          <a:stretch>
            <a:fillRect/>
          </a:stretch>
        </p:blipFill>
        <p:spPr>
          <a:xfrm>
            <a:off x="7212240" y="3347303"/>
            <a:ext cx="5550914" cy="2252725"/>
          </a:xfrm>
          <a:prstGeom prst="rect">
            <a:avLst/>
          </a:prstGeom>
          <a:ln w="12700">
            <a:miter lim="400000"/>
          </a:ln>
        </p:spPr>
      </p:pic>
      <p:sp>
        <p:nvSpPr>
          <p:cNvPr id="406" name="Shape 406"/>
          <p:cNvSpPr/>
          <p:nvPr/>
        </p:nvSpPr>
        <p:spPr>
          <a:xfrm>
            <a:off x="91435" y="1509468"/>
            <a:ext cx="7023921"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a:spcBef>
                <a:spcPts val="1000"/>
              </a:spcBef>
              <a:buSzPct val="100000"/>
              <a:buBlip>
                <a:blip r:embed="rId3"/>
              </a:buBlip>
              <a:defRPr sz="1800"/>
            </a:pPr>
            <a:r>
              <a:rPr sz="2600"/>
              <a:t>RPCs consist of two parallel plates, a positively-charged anode and a negatively-charged cathode, both made of a very high resistivity plastic material and separated by a gas volume.</a:t>
            </a:r>
            <a:endParaRPr sz="2600"/>
          </a:p>
          <a:p>
            <a:pPr lvl="0" marL="321027" indent="-321027" algn="l">
              <a:spcBef>
                <a:spcPts val="1000"/>
              </a:spcBef>
              <a:buSzPct val="100000"/>
              <a:buBlip>
                <a:blip r:embed="rId3"/>
              </a:buBlip>
              <a:defRPr sz="1800"/>
            </a:pPr>
            <a:r>
              <a:rPr sz="2600"/>
              <a:t>When a muon passes through the chamber, electrons are knocked out of gas atoms. These electrons in turn hit other atoms causing an avalanche of electrons. </a:t>
            </a:r>
            <a:endParaRPr sz="2600"/>
          </a:p>
          <a:p>
            <a:pPr lvl="0" marL="321027" indent="-321027" algn="l">
              <a:spcBef>
                <a:spcPts val="1000"/>
              </a:spcBef>
              <a:buSzPct val="100000"/>
              <a:buBlip>
                <a:blip r:embed="rId3"/>
              </a:buBlip>
              <a:defRPr sz="1800"/>
            </a:pPr>
            <a:r>
              <a:rPr sz="2600"/>
              <a:t>The electrodes are transparent to the signal (the electrons), which are instead picked up by external metallic strips after a small but precise time delay. </a:t>
            </a:r>
            <a:endParaRPr sz="2600"/>
          </a:p>
          <a:p>
            <a:pPr lvl="0" marL="321027" indent="-321027" algn="l">
              <a:spcBef>
                <a:spcPts val="1000"/>
              </a:spcBef>
              <a:buSzPct val="100000"/>
              <a:buBlip>
                <a:blip r:embed="rId3"/>
              </a:buBlip>
              <a:defRPr sz="1800"/>
            </a:pPr>
            <a:r>
              <a:rPr sz="2600"/>
              <a:t>The pattern of hit strips gives a quick measure of the muon momentum, which is then used by the trigger to make immediate decisions about whether the data are worth keeping.</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title"/>
          </p:nvPr>
        </p:nvSpPr>
        <p:spPr>
          <a:xfrm>
            <a:off x="1794012" y="43922"/>
            <a:ext cx="9416776" cy="1651498"/>
          </a:xfrm>
          <a:prstGeom prst="rect">
            <a:avLst/>
          </a:prstGeom>
        </p:spPr>
        <p:txBody>
          <a:bodyPr/>
          <a:lstStyle/>
          <a:p>
            <a:pPr lvl="0" defTabSz="268731">
              <a:defRPr sz="1800"/>
            </a:pPr>
            <a:r>
              <a:rPr sz="3680"/>
              <a:t>Proton Source : </a:t>
            </a:r>
            <a:endParaRPr sz="3680"/>
          </a:p>
          <a:p>
            <a:pPr lvl="0" defTabSz="268731">
              <a:defRPr sz="1800"/>
            </a:pPr>
            <a:r>
              <a:rPr sz="3680"/>
              <a:t>Optically-Pumped Polarized (H-) Ion Source</a:t>
            </a:r>
          </a:p>
        </p:txBody>
      </p:sp>
      <p:sp>
        <p:nvSpPr>
          <p:cNvPr id="71" name="Shape 71"/>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72" name="Screen Shot 2021-02-24 at 2.41.26 PM.png"/>
          <p:cNvPicPr/>
          <p:nvPr/>
        </p:nvPicPr>
        <p:blipFill>
          <a:blip r:embed="rId2">
            <a:extLst/>
          </a:blip>
          <a:stretch>
            <a:fillRect/>
          </a:stretch>
        </p:blipFill>
        <p:spPr>
          <a:xfrm>
            <a:off x="5064197" y="2454124"/>
            <a:ext cx="7665564" cy="3817984"/>
          </a:xfrm>
          <a:prstGeom prst="rect">
            <a:avLst/>
          </a:prstGeom>
          <a:ln w="12700">
            <a:miter lim="400000"/>
          </a:ln>
        </p:spPr>
      </p:pic>
      <p:sp>
        <p:nvSpPr>
          <p:cNvPr id="73" name="Shape 73"/>
          <p:cNvSpPr/>
          <p:nvPr/>
        </p:nvSpPr>
        <p:spPr>
          <a:xfrm>
            <a:off x="276738" y="2256330"/>
            <a:ext cx="4953013" cy="60007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3"/>
              </a:buBlip>
              <a:defRPr sz="1800"/>
            </a:pPr>
            <a:r>
              <a:rPr sz="2600"/>
              <a:t>primary proton beam is focused and neutralized in the hydrogen cell, =&gt; producing 6.0-6.5 keV atomic H0</a:t>
            </a:r>
            <a:r>
              <a:rPr baseline="25000" sz="2600"/>
              <a:t> </a:t>
            </a:r>
            <a:r>
              <a:rPr sz="2600"/>
              <a:t>beam.</a:t>
            </a:r>
            <a:endParaRPr sz="2600"/>
          </a:p>
          <a:p>
            <a:pPr lvl="0" marL="321027" indent="-321027" algn="l" defTabSz="457200">
              <a:spcBef>
                <a:spcPts val="1200"/>
              </a:spcBef>
              <a:buSzPct val="100000"/>
              <a:buBlip>
                <a:blip r:embed="rId3"/>
              </a:buBlip>
              <a:defRPr sz="1800"/>
            </a:pPr>
            <a:r>
              <a:rPr sz="2600"/>
              <a:t>atomic H0 beam injected into the superconducting solenoid, =&gt; where a Helium ionizer cell and an optically-pumped Rubidium cell are situated (in 25-30 kG solenoid field). </a:t>
            </a:r>
            <a:endParaRPr sz="2600"/>
          </a:p>
          <a:p>
            <a:pPr lvl="0" marL="321027" indent="-321027" algn="l" defTabSz="457200">
              <a:spcBef>
                <a:spcPts val="1200"/>
              </a:spcBef>
              <a:buSzPct val="100000"/>
              <a:buBlip>
                <a:blip r:embed="rId3"/>
              </a:buBlip>
              <a:defRPr sz="1800"/>
            </a:pPr>
            <a:r>
              <a:rPr sz="2600"/>
              <a:t>injected H0 atomic beam is ionized in the He-cell (70% efficiency) to form a proton beam.</a:t>
            </a:r>
          </a:p>
        </p:txBody>
      </p:sp>
      <p:sp>
        <p:nvSpPr>
          <p:cNvPr id="74" name="Shape 74"/>
          <p:cNvSpPr/>
          <p:nvPr/>
        </p:nvSpPr>
        <p:spPr>
          <a:xfrm>
            <a:off x="6856341" y="6708237"/>
            <a:ext cx="4699915"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hlinkClick r:id="rId4" invalidUrl="" action="" tgtFrame="" tooltip="" history="1" highlightClick="0" endSnd="0"/>
              </a:defRPr>
            </a:lvl1pPr>
          </a:lstStyle>
          <a:p>
            <a:pPr lvl="0">
              <a:defRPr sz="1800" u="none"/>
            </a:pPr>
            <a:r>
              <a:rPr sz="1600" u="sng">
                <a:hlinkClick r:id="rId4" invalidUrl="" action="" tgtFrame="" tooltip="" history="1" highlightClick="0" endSnd="0"/>
              </a:rPr>
              <a:t>https://aip.scitation.org/doi/pdf/10.1063/1.5053343</a:t>
            </a:r>
          </a:p>
        </p:txBody>
      </p:sp>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409" name="Shape 409"/>
          <p:cNvSpPr/>
          <p:nvPr>
            <p:ph type="title" idx="4294967295"/>
          </p:nvPr>
        </p:nvSpPr>
        <p:spPr>
          <a:xfrm>
            <a:off x="2505781" y="511262"/>
            <a:ext cx="7993238" cy="1442082"/>
          </a:xfrm>
          <a:prstGeom prst="rect">
            <a:avLst/>
          </a:prstGeom>
        </p:spPr>
        <p:txBody>
          <a:bodyPr anchor="ctr"/>
          <a:lstStyle/>
          <a:p>
            <a:pPr lvl="0">
              <a:defRPr sz="1800"/>
            </a:pPr>
            <a:r>
              <a:rPr sz="8000"/>
              <a:t>Take Hostel !</a:t>
            </a:r>
          </a:p>
        </p:txBody>
      </p:sp>
      <p:graphicFrame>
        <p:nvGraphicFramePr>
          <p:cNvPr id="410" name="Table 410"/>
          <p:cNvGraphicFramePr/>
          <p:nvPr/>
        </p:nvGraphicFramePr>
        <p:xfrm>
          <a:off x="1534593" y="2499905"/>
          <a:ext cx="9935614" cy="5782590"/>
        </p:xfrm>
        <a:graphic xmlns:a="http://schemas.openxmlformats.org/drawingml/2006/main">
          <a:graphicData uri="http://schemas.openxmlformats.org/drawingml/2006/table">
            <a:tbl>
              <a:tblPr firstCol="0" firstRow="0" lastCol="0" lastRow="0" bandCol="0" bandRow="0" rtl="0">
                <a:tableStyleId>{2708684C-4D16-4618-839F-0558EEFCDFE6}</a:tableStyleId>
              </a:tblPr>
              <a:tblGrid>
                <a:gridCol w="2025567"/>
                <a:gridCol w="3729878"/>
                <a:gridCol w="4180167"/>
              </a:tblGrid>
              <a:tr h="779125">
                <a:tc>
                  <a:txBody>
                    <a:bodyPr/>
                    <a:lstStyle/>
                    <a:p>
                      <a:pPr lvl="0" algn="l" defTabSz="914400">
                        <a:defRPr sz="2600"/>
                      </a:pP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RHIC</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LHC</a:t>
                      </a:r>
                    </a:p>
                  </a:txBody>
                  <a:tcPr marL="50800" marR="50800" marT="50800" marB="50800" anchor="ctr" anchorCtr="0" horzOverflow="overflow">
                    <a:lnL w="12700">
                      <a:miter lim="400000"/>
                    </a:lnL>
                    <a:lnR w="12700">
                      <a:miter lim="400000"/>
                    </a:lnR>
                    <a:lnT w="12700">
                      <a:miter lim="400000"/>
                    </a:lnT>
                    <a:lnB w="12700">
                      <a:miter lim="400000"/>
                    </a:lnB>
                  </a:tcPr>
                </a:tc>
              </a:tr>
              <a:tr h="1377888">
                <a:tc>
                  <a:txBody>
                    <a:bodyPr/>
                    <a:lstStyle/>
                    <a:p>
                      <a:pPr lvl="0" algn="l" defTabSz="914400"/>
                      <a:r>
                        <a:rPr sz="2600"/>
                        <a:t>Energy range</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p+p; 62GeV - 510 GeV
ions: 7 GeV - 200 GeV
fixed target also</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p+p: 900 GeV - 13 TeV
pb+pb: 2.76 TeV -5.02 TeV</a:t>
                      </a:r>
                    </a:p>
                  </a:txBody>
                  <a:tcPr marL="50800" marR="50800" marT="50800" marB="50800" anchor="ctr" anchorCtr="0" horzOverflow="overflow">
                    <a:lnL w="12700">
                      <a:miter lim="400000"/>
                    </a:lnL>
                    <a:lnR w="12700">
                      <a:miter lim="400000"/>
                    </a:lnR>
                    <a:lnT w="12700">
                      <a:miter lim="400000"/>
                    </a:lnT>
                    <a:lnB w="12700">
                      <a:miter lim="400000"/>
                    </a:lnB>
                  </a:tcPr>
                </a:tc>
              </a:tr>
              <a:tr h="987488">
                <a:tc>
                  <a:txBody>
                    <a:bodyPr/>
                    <a:lstStyle/>
                    <a:p>
                      <a:pPr lvl="0" algn="l" defTabSz="914400"/>
                      <a:r>
                        <a:rPr sz="2600"/>
                        <a:t>Colliding System</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U238, Au197, Cu63, Zr96, Ru96, d , He, p</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a:r>
                        <a:rPr sz="2600"/>
                        <a:t>Pb208, Xe129,p</a:t>
                      </a:r>
                    </a:p>
                  </a:txBody>
                  <a:tcPr marL="50800" marR="50800" marT="50800" marB="50800" anchor="ctr" anchorCtr="0" horzOverflow="overflow">
                    <a:lnL w="12700">
                      <a:miter lim="400000"/>
                    </a:lnL>
                    <a:lnR w="12700">
                      <a:miter lim="400000"/>
                    </a:lnR>
                    <a:lnT w="12700">
                      <a:miter lim="400000"/>
                    </a:lnT>
                    <a:lnB w="12700">
                      <a:miter lim="400000"/>
                    </a:lnB>
                  </a:tcPr>
                </a:tc>
              </a:tr>
              <a:tr h="1858962">
                <a:tc>
                  <a:txBody>
                    <a:bodyPr/>
                    <a:lstStyle/>
                    <a:p>
                      <a:pPr lvl="0" algn="l" defTabSz="914400"/>
                      <a:r>
                        <a:rPr sz="2600"/>
                        <a:t>Physics</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QGP, phase transition, spin structure</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QGP, Higgs, precession measurement, search for supersymmetric particles, missing antimatter </a:t>
                      </a:r>
                    </a:p>
                  </a:txBody>
                  <a:tcPr marL="50800" marR="50800" marT="50800" marB="50800" anchor="ctr" anchorCtr="0" horzOverflow="overflow">
                    <a:lnL w="12700">
                      <a:miter lim="400000"/>
                    </a:lnL>
                    <a:lnR w="12700">
                      <a:miter lim="400000"/>
                    </a:lnR>
                    <a:lnT w="12700">
                      <a:miter lim="400000"/>
                    </a:lnT>
                    <a:lnB w="12700">
                      <a:miter lim="400000"/>
                    </a:lnB>
                  </a:tcPr>
                </a:tc>
              </a:tr>
              <a:tr h="779125">
                <a:tc>
                  <a:txBody>
                    <a:bodyPr/>
                    <a:lstStyle/>
                    <a:p>
                      <a:pPr lvl="0" algn="l" defTabSz="914400"/>
                      <a:r>
                        <a:rPr sz="2600"/>
                        <a:t>budget</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~€1 billion</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600"/>
                        <a:t>~€8 billion</a:t>
                      </a:r>
                    </a:p>
                  </a:txBody>
                  <a:tcPr marL="50800" marR="50800" marT="50800" marB="50800" anchor="ctr" anchorCtr="0" horzOverflow="overflow">
                    <a:lnL w="12700">
                      <a:miter lim="400000"/>
                    </a:lnL>
                    <a:lnR w="12700">
                      <a:miter lim="400000"/>
                    </a:lnR>
                    <a:lnT w="12700">
                      <a:miter lim="400000"/>
                    </a:lnT>
                    <a:lnB w="12700">
                      <a:miter lim="400000"/>
                    </a:lnB>
                  </a:tcPr>
                </a:tc>
              </a:tr>
            </a:tbl>
          </a:graphicData>
        </a:graphic>
      </p:graphicFrame>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Shape 41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413" name="Shape 413"/>
          <p:cNvSpPr/>
          <p:nvPr>
            <p:ph type="title" idx="4294967295"/>
          </p:nvPr>
        </p:nvSpPr>
        <p:spPr>
          <a:xfrm>
            <a:off x="2505781" y="511262"/>
            <a:ext cx="7993238" cy="1442082"/>
          </a:xfrm>
          <a:prstGeom prst="rect">
            <a:avLst/>
          </a:prstGeom>
        </p:spPr>
        <p:txBody>
          <a:bodyPr anchor="ctr"/>
          <a:lstStyle/>
          <a:p>
            <a:pPr lvl="0">
              <a:defRPr sz="1800"/>
            </a:pPr>
            <a:r>
              <a:rPr sz="8000"/>
              <a:t>Take Hostel !</a:t>
            </a:r>
          </a:p>
        </p:txBody>
      </p:sp>
      <p:graphicFrame>
        <p:nvGraphicFramePr>
          <p:cNvPr id="414" name="Table 414"/>
          <p:cNvGraphicFramePr/>
          <p:nvPr/>
        </p:nvGraphicFramePr>
        <p:xfrm>
          <a:off x="951089" y="2773973"/>
          <a:ext cx="11102621" cy="4705895"/>
        </p:xfrm>
        <a:graphic xmlns:a="http://schemas.openxmlformats.org/drawingml/2006/main">
          <a:graphicData uri="http://schemas.openxmlformats.org/drawingml/2006/table">
            <a:tbl>
              <a:tblPr firstCol="0" firstRow="0" lastCol="0" lastRow="0" bandCol="0" bandRow="0" rtl="0">
                <a:tableStyleId>{2708684C-4D16-4618-839F-0558EEFCDFE6}</a:tableStyleId>
              </a:tblPr>
              <a:tblGrid>
                <a:gridCol w="2261158"/>
                <a:gridCol w="5082310"/>
                <a:gridCol w="3759151"/>
              </a:tblGrid>
              <a:tr h="922505">
                <a:tc>
                  <a:txBody>
                    <a:bodyPr/>
                    <a:lstStyle/>
                    <a:p>
                      <a:pPr lvl="0" algn="l" defTabSz="914400"/>
                      <a:r>
                        <a:rPr sz="2000"/>
                        <a:t>Source</a:t>
                      </a:r>
                    </a:p>
                  </a:txBody>
                  <a:tcPr marL="50800" marR="50800" marT="50800" marB="50800" anchor="ctr" anchorCtr="0" horzOverflow="overflow">
                    <a:lnL w="12700">
                      <a:miter lim="400000"/>
                    </a:lnL>
                    <a:lnR w="12700">
                      <a:miter lim="400000"/>
                    </a:lnR>
                    <a:lnT w="12700">
                      <a:miter lim="400000"/>
                    </a:lnT>
                    <a:lnB w="12700">
                      <a:miter lim="400000"/>
                    </a:lnB>
                  </a:tcPr>
                </a:tc>
                <a:tc gridSpan="2">
                  <a:txBody>
                    <a:bodyPr/>
                    <a:lstStyle/>
                    <a:p>
                      <a:pPr lvl="0" algn="l" defTabSz="914400"/>
                      <a:r>
                        <a:rPr sz="2000"/>
                        <a:t>Duoplasmatron/ECR/Optically pump/Sputtering </a:t>
                      </a:r>
                    </a:p>
                  </a:txBody>
                  <a:tcPr marL="50800" marR="50800" marT="50800" marB="50800" anchor="ctr" anchorCtr="0" horzOverflow="overflow">
                    <a:lnL w="12700">
                      <a:miter lim="400000"/>
                    </a:lnL>
                    <a:lnR w="12700">
                      <a:miter lim="400000"/>
                    </a:lnR>
                    <a:lnT w="12700">
                      <a:miter lim="400000"/>
                    </a:lnT>
                    <a:lnB w="12700">
                      <a:miter lim="400000"/>
                    </a:lnB>
                  </a:tcPr>
                </a:tc>
                <a:tc hMerge="1">
                  <a:tcPr/>
                </a:tc>
              </a:tr>
              <a:tr h="922505">
                <a:tc>
                  <a:txBody>
                    <a:bodyPr/>
                    <a:lstStyle/>
                    <a:p>
                      <a:pPr lvl="0" algn="l" defTabSz="914400"/>
                      <a:r>
                        <a:rPr sz="2000"/>
                        <a:t>Trigger</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various type of event selection</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V0/T0/Lx/BBC/ZDC/VPD</a:t>
                      </a:r>
                    </a:p>
                  </a:txBody>
                  <a:tcPr marL="50800" marR="50800" marT="50800" marB="50800" anchor="ctr" anchorCtr="0" horzOverflow="overflow">
                    <a:lnL w="12700">
                      <a:miter lim="400000"/>
                    </a:lnL>
                    <a:lnR w="12700">
                      <a:miter lim="400000"/>
                    </a:lnR>
                    <a:lnT w="12700">
                      <a:miter lim="400000"/>
                    </a:lnT>
                    <a:lnB w="12700">
                      <a:miter lim="400000"/>
                    </a:lnB>
                  </a:tcPr>
                </a:tc>
              </a:tr>
              <a:tr h="1063969">
                <a:tc>
                  <a:txBody>
                    <a:bodyPr/>
                    <a:lstStyle/>
                    <a:p>
                      <a:pPr lvl="0" algn="l" defTabSz="914400"/>
                      <a:r>
                        <a:rPr sz="2000"/>
                        <a:t>Tracker</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measure momentum of charged particle based on dE/dX, neutral particle on pre-shower,Cherenkov radiation, Transition radiation</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TPC/TOF/ITC/HMPID/TRD/Pixel/</a:t>
                      </a:r>
                    </a:p>
                  </a:txBody>
                  <a:tcPr marL="50800" marR="50800" marT="50800" marB="50800" anchor="ctr" anchorCtr="0" horzOverflow="overflow">
                    <a:lnL w="12700">
                      <a:miter lim="400000"/>
                    </a:lnL>
                    <a:lnR w="12700">
                      <a:miter lim="400000"/>
                    </a:lnR>
                    <a:lnT w="12700">
                      <a:miter lim="400000"/>
                    </a:lnT>
                    <a:lnB w="12700">
                      <a:miter lim="400000"/>
                    </a:lnB>
                  </a:tcPr>
                </a:tc>
              </a:tr>
              <a:tr h="936689">
                <a:tc>
                  <a:txBody>
                    <a:bodyPr/>
                    <a:lstStyle/>
                    <a:p>
                      <a:pPr lvl="0" algn="l" defTabSz="914400"/>
                      <a:r>
                        <a:rPr sz="2000"/>
                        <a:t>Calorimeter</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measures energy deposition based on electro-magnetic showers/nuclear showers  </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BEMC/EEMC/ECAL/HCAL</a:t>
                      </a:r>
                    </a:p>
                  </a:txBody>
                  <a:tcPr marL="50800" marR="50800" marT="50800" marB="50800" anchor="ctr" anchorCtr="0" horzOverflow="overflow">
                    <a:lnL w="12700">
                      <a:miter lim="400000"/>
                    </a:lnL>
                    <a:lnR w="12700">
                      <a:miter lim="400000"/>
                    </a:lnR>
                    <a:lnT w="12700">
                      <a:miter lim="400000"/>
                    </a:lnT>
                    <a:lnB w="12700">
                      <a:miter lim="400000"/>
                    </a:lnB>
                  </a:tcPr>
                </a:tc>
              </a:tr>
              <a:tr h="860225">
                <a:tc>
                  <a:txBody>
                    <a:bodyPr/>
                    <a:lstStyle/>
                    <a:p>
                      <a:pPr lvl="0" algn="l" defTabSz="914400"/>
                      <a:r>
                        <a:rPr sz="2000"/>
                        <a:t>Muon System</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measurement of muon momentum</a:t>
                      </a:r>
                    </a:p>
                  </a:txBody>
                  <a:tcPr marL="50800" marR="50800" marT="50800" marB="50800" anchor="ctr" anchorCtr="0" horzOverflow="overflow">
                    <a:lnL w="12700">
                      <a:miter lim="400000"/>
                    </a:lnL>
                    <a:lnR w="12700">
                      <a:miter lim="400000"/>
                    </a:lnR>
                    <a:lnT w="12700">
                      <a:miter lim="400000"/>
                    </a:lnT>
                    <a:lnB w="12700">
                      <a:miter lim="400000"/>
                    </a:lnB>
                  </a:tcPr>
                </a:tc>
                <a:tc>
                  <a:txBody>
                    <a:bodyPr/>
                    <a:lstStyle/>
                    <a:p>
                      <a:pPr lvl="0" algn="l" defTabSz="914400"/>
                      <a:r>
                        <a:rPr sz="2000"/>
                        <a:t>DT/CSC/RPC/MTD</a:t>
                      </a:r>
                    </a:p>
                  </a:txBody>
                  <a:tcPr marL="50800" marR="50800" marT="50800" marB="50800" anchor="ctr" anchorCtr="0" horzOverflow="overflow">
                    <a:lnL w="12700">
                      <a:miter lim="400000"/>
                    </a:lnL>
                    <a:lnR w="12700">
                      <a:miter lim="400000"/>
                    </a:lnR>
                    <a:lnT w="12700">
                      <a:miter lim="400000"/>
                    </a:lnT>
                    <a:lnB w="12700">
                      <a:miter lim="400000"/>
                    </a:lnB>
                  </a:tcPr>
                </a:tc>
              </a:tr>
            </a:tbl>
          </a:graphicData>
        </a:graphic>
      </p:graphicFrame>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title"/>
          </p:nvPr>
        </p:nvSpPr>
        <p:spPr>
          <a:xfrm>
            <a:off x="1794012" y="43922"/>
            <a:ext cx="9416776" cy="1651498"/>
          </a:xfrm>
          <a:prstGeom prst="rect">
            <a:avLst/>
          </a:prstGeom>
        </p:spPr>
        <p:txBody>
          <a:bodyPr/>
          <a:lstStyle/>
          <a:p>
            <a:pPr lvl="0" defTabSz="268731">
              <a:defRPr sz="1800"/>
            </a:pPr>
            <a:r>
              <a:rPr sz="3680"/>
              <a:t>Proton Source : </a:t>
            </a:r>
            <a:endParaRPr sz="3680"/>
          </a:p>
          <a:p>
            <a:pPr lvl="0" defTabSz="268731">
              <a:defRPr sz="1800"/>
            </a:pPr>
            <a:r>
              <a:rPr sz="3680"/>
              <a:t>Optically-Pumped Polarized (H-) Ion Source</a:t>
            </a:r>
          </a:p>
        </p:txBody>
      </p:sp>
      <p:sp>
        <p:nvSpPr>
          <p:cNvPr id="77" name="Shape 77"/>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pic>
        <p:nvPicPr>
          <p:cNvPr id="78" name="Screen Shot 2021-02-24 at 2.41.26 PM.png"/>
          <p:cNvPicPr/>
          <p:nvPr/>
        </p:nvPicPr>
        <p:blipFill>
          <a:blip r:embed="rId2">
            <a:extLst/>
          </a:blip>
          <a:stretch>
            <a:fillRect/>
          </a:stretch>
        </p:blipFill>
        <p:spPr>
          <a:xfrm>
            <a:off x="5064197" y="2454124"/>
            <a:ext cx="7665564" cy="3817984"/>
          </a:xfrm>
          <a:prstGeom prst="rect">
            <a:avLst/>
          </a:prstGeom>
          <a:ln w="12700">
            <a:miter lim="400000"/>
          </a:ln>
        </p:spPr>
      </p:pic>
      <p:sp>
        <p:nvSpPr>
          <p:cNvPr id="79" name="Shape 79"/>
          <p:cNvSpPr/>
          <p:nvPr/>
        </p:nvSpPr>
        <p:spPr>
          <a:xfrm>
            <a:off x="428411" y="1781238"/>
            <a:ext cx="4828244" cy="749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21027" indent="-321027" algn="l" defTabSz="457200">
              <a:spcBef>
                <a:spcPts val="1200"/>
              </a:spcBef>
              <a:buSzPct val="100000"/>
              <a:buBlip>
                <a:blip r:embed="rId3"/>
              </a:buBlip>
              <a:defRPr sz="1800"/>
            </a:pPr>
            <a:r>
              <a:rPr sz="2600"/>
              <a:t>proton beam decelerated to 2.0-2.5 keV (for energy separation from primary beam) and then enters the polarized Rb vapor cell,</a:t>
            </a:r>
            <a:endParaRPr sz="2600"/>
          </a:p>
          <a:p>
            <a:pPr lvl="0" marL="321027" indent="-321027" algn="l" defTabSz="457200">
              <a:spcBef>
                <a:spcPts val="1200"/>
              </a:spcBef>
              <a:buSzPct val="100000"/>
              <a:buBlip>
                <a:blip r:embed="rId3"/>
              </a:buBlip>
              <a:defRPr sz="1800"/>
            </a:pPr>
            <a:r>
              <a:rPr sz="2600"/>
              <a:t>here protons capture the polarized electrons from Rb atoms =&gt; producing electron-spin polarized atomic hydrogen beam. </a:t>
            </a:r>
            <a:endParaRPr sz="2600"/>
          </a:p>
          <a:p>
            <a:pPr lvl="0" marL="321027" indent="-321027" algn="l" defTabSz="457200">
              <a:spcBef>
                <a:spcPts val="1200"/>
              </a:spcBef>
              <a:buSzPct val="100000"/>
              <a:buBlip>
                <a:blip r:embed="rId3"/>
              </a:buBlip>
              <a:defRPr sz="1800"/>
            </a:pPr>
            <a:r>
              <a:rPr sz="2600"/>
              <a:t>The electron polarization is transferred to protons =&gt; when the hydrogen beam is passing the zero longitudinal magnetic field region (between the superconducting solenoid and ionizer cell solenoid).</a:t>
            </a:r>
          </a:p>
        </p:txBody>
      </p:sp>
      <p:sp>
        <p:nvSpPr>
          <p:cNvPr id="80" name="Shape 80"/>
          <p:cNvSpPr/>
          <p:nvPr/>
        </p:nvSpPr>
        <p:spPr>
          <a:xfrm>
            <a:off x="6856341" y="6708237"/>
            <a:ext cx="4699915"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u="sng">
                <a:hlinkClick r:id="rId4" invalidUrl="" action="" tgtFrame="" tooltip="" history="1" highlightClick="0" endSnd="0"/>
              </a:defRPr>
            </a:lvl1pPr>
          </a:lstStyle>
          <a:p>
            <a:pPr lvl="0">
              <a:defRPr sz="1800" u="none"/>
            </a:pPr>
            <a:r>
              <a:rPr sz="1600" u="sng">
                <a:hlinkClick r:id="rId4" invalidUrl="" action="" tgtFrame="" tooltip="" history="1" highlightClick="0" endSnd="0"/>
              </a:rPr>
              <a:t>https://aip.scitation.org/doi/pdf/10.1063/1.5053343</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 name="Shape 82"/>
          <p:cNvSpPr/>
          <p:nvPr>
            <p:ph type="title"/>
          </p:nvPr>
        </p:nvSpPr>
        <p:spPr>
          <a:xfrm>
            <a:off x="3231990" y="60613"/>
            <a:ext cx="6540819" cy="1460728"/>
          </a:xfrm>
          <a:prstGeom prst="rect">
            <a:avLst/>
          </a:prstGeom>
        </p:spPr>
        <p:txBody>
          <a:bodyPr/>
          <a:lstStyle/>
          <a:p>
            <a:pPr lvl="0">
              <a:defRPr sz="1800"/>
            </a:pPr>
            <a:r>
              <a:rPr sz="8000"/>
              <a:t>Ion Source</a:t>
            </a:r>
          </a:p>
        </p:txBody>
      </p:sp>
      <p:sp>
        <p:nvSpPr>
          <p:cNvPr id="83" name="Shape 83"/>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lvl="0"/>
            <a:fld id="{86CB4B4D-7CA3-9044-876B-883B54F8677D}" type="slidenum"/>
          </a:p>
        </p:txBody>
      </p:sp>
      <p:sp>
        <p:nvSpPr>
          <p:cNvPr id="84" name="Shape 84"/>
          <p:cNvSpPr/>
          <p:nvPr/>
        </p:nvSpPr>
        <p:spPr>
          <a:xfrm>
            <a:off x="575770" y="3020416"/>
            <a:ext cx="11853261" cy="40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l">
              <a:spcBef>
                <a:spcPts val="1000"/>
              </a:spcBef>
              <a:defRPr sz="1800"/>
            </a:pPr>
            <a:r>
              <a:rPr sz="2600"/>
              <a:t>There are several ways to ionize atoms</a:t>
            </a:r>
            <a:endParaRPr sz="2600"/>
          </a:p>
          <a:p>
            <a:pPr lvl="0" marL="478692" indent="-478692" algn="l">
              <a:spcBef>
                <a:spcPts val="1000"/>
              </a:spcBef>
              <a:buSzPct val="100000"/>
              <a:buBlip>
                <a:blip r:embed="rId2"/>
              </a:buBlip>
              <a:defRPr sz="1800"/>
            </a:pPr>
            <a:r>
              <a:rPr sz="2600"/>
              <a:t>With a low density plasma under vacuum (very common) :</a:t>
            </a:r>
            <a:endParaRPr sz="2600"/>
          </a:p>
          <a:p>
            <a:pPr lvl="0" algn="l">
              <a:spcBef>
                <a:spcPts val="1000"/>
              </a:spcBef>
              <a:defRPr sz="1800"/>
            </a:pPr>
            <a:r>
              <a:rPr sz="2600"/>
              <a:t>Works great for any gas and also condensable like metals, provided the metal can evaporate at high temperature</a:t>
            </a:r>
            <a:endParaRPr sz="2600"/>
          </a:p>
          <a:p>
            <a:pPr lvl="0" marL="478692" indent="-478692" algn="l">
              <a:spcBef>
                <a:spcPts val="1000"/>
              </a:spcBef>
              <a:buSzPct val="100000"/>
              <a:buBlip>
                <a:blip r:embed="rId2"/>
              </a:buBlip>
              <a:defRPr sz="1800"/>
            </a:pPr>
            <a:r>
              <a:rPr sz="2600"/>
              <a:t>On a surface (specific technique) :</a:t>
            </a:r>
            <a:endParaRPr sz="2600"/>
          </a:p>
          <a:p>
            <a:pPr lvl="0" algn="l">
              <a:spcBef>
                <a:spcPts val="1000"/>
              </a:spcBef>
              <a:defRPr sz="1800"/>
            </a:pPr>
            <a:r>
              <a:rPr sz="2600"/>
              <a:t>Works great with the first group: Alcaline</a:t>
            </a:r>
            <a:endParaRPr sz="2600"/>
          </a:p>
          <a:p>
            <a:pPr lvl="0" marL="478692" indent="-478692" algn="l">
              <a:spcBef>
                <a:spcPts val="1000"/>
              </a:spcBef>
              <a:buSzPct val="100000"/>
              <a:buBlip>
                <a:blip r:embed="rId2"/>
              </a:buBlip>
              <a:defRPr sz="1800"/>
            </a:pPr>
            <a:r>
              <a:rPr sz="2600"/>
              <a:t>Directly from solid (specific technique): </a:t>
            </a:r>
            <a:endParaRPr sz="2600"/>
          </a:p>
          <a:p>
            <a:pPr lvl="0" algn="l">
              <a:spcBef>
                <a:spcPts val="1000"/>
              </a:spcBef>
              <a:defRPr sz="1800"/>
            </a:pPr>
            <a:r>
              <a:rPr sz="2600"/>
              <a:t>Via sputtering (uncommon technique used for negative ion production)</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