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62"/>
  </p:notesMasterIdLst>
  <p:sldIdLst>
    <p:sldId id="256" r:id="rId2"/>
    <p:sldId id="257" r:id="rId3"/>
    <p:sldId id="267" r:id="rId4"/>
    <p:sldId id="261" r:id="rId5"/>
    <p:sldId id="262" r:id="rId6"/>
    <p:sldId id="346" r:id="rId7"/>
    <p:sldId id="263" r:id="rId8"/>
    <p:sldId id="394" r:id="rId9"/>
    <p:sldId id="459" r:id="rId10"/>
    <p:sldId id="389" r:id="rId11"/>
    <p:sldId id="265" r:id="rId12"/>
    <p:sldId id="320" r:id="rId13"/>
    <p:sldId id="372" r:id="rId14"/>
    <p:sldId id="373" r:id="rId15"/>
    <p:sldId id="363" r:id="rId16"/>
    <p:sldId id="466" r:id="rId17"/>
    <p:sldId id="377" r:id="rId18"/>
    <p:sldId id="374" r:id="rId19"/>
    <p:sldId id="268" r:id="rId20"/>
    <p:sldId id="345" r:id="rId21"/>
    <p:sldId id="462" r:id="rId22"/>
    <p:sldId id="463" r:id="rId23"/>
    <p:sldId id="347" r:id="rId24"/>
    <p:sldId id="351" r:id="rId25"/>
    <p:sldId id="393" r:id="rId26"/>
    <p:sldId id="392" r:id="rId27"/>
    <p:sldId id="348" r:id="rId28"/>
    <p:sldId id="349" r:id="rId29"/>
    <p:sldId id="350" r:id="rId30"/>
    <p:sldId id="361" r:id="rId31"/>
    <p:sldId id="366" r:id="rId32"/>
    <p:sldId id="277" r:id="rId33"/>
    <p:sldId id="279" r:id="rId34"/>
    <p:sldId id="358" r:id="rId35"/>
    <p:sldId id="359" r:id="rId36"/>
    <p:sldId id="353" r:id="rId37"/>
    <p:sldId id="429" r:id="rId38"/>
    <p:sldId id="390" r:id="rId39"/>
    <p:sldId id="397" r:id="rId40"/>
    <p:sldId id="355" r:id="rId41"/>
    <p:sldId id="410" r:id="rId42"/>
    <p:sldId id="411" r:id="rId43"/>
    <p:sldId id="412" r:id="rId44"/>
    <p:sldId id="413" r:id="rId45"/>
    <p:sldId id="460" r:id="rId46"/>
    <p:sldId id="415" r:id="rId47"/>
    <p:sldId id="461" r:id="rId48"/>
    <p:sldId id="419" r:id="rId49"/>
    <p:sldId id="420" r:id="rId50"/>
    <p:sldId id="465" r:id="rId51"/>
    <p:sldId id="464" r:id="rId52"/>
    <p:sldId id="370" r:id="rId53"/>
    <p:sldId id="362" r:id="rId54"/>
    <p:sldId id="324" r:id="rId55"/>
    <p:sldId id="367" r:id="rId56"/>
    <p:sldId id="368" r:id="rId57"/>
    <p:sldId id="304" r:id="rId58"/>
    <p:sldId id="285" r:id="rId59"/>
    <p:sldId id="295" r:id="rId60"/>
    <p:sldId id="31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, contents" id="{C5E32D6C-BE0F-4669-8A3E-469D6FBEF4D4}">
          <p14:sldIdLst>
            <p14:sldId id="256"/>
            <p14:sldId id="257"/>
          </p14:sldIdLst>
        </p14:section>
        <p14:section name="Introduction" id="{232B6EE9-E156-40F0-A985-FAAC4786E9BA}">
          <p14:sldIdLst>
            <p14:sldId id="267"/>
            <p14:sldId id="261"/>
            <p14:sldId id="262"/>
            <p14:sldId id="346"/>
            <p14:sldId id="263"/>
            <p14:sldId id="394"/>
            <p14:sldId id="459"/>
            <p14:sldId id="389"/>
            <p14:sldId id="265"/>
            <p14:sldId id="320"/>
            <p14:sldId id="372"/>
            <p14:sldId id="373"/>
            <p14:sldId id="363"/>
            <p14:sldId id="466"/>
            <p14:sldId id="377"/>
            <p14:sldId id="374"/>
          </p14:sldIdLst>
        </p14:section>
        <p14:section name="Basic observations" id="{55743704-AAC9-4A96-85B9-02CCD6FFF65C}">
          <p14:sldIdLst>
            <p14:sldId id="268"/>
            <p14:sldId id="345"/>
            <p14:sldId id="462"/>
            <p14:sldId id="463"/>
            <p14:sldId id="347"/>
            <p14:sldId id="351"/>
            <p14:sldId id="393"/>
            <p14:sldId id="392"/>
            <p14:sldId id="348"/>
            <p14:sldId id="349"/>
            <p14:sldId id="350"/>
            <p14:sldId id="361"/>
            <p14:sldId id="366"/>
            <p14:sldId id="277"/>
          </p14:sldIdLst>
        </p14:section>
        <p14:section name="Recent results, small systems" id="{9A1F9142-3775-4A07-BF54-905DAFCC6259}">
          <p14:sldIdLst>
            <p14:sldId id="279"/>
            <p14:sldId id="358"/>
            <p14:sldId id="359"/>
            <p14:sldId id="353"/>
            <p14:sldId id="429"/>
            <p14:sldId id="390"/>
            <p14:sldId id="397"/>
            <p14:sldId id="355"/>
            <p14:sldId id="410"/>
            <p14:sldId id="411"/>
            <p14:sldId id="412"/>
            <p14:sldId id="413"/>
            <p14:sldId id="460"/>
            <p14:sldId id="415"/>
            <p14:sldId id="461"/>
            <p14:sldId id="419"/>
            <p14:sldId id="420"/>
            <p14:sldId id="465"/>
            <p14:sldId id="464"/>
            <p14:sldId id="370"/>
            <p14:sldId id="362"/>
            <p14:sldId id="324"/>
            <p14:sldId id="367"/>
            <p14:sldId id="368"/>
          </p14:sldIdLst>
        </p14:section>
        <p14:section name="Summary" id="{4CC350FB-1A2B-402D-B09B-8FACE9D91F74}">
          <p14:sldIdLst>
            <p14:sldId id="304"/>
            <p14:sldId id="285"/>
          </p14:sldIdLst>
        </p14:section>
        <p14:section name="Backup" id="{004BC476-51D3-4662-A7E9-7791D02B3918}">
          <p14:sldIdLst>
            <p14:sldId id="295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E42"/>
    <a:srgbClr val="990000"/>
    <a:srgbClr val="FF0000"/>
    <a:srgbClr val="0000FF"/>
    <a:srgbClr val="1010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83C9D-902E-40D7-AD23-CC20841CBA8F}" type="datetimeFigureOut">
              <a:rPr lang="hu-HU" smtClean="0"/>
              <a:t>2021. 03. 12.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CD19B-B35A-4FAF-936E-9F47122B6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89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noProof="0"/>
              <a:t>Mintacím szerkesztése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Kattintson ide az alcím mintájának szerkesztéséhez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EFF42-4F9E-4F8F-A3AC-9E132FF9BEC4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M. Csanád (Eötvös U) @ Heavy ion physics lecture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8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46" y="588856"/>
            <a:ext cx="8350369" cy="498031"/>
          </a:xfrm>
        </p:spPr>
        <p:txBody>
          <a:bodyPr/>
          <a:lstStyle/>
          <a:p>
            <a:r>
              <a:rPr lang="en-US" noProof="0"/>
              <a:t>Mintacím szerkesztése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3246" y="1247351"/>
            <a:ext cx="8350369" cy="4773887"/>
          </a:xfrm>
        </p:spPr>
        <p:txBody>
          <a:bodyPr anchor="t"/>
          <a:lstStyle/>
          <a:p>
            <a:pPr lvl="0"/>
            <a:r>
              <a:rPr lang="en-US" noProof="0"/>
              <a:t>Mintaszöveg szerkesztése</a:t>
            </a:r>
          </a:p>
          <a:p>
            <a:pPr lvl="1"/>
            <a:r>
              <a:rPr lang="en-US" noProof="0"/>
              <a:t>Második szint</a:t>
            </a:r>
          </a:p>
          <a:p>
            <a:pPr lvl="2"/>
            <a:r>
              <a:rPr lang="en-US" noProof="0"/>
              <a:t>Harmadik szint</a:t>
            </a:r>
          </a:p>
          <a:p>
            <a:pPr lvl="3"/>
            <a:r>
              <a:rPr lang="en-US" noProof="0"/>
              <a:t>Negyedik szint</a:t>
            </a:r>
          </a:p>
          <a:p>
            <a:pPr lvl="4"/>
            <a:r>
              <a:rPr lang="en-US" noProof="0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69" y="114706"/>
            <a:ext cx="2479545" cy="309201"/>
          </a:xfrm>
        </p:spPr>
        <p:txBody>
          <a:bodyPr/>
          <a:lstStyle/>
          <a:p>
            <a:fld id="{D036A9DC-B5EB-4231-B8E3-DC7868D38681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3246" y="113644"/>
            <a:ext cx="4744249" cy="30920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M. Csanád (Eötvös U) @ Heavy ion physics lecture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591937"/>
            <a:ext cx="733246" cy="503578"/>
          </a:xfrm>
        </p:spPr>
        <p:txBody>
          <a:bodyPr lIns="36000" rIns="36000" anchor="t"/>
          <a:lstStyle>
            <a:lvl1pPr algn="r">
              <a:defRPr/>
            </a:lvl1pPr>
          </a:lstStyle>
          <a:p>
            <a:fld id="{8EBAB383-6C5D-40A2-91D4-B65D4716B15C}" type="slidenum">
              <a:rPr lang="en-US" smtClean="0"/>
              <a:pPr/>
              <a:t>‹#›</a:t>
            </a:fld>
            <a:r>
              <a:rPr lang="en-US" sz="1000" dirty="0"/>
              <a:t>/</a:t>
            </a:r>
            <a:r>
              <a:rPr lang="hu-HU" sz="1000" dirty="0"/>
              <a:t>58</a:t>
            </a:r>
            <a:endParaRPr lang="en-US" noProof="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33246" y="1105218"/>
            <a:ext cx="8350369" cy="666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" y="0"/>
            <a:ext cx="621102" cy="6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0" y="798973"/>
            <a:ext cx="6571343" cy="186658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noProof="0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3491" y="2950234"/>
            <a:ext cx="6571341" cy="1868891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542" y="123341"/>
            <a:ext cx="2368292" cy="309201"/>
          </a:xfrm>
        </p:spPr>
        <p:txBody>
          <a:bodyPr/>
          <a:lstStyle/>
          <a:p>
            <a:fld id="{B8F5E9F1-68CC-4498-9627-C6F5827888DD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491" y="122279"/>
            <a:ext cx="4034004" cy="309201"/>
          </a:xfrm>
        </p:spPr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846" y="2161984"/>
            <a:ext cx="795746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2959603"/>
            <a:ext cx="6571341" cy="121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" y="0"/>
            <a:ext cx="1400520" cy="14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0" y="1049137"/>
            <a:ext cx="6571343" cy="186658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1868891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err="1"/>
              <a:t>Mintaszöveg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846" y="2412148"/>
            <a:ext cx="795746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2959603"/>
            <a:ext cx="6571341" cy="121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1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070D1-D97A-4472-87E4-D41B3CD2CBA2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M. Csanád (Eötvös U) @ Heavy ion physics lecture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EBAB383-6C5D-40A2-91D4-B65D4716B15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274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1.png"/><Relationship Id="rId5" Type="http://schemas.openxmlformats.org/officeDocument/2006/relationships/image" Target="../media/image951.png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png"/><Relationship Id="rId4" Type="http://schemas.openxmlformats.org/officeDocument/2006/relationships/hyperlink" Target="http://zimanyischool.kfki.hu/21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96319" y="198409"/>
            <a:ext cx="6601032" cy="3145322"/>
          </a:xfrm>
        </p:spPr>
        <p:txBody>
          <a:bodyPr>
            <a:normAutofit/>
          </a:bodyPr>
          <a:lstStyle/>
          <a:p>
            <a:r>
              <a:rPr lang="en-US" dirty="0"/>
              <a:t>Soft Probes in high energy heavy ion physics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6523394" cy="977621"/>
          </a:xfrm>
        </p:spPr>
        <p:txBody>
          <a:bodyPr>
            <a:normAutofit/>
          </a:bodyPr>
          <a:lstStyle/>
          <a:p>
            <a:r>
              <a:rPr lang="en-US" dirty="0" err="1"/>
              <a:t>Máté</a:t>
            </a:r>
            <a:r>
              <a:rPr lang="en-US" dirty="0"/>
              <a:t> Csanád </a:t>
            </a:r>
          </a:p>
          <a:p>
            <a:r>
              <a:rPr lang="en-US" dirty="0"/>
              <a:t>Eötvös University, Budapest, Hungary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1141516"/>
            <a:ext cx="1759789" cy="1759789"/>
          </a:xfrm>
          <a:prstGeom prst="rect">
            <a:avLst/>
          </a:prstGeom>
        </p:spPr>
      </p:pic>
      <p:sp>
        <p:nvSpPr>
          <p:cNvPr id="8" name="AutoShape 2" descr="data:image/png;base64,iVBORw0KGgoAAAANSUhEUgAAAK8AAAC+CAMAAAB0xq95AAAAGXRFWHRTb2Z0d2FyZQBBZG9iZSBJbWFnZVJlYWR5ccllPAAAAYBQTFRFhIWFTCoqvr6+sLCwQEBAdHR0s7OzfHx8+vr6tra2mwAA9PT0ampq29vbUlJSY2Jip6enEA4O+Pj4SkpKWllZogAAz8/Pzc3N8PDw5eXl7Ozs39/f8vLyiwAAMTEx9vb2mpqa7+/vAAAAxMTE6urqoaKi0dHRy8vLwsLCqqqq4uLi2dnZx8fH3d3d1NTU6enp4+Pj09PT5+fn19fXwcHBQAEBycnJeQAAlZWVj4+PJycnZQAAnp+fVAAAu7u7ioqKkpKSHx8fPAoKPDw8QyAgKQICNTU1uLi4KgkJrKysV0pKDwUFTz8/qgAAgoODVVVVi5KSShISQTExXV1dZ2dnTk5Oj5aWGBgYcXFxx8nJvcHBKywstLu7IiMjl5eXMxkZzs7OODg4TDY2/f39/Pz8/v7+w8XFjIyMeHh4tLS0RUVFb21tKDU1qKur2NvbVVtbn6enYGBg3Nzc7u7uxsbG0tLSztLSnJyc1tbWzc7OrLGxrq2tgICAqq2th4eH////atwyZAAAAIB0Uk5T/////////////////////////////////////////////////////////////////////////////////////////////////////////////////////////////////////////////////////////////////////////wA4BUtnAAAba0lEQVR42uyci1viyLbonRAxEIMQIOTBSwJEXuENKg/FNGA3g8y0Org3R4WBGRH3vecI8snZuM2/firhIaA9Z7ett/t+H2tGpSmS+lFUrUetVayI/3/JypJ3ybvkXfIueZe8S94l74/FyxiaX25saro/Fm9TvHD4vtw4cNh/KF6aQz+l9r/QaOPIvZTmh+JNPAwP1PAXGr0P17+rD+gfiBdxHVdS5Tj1cuuW4SRezgx/IF5nu1O1GFOuFxtxu343Vbbc/kC84dtCvqy2HL/Y2GvDh2q1+kPrR+Al7hVKpbJtraaMauMB5JeFxUeNQbsHNF4JuThozNyPG53fk3dLl0mlUplUBoygMZmRJV8jx7zWfFJutIBWy6gxXvrbd+Pd5Hkv9DlVLhuNRrUEDKRszLRJBMHRIGHy8YaMcdIotZbLyZ+j328+MFcbt+vr53H1CEiGshyu8LyJ40zZB42+clzLW2Ya1fEb5DvOX4R46BSEzgyTMbV7TxA8xjBexv/YsVoLtVJq0lhOHl585/VGpSuCAAu65Bgprol5mUAXAxJg+vcGoSE0dJnxfEjB3PfQD+SsYkKzNx1ByI2R1Jemrs/nA7Q+X3QQJT6eNMAI58e88T+/iz7rqOb+6b+x1krShJD+j0Mo3SOBbNJ0MEIx7AMMVF151Jh6ZMhFU73yzryIGMjfzBoDP7QDSyNotEgaOHkkNpvArwS/WkBJ2GzErbVkAbQp8GP5uc8NenO3szuc78qLsN6L1JOlIhNQEfDmMmVjsqST9MTvCxdwht182WjJ68CaNB5S5nrCZ55e7UM+ZTzvyht5cP2sjptGXi3izhYhLLwq6CzGeOm8YD1MluPYgiMEg+mQKuVq/zgEf3cAZJ0LjHWa6Qo6sFTelZczbByUkw/gUatFZbPFKEXfHRfilkNN4bzWORZSyXknONhulNRxoPJqwrEmY/k5EsSBr0zIvmVLu7GRKh+Q78jbcgFXS/7QEZTLqkwRGsU9+lz+M8udwVah8n8e4415v7iym788UtorhYa++F8HedbH0IiIcRgYYnqtk7OUM8V35LU9wOCzN8ZDIrkFsZsIgoibD3DuNij67EcbevgKKdac89PhvKa6+5O9WNMIV81owcX0fZRZRPq8WXbqjEbL2bvwku2Hq6urVWsVuFrl1Mb9w9HRhd0OJjJxcgaBwfK5XC67YZ0Q8VmDG1wzXLEMN4h5sqqTdUxEes4u8Dn6ie7f/+NPO5yTTN8HipYl2HpLXuQkn5RFcrXUyRTwu5KZEiSKd/dymIlpXUpvcS07fxV2oTQxHEdDHj9e35eWKUJSGLPjiP8al8QiaeUDWfK79Jvx4u5Ygm8fWOZdrdSnkOSjjdYLptUqIniMnb/QHOoSXtaNZj13LZHelLUK7fZzO+BeU6euDO4F/LbB280Hm/JEo7nVH6ZmXa382uxLuh6tgsFDxIL7RQ7cgURI4p02dK/WT84MupRxzm9rt95y/m4qN4QGLFTj0y6Sl9q5V3SHHgW2SXLz2gmJEBjhtpGzvGh2XbAWCtUnL9SYPEi/8XqTPEcBhncnrkuqw8+/oKsYKn2Rln8+RLYxdS+Lib1ZXrE5eNQD4PN8cgycgf/77fUZZdfAsDB1tX7rLvIqrgde0TS/x0P6wPQNLvACteEyFKz/qE6mV23zPfSvWXUMn0tdGCW/5iYcWeRVDTAEc89uoiHB/oDnbM94wZw4AY68RT3y2w5C72Iv6LYgu1oZyXn84DMF53mVWR9vpjl0Vq9468wdWPfPeBE6LZznpbEF9zKm7t+F1w2CMaMxmd/VgQgzfhfi6HleCHM7Ef/suzD76t4Y9ZwX7/keClUQigK/LQNM3Kf34EW0wB6VMzqgJ87jkhmNzioDwBtjiJDIBWa8DTrM++7QZ7w4jXk2GsCwp0pWcC91+cD5DryRdkFnia+v6AXBsHpg+YCKvMk8w3vNUvVAkw/PvEOKCHDEH4u8OM1f31caeXUchq2FzsalJeV5B172tOa4/BfQE5UGnIY+50FU1K+jM7x3dN2HhkxPYGgXTAdGXOC1Adyi/fQ8fulitvVW61miEje8PS+5LdT0krYyF0+EVS9T2evhIjG1Z4DXT7rDPTQxVU7NHu8OsL0FXpR2X2fDj7Cu0wdL2HNc6MScRznzW/Mi0VXN3ih2aBFrGywYyHAEQepuZMqbsPEE1UyEZqYDRsjD/cTbRJ11ZTbCb2y4erIzUTyD95oBqDneh38b3oRf3GT37/3TqFbrRzZ9Jj7Ywk18c7LeuBZWZ0QiOmfcZPsx5QW4nCobbEJXXHOs2NjHBwrhRyt3XfU2vKd60ctn2SfViqKgp6hp4GyipugfE16RqWN4gJh4LmSU8G4FZ3mbaDChyjrFVmRqbFCKy1IiM/hDbImbpZM34O3R5MEBg2GxBY8BcQ5MUVokTdiUlyJ4cpMzzxo3fIa3hQbvVNn5gL612R1QeDNMiXXvMPPB9s28LZVSm8qkKb9/cacOD/ImXw+Ej8yElw67g4g/MmPcRu9xxNsyR7aK2cXwEo8MsJ4Yqm9eaQ2WDPvNvOTRWsdi+U/n4vDKXYVN2KYY4agxLwnsmciNI3oSA9os9MTbJKlYEXqmCJokw4fw5uB6/eTAmGx/M+9gQ38I3IW/JfAX/HjKbeqSotdEjXjRQL3b4vt/PBk3csqLoxSUhdDnOUUkKA0wdqUpZMrqz9/MqzytARMf/6+XtpmbaIioB0iRITBK4gXxRRSlTPiTcWtOeNleJJuN2V5MgdJMT0TPhCpwpuLe1/OSKI4g9IocwafaL+4zN1EvUWdQETNtFQEvWGJ9Gk3IKwqMdUg2bjKvFmKy2S38JVzb9s623WMXcnkp0liNyQL5vp73+PADkIO8HAQd/C7L57XFOUyFeQoXB0PXNQh/USwcFLnQyFXnGf/YgyOzLlUx6//Cgt7Ip2SR95ClbEcqFXd4vpLXZrYxn1JlyTefRoVgmGGWepIIEKprgmJuL63cUyacQYaL1YMJv9PppAZb3J1/vLWAfbQrVFtOutfb3NwkZ4UO+4noGXDRjE8pEBAs/3T3lfMBudu5uriAZzMTcvbh73/GFgTKKocKFQQphtDWFnQ9VELZjxArPwIuJgtkK5ZVaLXKbGxrQUAbtKfp6Cv/KCVng+WMYfOr5y+2pxdg/T/yTzcyJg/PlEOP56MkHlnAg+FHT3p/b8eetqfT2qHWfrWTdu3dDz1p8H73tocerUerTe+094Zaz4tiv2mc53Zzpcw0WLbkj/BXrDen9lgQ4IYuM+HNNJShENNdFAwbcFnFtcKlUHp4zK9UsLznmuFZpepam8Ci0YHbr9o524fCvuisDAYMwwwGg2hdu9Go1WqTrQJj8nP2dfoBZ1dhEEvoRrkfY0oDcabuS35fE6ejnMqlMJkSLXPUxDQ5k4gyJuaOk3bZUedAObzXsoi05/4kIu5nOaTVaokIs10RCrX8mDfjerX+xXZOhcb4PmqLgRxwJnfUS76glEhMeTHkELcJ8QKL4QOmkPIFWUoOJqIqiIA8iQWlgNA6R3WkI3F+X1+TUrZysPyUF/96e0FfdXbjYw1hPPChNpIx+U28l0SmxnS8zLHhyn0RuOIJp3tgQ4l+8cKuYnFp6PnhdZ9RuKCJXhhdysTYnKMguWdu/92dYqOmSwL9kJKi5Uv01bzoDlxNGsvJfB7omcxVwOelUZQK+/11XwSVrC6nm0oJ/Pw3XWd9vmAaLjmA7D5QorPvyemquhmR9t/97eH62q5DT5igdS0UM10bwHQACy13CHrLZF/Ni603QASf0dVqh8myRd81mQg+EDTbNrsmP9d3+0Iex5woRe9dVlmY/rs65FwXpfnXHIkIWnBUrZqao8Le7zoagyhvlzI2ydJuA/w1Wm5ezavS7GbU8ZpgFU4LGeNlgPKFCVO97/P2bGCYYxftyjyLFhGJ/erME6X22tn8SxwPIcWD9LcgOAxn0nvx0IEV8DFm4FXYKhyfgcgbfyUvegVXM5c7yvVCo3O/Hc9kmyRNdXliNMwos396LkOVSjrwkys0hlTgWn7KoauOsKvHsE5qHNHrzgvw0VVHfyJNmJJD+rXhN7d8Jw1Hvu3D9mAB9rg/59lX8gZOCo4OFKCzq5rGmTmRA9FKC0d7EcbXJwAye9SR4YRO51Sj1+9BZnfMpZFpO3DBWtBJD/WVikbTqUn0pc7pg3JLuQbv6lc3Ru+0809p+RVPGwUF48WZnVvhjEQN+6/kVWlutyMUhhKxa4MmJgZj47SbjaRDXd5dbMM5qdcr+87j0dnJBSt2XRsSpG5vp10BRgA8zK0Bw/bb8a789Nqji+VNiseTU/3oSofGL6/qY1fEFsBImx9qH99JOdRX8aL3KwRwCzGUw5pbbe2sQykNczCxNuo1EXQGA8pH15YbehCkJ24TkHLHYLXuGuy4meL92uNzibcK3SX60S4TgNbl4XaAq0vHWZR2QTbRzGA00nd67VDztfoX7UtbdVgAvwNuIUYsxBdNhLkazQfwkR/fGmC95kJrkJ+4cPv9qsdjQ9uT7SfutrLajRHvwEvRJGqm7dKLcjrH7bb0NCtugoga9fqczT4IX3vN19sLKarBGPzu5f3kyLZ+d27pr19X5AH3mPx+VnGfHkIQcNJNfdWJPB9yNI60RLPJvl5yVAudqiP3eFVznI7Cf1vIFxTr5LfG8wiNeRE/+QXe03lew7Ze5lWYpDIolvUTCh/jG0Shs5rMK88oZ1pf6NzuV05yjlJhQ3XUnfj9PuoteJ1Y6N/nPYJlLTY0jSq3OC6mgvpOfLBmfeIlFSc3Skah2ag6dCer/qc4BfCavp03iFH/G29BEIRGQ7Ov2Go35PFNEyPeGJF1+xMJIjHL2/LGTKTZ0znVOXKxBD3b0VvxmiLIX/G2H1ceV9ptV0y5bpXX20NYxiU6tROCpMKcYmP3iVdEcEQk07DGFWXwpwBU6qh5F3yD+UA1+Yejv+AtcQxQ0Bdtu0KxKtQkS9bo+/13EKSVHrdRFCdWZd5zZCZ3s/pALAxMlxJX196A14sQtc9/xft3t38L8uxoi4OrjlWewEc+wj+8skoP7T4eY1fl+XAenjqiCGVy062FXRMGvaw1v503y/1HZqFqZBwxbevlj/9oZ2d/++FkdWV777Yxcs6OtVrZJjisfoaoK0f67JwAcxlzjpBbC14/ElGoQD/8N+sz/nHnLJn85YVdpOx4eT2J5goujFXG2IvUmvokUxzr302Ejib8pigl+84L92PWjjaSyatv5e2xt8c5tbozv0fS99+xkGdVWODdUFRq1lkdty+GTZg4nr9VIkCRuBSicDMhyqSjhEFzqbb8/I28zU2PvhA3Gg+oJ9YEYM1Cfjc09ndmFDC3Chfg2sRDr15t2sSoyesd6TMdR0i+M22TgqAE0aVnLTzu6VilfiLfuN+H7kkhkVHOOCGRqCkhsxI8z0eBP2nNnY8lV4Xb+8Pr9OMtXCjsSuGRsKZlByFU9Jnujqy5woPdRTFRd71O8EwQtdE+MDMGTzMD2ROm/bySd1+qeAGuf0mKjuF/uS5+++Vqb59zA9YBxkR6jHb1ZH0sN8enayqymCWwYbtyqu9UjlcVXjY7cEvAqkeNftUn1SiRQQaEKAAZAzPDLM2MsLe3cnN0dLRqlfoxWhp2WbaVX8/7Sz41KoGZVsCkMo61brTrDW6iQOnbGMlJGIv2YVuhyvZFxKu6Tz9uf9QqfSKx5SX6AJh3ra1o6bGxMNNUYOCuE+Ooqu/nfjlMWZKWSaWNLClH+ut4W12WC9xfJmf34UCg/OEjSZO26VJpTaSJhNNpRVbKbfbCfT7LkF2CaXq5SMgt7V4mHu/ZJ/3VspFBL8a73bzPG+wXlcrHZ/38TnzlfGixq5XKRqWamdmeVGfgf7KxLfYliam0rmE2Jj1QKFVF/1ZRochuqbKQvBkYu/Zk518OZYsqpWI4HF5VBKED6+Kz/cRv0a+evyh7BhcEOJd/KpzOn6b/9fKmnUebvrhyyTt6Wvv+/cXFR49rezvtubB/dNn3t+9dWpfHNVy8Rpu+t2/vnMHnudxuNW95KtDeQV6z3gL7p8Dx2i2Nb2S53Nvy370oYFA/rp1olRx4WNS6FNseE5v1pIes9oJlsx/TLm3aVdzWmuYvl4e5qPy4fytpmdy4H2OywL5SP/SGt3BD0E32Dc9EG/qybIZ4hX1HcYegKMn4CSIWAuGd746gvawXJyO8P+tysQRLNJ9faibpSNiusdZqpUk/q6/Wv4j/DLbGRxUwavXnL9tARpVVKZVSORweIrycVEnWCvb5XsvkBY9IZstuj4lMnfni3FsvnE/7+Ql5tb1A7B2pZNCYSoJfcf5LLgZzDRFyPgs4ilid2vLKhnFAgABH8pNaZuJiR7UpBurBL23d7gtVqR4tI3UWr7+aN7gGlyxlS7xazRil0ukv4KogQsRk3ibN9xl2kh8KIIycTG56XTuKACoyXOTlfqizQkldtuR3q3F1edrP1/MmDNZ4OVk6F2BpO/nzX+CO8oVyCUF4VLEBHg5IdFQyQyvtCpPXDIBfPsEVO92Nl1OlAtwpHFqMn5uvnb8ufS6V6azprY3KzedkPPDyZMjWJ/ljqYQgxA4mxTvuoCjnlsVe0aUyuZkvAePbYDrEDdsGQTjd+zkZ972SN9gWHPlHM3WhaQhrxfX8zsujW5/m56X6OGqcMx4lk3l+nN+EAm6CIQHwC7VmoRur4/AIQVUncGOlt5Y/eiUvZ4Ab15Ir7TmBb4c9e/sl3Gx9Wq8h54wD45yxNNY+PCInZ6V8LOklRsDeZ/1Ap41OmhkVPRp4Mf1KXsR1ey+t6BYZiD3eXvj+YnTHvFLOmJjUayBBN9/DOec03w0iIwAcegaMX1S22dHJF8p+/PHV+1FmZRYd14B0eY8qtvkSrkmc4QU6gWKxabmRpNHkao5R/YN5NMLPgHtaD3M3KUJQFfHX8iLmyUj1AsDF9g7G71xBPccd1z9ECWorMlPOFWh1pRT9uF5DTo6TIsXNGI4tM5jo3vo0fYSg37TfNymywSK46Btz6i6e4454g/2ozz+t8pGqC8ykVB4zrYcBIxyYA8Z1StHJMGzoTeu5ELob6Ikoj4vNIH4X10yW2hPuiNdLMJz7j6e9gHDfKSao2Xojr1wvMQZu0q1sfENkKPbFc1vfUH+GUj4K2CdGNGsTq5aD3uLojnibkjGeqQuWNZrbN1fP5XU/AZPa8Hry0uvt35nfmLe1KW1/ixhD3ex9MGaG4iKuXC+Hg3CNnSlaRZk6hoQIfK5eDgB3STEoAWM3O5fljCcYe/mI5LfU9+FBDKwUsq6odOJlyzECJsP8ZziqR/QNuJkgHag3ftPG0bP1iJMRjpgCzaJGnyknbxJfKOT4Ft4mSjFBXBy09VLUfekrzo/uqD7VWff6+bnNeV7SaMxc/WQTDbklLUET7H4H3Ez905/o2/OKOMP7KFvgPyW/2pj55e+LFfKAdysEjPGcjwu8S6bpGzTnzgeAt074MQD8z4oAvKhyPCG+Ay+9K1Xz/HqYz5RBDHA5quapaWfXGxQIM+ycUcG9hA+l3TQ6X6/c4qoffvr9958OpSoNY/LzJ1ng4pvxtlCzjf0gB91yHGscx7En9Cxv1oe5TfNl6lK9VMvks82NL24z2w9nTvmOT6oeB9+MF73e27l/3M3MHEkB7vWlYm4+KFQDip1f6U1g8EJinzPP8pLKfburXZ093wKC4gPtW9oLrt0R4E5u5pyxMfN5QZ8plFEqtuDeAo3WRbwmCprhxaF1GO7A1dkth1TN/7bzFwT3DQG2libnjC3xm/mPrzv8qAxgi4p/FGTUCXZ2/iL9I32j0cg91TLFN6i3Xm+k4hYW4MJ4+6QcX/zuj+5HzzVlIlqL6UYeBBl1iPWYZlsi6YrQaOxOSnbiO6031w8ikljrjKJ7+QNcPKDU9dy3afZZ2oCUSq6j2axrb+F8yzo8CuHlEiPl2+szIL4zaStY1gzPj3hgntVSmH0WsOPeus8WhJR7jvnzRviWQSrZUcv/feF7Lr6Vl1oVJGORKmXAcjuYP+mGQunf47+Z0OdpDne4Z9amK/HZk/5NHFVqrCVwm1ReUjq/mt+Dd6tSi5fV8WoB6Ily5rfubDJysNY+TJ5G/3ieTxgQwe5q+3L2A2khQWhHP7qZkIurv3BG9ht58YtO1WI5FOBGo3OZVB+TvPdpmShO4Uz54P++oLq7BHOtgePlg+lcaeH9bPFRulm+ADSb/sBiOXkH3tCZUMoIMdWGUNDbDZkDsuWLTmrnyceGDoz5C54AEnITUgqknJoaBArKEtH1Rj5VUHkMQuP4X59SH/C3593S1ByrwFPn1uDGEbNTAhqC5gOjGYttSAVkyfYLl236ihuSGrSMz9yYuSxE4UXNrmPdKX0bAwynkRUH9Oa8+IV+fWSAme3TDY68ztJglTB+njSbSU+nKhWY/mQbpQcmS9FMkSRV35eLBNW/brYQnCSyxTCJm/f1Gy4psGzyK52zoAj135w3srfvndqOVYjshTAvbRM9pV+BHOTlo8SZDz9J8qEw9oMg3YHcmJfPGY8bd8MtMXS0M3E8g+lV7h38SXHT/eQq4v0uYqO93SjP9PYP1LPHkqVsyaWqKe8CkKh2dGZ53KqWGg88YPSDT4UPIurHxHfRv4srCaXZo7P23sbssWTJETKMWKj7o8ft1Tk/DDR+GkXG80rv/wmvlO90VaxWQZjJ7khfZzNjc4VOJzfTqM7foP/+7d/h+2HQ2JlgLTSeHM3U5QXmRJFW849mC/WvwYXCjB+WvNQ2xe/KCxTEvr5QmPl+mL/5iHqdqBPucNiUUD1I38CzO/Zr1If9r7r1+3w/F6ncEITqeAiNB1HEhqKk9N0wFBV0drW3jca0Mc78ALxiq6iRisaNo6PEezTjDQHWkNfLSF9yNNQUSpPGuWqM78YrZjXSCSNLvJQqGy0dMjI9ThKkN81Z4CQBDQEawe/Gj8CL7kvuQbJklUKy8kEIGacCbTiCNG12vdxYgyU/LN79AXi7UtF4pqYHAanmQJ0aLjpJh+rMrh5otsqlJXnxA/CqNLvxg0csrREaq9DPGcOiz5yPr3VdwA9bhz5lPn1/XnQH1p2rgJ64PhH0LHKjm3XjEXtHlxuObEen2FzTBb87b3fdsCfrKYRY0+/g4twXFFBnlUc5Hdfkj/SPqEiQ352XfchOnO3Q9uPCPoLpSDnBj9yvfJ36fSdeb+ApKiLDCzkkqjtTM8nTPwLv+8mSd8m75F3yLnmXvEveJe+Sd8m75F3yLnmXvEveJe+Sd8m75F3yLnmXvEveJe+Sd8m75F3yLnmXvEveJe+Sd8n7V/I/AgwAMYHv5Iy7dR8AAAAASUVORK5CYII=">
            <a:extLst>
              <a:ext uri="{FF2B5EF4-FFF2-40B4-BE49-F238E27FC236}">
                <a16:creationId xmlns:a16="http://schemas.microsoft.com/office/drawing/2014/main" id="{A275747D-91FD-4BCE-B41D-FB7406AD45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Facilities: Large Hadron Collider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Past high energy physics facilities: LEP,</a:t>
            </a:r>
            <a:r>
              <a:rPr lang="hu-HU" dirty="0"/>
              <a:t> </a:t>
            </a:r>
            <a:r>
              <a:rPr lang="en-US" dirty="0"/>
              <a:t>SPS (also currently in use)</a:t>
            </a:r>
          </a:p>
          <a:p>
            <a:r>
              <a:rPr lang="en-US" dirty="0"/>
              <a:t>LHC collisions: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p+Pb</a:t>
            </a:r>
            <a:r>
              <a:rPr lang="en-US" dirty="0"/>
              <a:t> and </a:t>
            </a:r>
            <a:r>
              <a:rPr lang="en-US" dirty="0" err="1"/>
              <a:t>Pb+Pb</a:t>
            </a:r>
            <a:endParaRPr lang="en-US" dirty="0"/>
          </a:p>
          <a:p>
            <a:r>
              <a:rPr lang="en-US" dirty="0"/>
              <a:t>Energies: from 2.76 TeV/nucleon to 13 TeV (</a:t>
            </a:r>
            <a:r>
              <a:rPr lang="en-US" dirty="0" err="1"/>
              <a:t>p+p</a:t>
            </a:r>
            <a:r>
              <a:rPr lang="en-US" dirty="0"/>
              <a:t> only) </a:t>
            </a:r>
          </a:p>
          <a:p>
            <a:r>
              <a:rPr lang="en-US" dirty="0"/>
              <a:t>Experiments: ALICE, ATLAS, CMS, </a:t>
            </a:r>
            <a:r>
              <a:rPr lang="en-US" dirty="0" err="1"/>
              <a:t>LHCb</a:t>
            </a:r>
            <a:r>
              <a:rPr lang="en-US" dirty="0"/>
              <a:t>, </a:t>
            </a:r>
            <a:r>
              <a:rPr lang="en-US" dirty="0" err="1"/>
              <a:t>LHCf</a:t>
            </a:r>
            <a:r>
              <a:rPr lang="en-US" dirty="0"/>
              <a:t>, </a:t>
            </a:r>
            <a:r>
              <a:rPr lang="en-US" dirty="0" err="1"/>
              <a:t>MoEDAL</a:t>
            </a:r>
            <a:r>
              <a:rPr lang="en-US" dirty="0"/>
              <a:t>, TOTEM</a:t>
            </a:r>
          </a:p>
        </p:txBody>
      </p:sp>
      <p:pic>
        <p:nvPicPr>
          <p:cNvPr id="7" name="Picture 4" descr="cern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876" y="3255813"/>
            <a:ext cx="31305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300" y="3255813"/>
            <a:ext cx="5382883" cy="2757487"/>
          </a:xfrm>
          <a:prstGeom prst="rect">
            <a:avLst/>
          </a:prstGeom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BB9E8856-0CA3-4D1D-9ADD-E8DB3B5A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DFAF-7F54-4C00-8E9E-65479DCE8423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245A9D09-FF1C-4D54-97E3-2F362F72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3EE234CA-F70E-4F7F-8564-6262275D416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0AB729E-7E86-42AE-9BE4-854E833D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10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353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The</a:t>
            </a:r>
            <a:r>
              <a:rPr lang="en-US" dirty="0"/>
              <a:t> Relativistic Heavy Ion Collider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 the Brookhaven National Laboratory, Long Island, New York, USA</a:t>
                </a:r>
              </a:p>
              <a:p>
                <a:r>
                  <a:rPr lang="en-US" dirty="0"/>
                  <a:t>Collisions of: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b="0" i="0" smtClean="0"/>
                          <m:t>p</m:t>
                        </m:r>
                      </m:e>
                    </m:acc>
                  </m:oMath>
                </a14:m>
                <a:r>
                  <a:rPr lang="en-US" dirty="0"/>
                  <a:t>, d, </a:t>
                </a:r>
                <a:r>
                  <a:rPr lang="en-US" baseline="30000" dirty="0"/>
                  <a:t>3</a:t>
                </a:r>
                <a:r>
                  <a:rPr lang="en-US" dirty="0"/>
                  <a:t>He, Al, Cu, </a:t>
                </a:r>
                <a:r>
                  <a:rPr lang="hu-HU" dirty="0" err="1"/>
                  <a:t>Zr</a:t>
                </a:r>
                <a:r>
                  <a:rPr lang="hu-HU" dirty="0"/>
                  <a:t>, </a:t>
                </a:r>
                <a:r>
                  <a:rPr lang="hu-HU" dirty="0" err="1"/>
                  <a:t>Ru</a:t>
                </a:r>
                <a:r>
                  <a:rPr lang="hu-HU" dirty="0"/>
                  <a:t>, </a:t>
                </a:r>
                <a:r>
                  <a:rPr lang="en-US" dirty="0"/>
                  <a:t>Au, U</a:t>
                </a:r>
              </a:p>
              <a:p>
                <a:r>
                  <a:rPr lang="en-US" dirty="0"/>
                  <a:t>Collision energies: 7-200 GeV/nucleon, even 0.5</a:t>
                </a:r>
                <a:r>
                  <a:rPr lang="hu-HU" dirty="0"/>
                  <a:t>1</a:t>
                </a:r>
                <a:r>
                  <a:rPr lang="en-US" dirty="0"/>
                  <a:t> TeV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p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Experiments: STAR; future: </a:t>
                </a:r>
                <a:r>
                  <a:rPr lang="en-US" dirty="0" err="1"/>
                  <a:t>sPHENIX</a:t>
                </a:r>
                <a:r>
                  <a:rPr lang="en-US" dirty="0"/>
                  <a:t>; past: BRAHMS</a:t>
                </a:r>
                <a:r>
                  <a:rPr lang="hu-HU" dirty="0"/>
                  <a:t>, PHENIX, </a:t>
                </a:r>
                <a:r>
                  <a:rPr lang="en-US" dirty="0"/>
                  <a:t>PHOBOS</a:t>
                </a:r>
              </a:p>
            </p:txBody>
          </p:sp>
        </mc:Choice>
        <mc:Fallback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670" y="3556842"/>
            <a:ext cx="61722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32258" y="4623642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425092" y="3217654"/>
            <a:ext cx="2932578" cy="140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425092" y="4776042"/>
            <a:ext cx="293257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" y="3217654"/>
            <a:ext cx="3418909" cy="2853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Dátum helye 11">
            <a:extLst>
              <a:ext uri="{FF2B5EF4-FFF2-40B4-BE49-F238E27FC236}">
                <a16:creationId xmlns:a16="http://schemas.microsoft.com/office/drawing/2014/main" id="{0B3D201C-4D8A-4EEA-B517-8037CD71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D006-AA5F-4D52-A850-2B048B9F4BAA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FE86164D-E6FB-4C15-8DD1-156A26D7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85015B03-CF4B-46CB-9F05-021C5823CFC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72ED8B1-A6B2-4437-923F-B7958C4A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11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072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RHIC</a:t>
            </a:r>
            <a:r>
              <a:rPr lang="en-US" dirty="0"/>
              <a:t> </a:t>
            </a:r>
            <a:r>
              <a:rPr lang="hu-HU" dirty="0" err="1"/>
              <a:t>recorded</a:t>
            </a:r>
            <a:r>
              <a:rPr lang="hu-HU" dirty="0"/>
              <a:t> </a:t>
            </a:r>
            <a:r>
              <a:rPr lang="en-US" dirty="0"/>
              <a:t>runs </a:t>
            </a:r>
            <a:r>
              <a:rPr lang="hu-HU" dirty="0"/>
              <a:t>and </a:t>
            </a:r>
            <a:r>
              <a:rPr lang="hu-HU" dirty="0" err="1"/>
              <a:t>Luminosity</a:t>
            </a:r>
            <a:endParaRPr lang="en-US" dirty="0"/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088376F5-F484-44F2-9111-44874657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45567-494B-49C3-8A2F-06C464959510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634814EF-E3C3-45A3-8C6A-22176769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pic>
        <p:nvPicPr>
          <p:cNvPr id="5" name="Kép 4" descr="A képen szöveg, íróeszköz, mozdulatlan, toll látható&#10;&#10;Automatikusan generált leírás">
            <a:extLst>
              <a:ext uri="{FF2B5EF4-FFF2-40B4-BE49-F238E27FC236}">
                <a16:creationId xmlns:a16="http://schemas.microsoft.com/office/drawing/2014/main" id="{AC861666-B2C6-4E4A-9612-D6C3D77E01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00" y="1251836"/>
            <a:ext cx="6561225" cy="4739661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AD008D11-09FD-47E8-97A4-EE52A38F8B5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C5CF96B-A277-4060-B8C1-1B31AB024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12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221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CD6F5A-504F-44A1-8174-AED3C211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PHENIX and </a:t>
            </a:r>
            <a:r>
              <a:rPr lang="en-US" cap="none"/>
              <a:t>s</a:t>
            </a:r>
            <a:r>
              <a:rPr lang="en-US"/>
              <a:t>PHENIX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7A4A6D-1F64-4A8F-BC94-04FC571F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PHENIX: versatile detector identifying many different particles, recording large amount of collisions. Dismantled in 2016, to give way to </a:t>
            </a:r>
            <a:r>
              <a:rPr lang="en-US" dirty="0" err="1"/>
              <a:t>sPHENIX</a:t>
            </a:r>
            <a:endParaRPr lang="en-US" dirty="0"/>
          </a:p>
          <a:p>
            <a:r>
              <a:rPr lang="en-US" dirty="0" err="1"/>
              <a:t>sPHENIX</a:t>
            </a:r>
            <a:r>
              <a:rPr lang="en-US" dirty="0"/>
              <a:t>: to take data in 2022</a:t>
            </a:r>
            <a:r>
              <a:rPr lang="hu-HU" dirty="0"/>
              <a:t>-2023</a:t>
            </a:r>
            <a:endParaRPr lang="en-US" dirty="0"/>
          </a:p>
          <a:p>
            <a:pPr lvl="1"/>
            <a:r>
              <a:rPr lang="en-US" dirty="0"/>
              <a:t>Jets, jet correlations, Upsilon states</a:t>
            </a:r>
          </a:p>
          <a:p>
            <a:pPr lvl="1"/>
            <a:r>
              <a:rPr lang="en-US" dirty="0" err="1"/>
              <a:t>EM+Hadronic</a:t>
            </a:r>
            <a:r>
              <a:rPr lang="en-US" dirty="0"/>
              <a:t> calorimetry, high resolution tracking, fast (~100 kHz) data </a:t>
            </a:r>
            <a:r>
              <a:rPr lang="en-US" dirty="0" err="1"/>
              <a:t>aquisition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39C380-E629-493D-8B51-F91A7A44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594E2-E06D-4B2A-AA0C-C62EB935BA46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56C088-917D-46D2-B5C7-834AE6E7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8640E11-3B5B-4EB8-8B03-88E08AB6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t="196" r="6982" b="1670"/>
          <a:stretch/>
        </p:blipFill>
        <p:spPr>
          <a:xfrm>
            <a:off x="5003320" y="3300736"/>
            <a:ext cx="3778370" cy="272050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9D33922-7AD6-49FE-8E99-1810AE967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9602" r="52547" b="11896"/>
          <a:stretch/>
        </p:blipFill>
        <p:spPr>
          <a:xfrm>
            <a:off x="155276" y="3300736"/>
            <a:ext cx="4063087" cy="272050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D46A6E8-8C36-41D4-BC00-92009F1464B6}"/>
              </a:ext>
            </a:extLst>
          </p:cNvPr>
          <p:cNvSpPr txBox="1"/>
          <p:nvPr/>
        </p:nvSpPr>
        <p:spPr>
          <a:xfrm>
            <a:off x="1621766" y="3217906"/>
            <a:ext cx="131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PHENIX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F2FF0F4-2AE5-43BD-809E-7227A6224574}"/>
              </a:ext>
            </a:extLst>
          </p:cNvPr>
          <p:cNvSpPr txBox="1"/>
          <p:nvPr/>
        </p:nvSpPr>
        <p:spPr>
          <a:xfrm>
            <a:off x="6232584" y="3217906"/>
            <a:ext cx="131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sPHENIX</a:t>
            </a:r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B3B264BD-FB23-44E9-83B6-F3D8E90B3DC6}"/>
              </a:ext>
            </a:extLst>
          </p:cNvPr>
          <p:cNvSpPr/>
          <p:nvPr/>
        </p:nvSpPr>
        <p:spPr>
          <a:xfrm>
            <a:off x="4334796" y="4225353"/>
            <a:ext cx="552090" cy="871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A622D16-7F3B-4EA1-BB16-3A458E401DB9}"/>
              </a:ext>
            </a:extLst>
          </p:cNvPr>
          <p:cNvSpPr txBox="1"/>
          <p:nvPr/>
        </p:nvSpPr>
        <p:spPr>
          <a:xfrm>
            <a:off x="8130396" y="3300736"/>
            <a:ext cx="65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2022</a:t>
            </a:r>
            <a:endParaRPr lang="en-US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090B671-C38C-4361-920E-72D47008B498}"/>
              </a:ext>
            </a:extLst>
          </p:cNvPr>
          <p:cNvSpPr txBox="1"/>
          <p:nvPr/>
        </p:nvSpPr>
        <p:spPr>
          <a:xfrm>
            <a:off x="3321170" y="3300736"/>
            <a:ext cx="651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2012</a:t>
            </a:r>
            <a:endParaRPr lang="en-US" dirty="0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D92ADDA4-6E11-46C8-9176-0A303FEB8F7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A5FB0E9-598A-40BA-AE48-BBF005F9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13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9260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EC01E-0F50-47F8-A758-5ECA24E1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</a:t>
            </a:r>
            <a:r>
              <a:rPr lang="hu-HU" dirty="0"/>
              <a:t>: </a:t>
            </a:r>
            <a:r>
              <a:rPr lang="hu-HU" dirty="0" err="1"/>
              <a:t>upgrades</a:t>
            </a:r>
            <a:r>
              <a:rPr lang="hu-HU" dirty="0"/>
              <a:t> and fixed </a:t>
            </a:r>
            <a:r>
              <a:rPr lang="hu-HU" dirty="0" err="1"/>
              <a:t>target</a:t>
            </a:r>
            <a:r>
              <a:rPr lang="hu-HU" dirty="0"/>
              <a:t> program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87E094A-E429-4B00-BE50-63734E24CE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61091"/>
                <a:ext cx="8350369" cy="316936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Large acceptance, great PID capabilities: great for identified hadrons</a:t>
                </a:r>
              </a:p>
              <a:p>
                <a:r>
                  <a:rPr lang="en-US" dirty="0"/>
                  <a:t>Upgrades for BES-II</a:t>
                </a:r>
              </a:p>
              <a:p>
                <a:pPr lvl="1"/>
                <a:r>
                  <a:rPr lang="en-US" dirty="0" err="1"/>
                  <a:t>innerTPC</a:t>
                </a:r>
                <a:r>
                  <a:rPr lang="en-US" dirty="0"/>
                  <a:t>: better </a:t>
                </a:r>
                <a:r>
                  <a:rPr lang="en-US" dirty="0" err="1"/>
                  <a:t>dE</a:t>
                </a:r>
                <a:r>
                  <a:rPr lang="en-US" dirty="0"/>
                  <a:t>/dx (PID) and </a:t>
                </a:r>
                <a:br>
                  <a:rPr lang="hu-HU" dirty="0"/>
                </a:br>
                <a:r>
                  <a:rPr lang="en-US" dirty="0"/>
                  <a:t>momentum resolution, by 2019</a:t>
                </a:r>
              </a:p>
              <a:p>
                <a:pPr lvl="1"/>
                <a:r>
                  <a:rPr lang="en-US" dirty="0"/>
                  <a:t>Event Plane Detector: replace BBC,</a:t>
                </a:r>
                <a:br>
                  <a:rPr lang="hu-HU" dirty="0"/>
                </a:br>
                <a:r>
                  <a:rPr lang="en-US" dirty="0"/>
                  <a:t>better triggering </a:t>
                </a:r>
                <a:r>
                  <a:rPr lang="hu-HU" dirty="0"/>
                  <a:t>&amp;</a:t>
                </a:r>
                <a:r>
                  <a:rPr lang="en-US" dirty="0"/>
                  <a:t> EP resolution, by 2018</a:t>
                </a:r>
              </a:p>
              <a:p>
                <a:pPr lvl="1"/>
                <a:r>
                  <a:rPr lang="en-US" dirty="0"/>
                  <a:t>Endcap TOF: extended </a:t>
                </a:r>
                <a:r>
                  <a:rPr lang="hu-HU" dirty="0" err="1"/>
                  <a:t>fwd</a:t>
                </a:r>
                <a:r>
                  <a:rPr lang="en-US" dirty="0"/>
                  <a:t> PID, by 2019</a:t>
                </a:r>
              </a:p>
              <a:p>
                <a:r>
                  <a:rPr lang="en-US" dirty="0"/>
                  <a:t>Fixed target program: 1 cm wide, 1mm thick target at 2.1 m</a:t>
                </a:r>
              </a:p>
              <a:p>
                <a:r>
                  <a:rPr lang="en-US" dirty="0"/>
                  <a:t>At the lowest energies: out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&gt;700</m:t>
                    </m:r>
                  </m:oMath>
                </a14:m>
                <a:r>
                  <a:rPr lang="en-US" dirty="0"/>
                  <a:t> MeV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87E094A-E429-4B00-BE50-63734E24CE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61091"/>
                <a:ext cx="8350369" cy="3169369"/>
              </a:xfrm>
              <a:blipFill>
                <a:blip r:embed="rId2"/>
                <a:stretch>
                  <a:fillRect l="-511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E1F47DA1-D06F-4E74-9D92-19D63DD6C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5264-9FD2-41A3-BEA8-D070B8ADCE4D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2FA1D9-2A21-4E47-AB66-1AEFB119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61A2249-FAB3-4F46-80EF-5BF7D90E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77" y="4166542"/>
            <a:ext cx="2428875" cy="18859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AF72C05-2E3D-45CF-9317-5ED559ABF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672" y="4093757"/>
            <a:ext cx="2166910" cy="195873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F2446B3-4640-4089-A437-89124DE5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526" y="4094112"/>
            <a:ext cx="2039327" cy="1958380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10B969DE-0825-4018-8B2C-86ACFD6FED7B}"/>
              </a:ext>
            </a:extLst>
          </p:cNvPr>
          <p:cNvSpPr txBox="1"/>
          <p:nvPr/>
        </p:nvSpPr>
        <p:spPr>
          <a:xfrm>
            <a:off x="6440171" y="4192441"/>
            <a:ext cx="171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a 3.9 GeV event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9FA54ED-624D-4A2D-B7CA-C06AE75FA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849" y="1500649"/>
            <a:ext cx="3843008" cy="1880426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8B28720B-3A28-4E6B-960D-43CADDEC672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52E01F28-3803-4544-8637-C75814E8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14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4632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48087A-55EF-48A1-8770-93D4955F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the</a:t>
            </a:r>
            <a:r>
              <a:rPr lang="hu-HU" dirty="0"/>
              <a:t> RHIC </a:t>
            </a: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/SPECIES </a:t>
            </a:r>
            <a:r>
              <a:rPr lang="hu-HU" dirty="0" err="1"/>
              <a:t>scan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0754C7-14A2-4689-9442-C0B540FAB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6"/>
            <a:ext cx="8350369" cy="1716696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hu-HU" dirty="0" err="1"/>
              <a:t>Collision</a:t>
            </a:r>
            <a:r>
              <a:rPr lang="hu-HU" dirty="0"/>
              <a:t> </a:t>
            </a:r>
            <a:r>
              <a:rPr lang="hu-HU" dirty="0" err="1"/>
              <a:t>experiments</a:t>
            </a:r>
            <a:r>
              <a:rPr lang="hu-HU" dirty="0"/>
              <a:t>: </a:t>
            </a:r>
            <a:r>
              <a:rPr lang="hu-HU" dirty="0" err="1"/>
              <a:t>acceptance</a:t>
            </a:r>
            <a:r>
              <a:rPr lang="hu-HU" dirty="0"/>
              <a:t> </a:t>
            </a:r>
            <a:r>
              <a:rPr lang="hu-HU" dirty="0" err="1"/>
              <a:t>independent</a:t>
            </a:r>
            <a:r>
              <a:rPr lang="hu-HU" dirty="0"/>
              <a:t> of </a:t>
            </a:r>
            <a:r>
              <a:rPr lang="hu-HU" dirty="0" err="1"/>
              <a:t>energy</a:t>
            </a:r>
            <a:endParaRPr lang="hu-HU" dirty="0"/>
          </a:p>
          <a:p>
            <a:pPr>
              <a:spcBef>
                <a:spcPts val="400"/>
              </a:spcBef>
            </a:pPr>
            <a:r>
              <a:rPr lang="hu-HU" dirty="0"/>
              <a:t>BES-I: 7.7-200 GeV; BES-II: 7.7-19.9 GeV, </a:t>
            </a:r>
            <a:r>
              <a:rPr lang="hu-HU" dirty="0" err="1"/>
              <a:t>increased</a:t>
            </a:r>
            <a:r>
              <a:rPr lang="hu-HU" dirty="0"/>
              <a:t> </a:t>
            </a:r>
            <a:r>
              <a:rPr lang="hu-HU" dirty="0" err="1"/>
              <a:t>luminosity</a:t>
            </a:r>
            <a:endParaRPr lang="hu-HU" dirty="0"/>
          </a:p>
          <a:p>
            <a:pPr>
              <a:spcBef>
                <a:spcPts val="400"/>
              </a:spcBef>
            </a:pP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scan</a:t>
            </a:r>
            <a:r>
              <a:rPr lang="hu-HU" dirty="0"/>
              <a:t>: </a:t>
            </a:r>
            <a:r>
              <a:rPr lang="hu-HU" dirty="0" err="1"/>
              <a:t>x+Au</a:t>
            </a:r>
            <a:r>
              <a:rPr lang="hu-HU" dirty="0"/>
              <a:t>, 19.6-200 GeV</a:t>
            </a:r>
          </a:p>
          <a:p>
            <a:pPr>
              <a:spcBef>
                <a:spcPts val="400"/>
              </a:spcBef>
            </a:pPr>
            <a:r>
              <a:rPr lang="hu-HU" dirty="0"/>
              <a:t>STAR fixed </a:t>
            </a:r>
            <a:r>
              <a:rPr lang="hu-HU" dirty="0" err="1"/>
              <a:t>target</a:t>
            </a:r>
            <a:r>
              <a:rPr lang="hu-HU" dirty="0"/>
              <a:t> </a:t>
            </a:r>
            <a:r>
              <a:rPr lang="hu-HU" dirty="0" err="1"/>
              <a:t>mode</a:t>
            </a:r>
            <a:r>
              <a:rPr lang="hu-HU" dirty="0"/>
              <a:t>: down </a:t>
            </a:r>
            <a:r>
              <a:rPr lang="hu-HU" dirty="0" err="1"/>
              <a:t>to</a:t>
            </a:r>
            <a:r>
              <a:rPr lang="hu-HU" dirty="0"/>
              <a:t> 3 GeV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B2C735-E662-476A-9CCB-EABE1CE9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C298-930C-443B-9C51-805E065A9C3B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9329A47-B7DE-41CC-A3A7-FD8A506E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áblázat 8">
                <a:extLst>
                  <a:ext uri="{FF2B5EF4-FFF2-40B4-BE49-F238E27FC236}">
                    <a16:creationId xmlns:a16="http://schemas.microsoft.com/office/drawing/2014/main" id="{F580DB19-817B-43C0-A521-6369CEC6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2579263"/>
                  </p:ext>
                </p:extLst>
              </p:nvPr>
            </p:nvGraphicFramePr>
            <p:xfrm>
              <a:off x="198399" y="2823947"/>
              <a:ext cx="4606510" cy="3071051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715996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406106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595887">
                      <a:extLst>
                        <a:ext uri="{9D8B030D-6E8A-4147-A177-3AD203B41FA5}">
                          <a16:colId xmlns:a16="http://schemas.microsoft.com/office/drawing/2014/main" val="1951478362"/>
                        </a:ext>
                      </a:extLst>
                    </a:gridCol>
                    <a:gridCol w="888521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hu-HU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hu-HU" sz="1800" dirty="0">
                              <a:effectLst/>
                            </a:rPr>
                            <a:t> </a:t>
                          </a:r>
                          <a:br>
                            <a:rPr lang="hu-HU" sz="1800" dirty="0">
                              <a:effectLst/>
                            </a:rPr>
                          </a:br>
                          <a:r>
                            <a:rPr lang="hu-HU" sz="1800" dirty="0">
                              <a:effectLst/>
                            </a:rPr>
                            <a:t>[GeV]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STAR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Year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7000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2010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54.4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27.0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14.5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72469092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11.5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12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2694495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7.7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 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43226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áblázat 8">
                <a:extLst>
                  <a:ext uri="{FF2B5EF4-FFF2-40B4-BE49-F238E27FC236}">
                    <a16:creationId xmlns:a16="http://schemas.microsoft.com/office/drawing/2014/main" id="{F580DB19-817B-43C0-A521-6369CEC6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2579263"/>
                  </p:ext>
                </p:extLst>
              </p:nvPr>
            </p:nvGraphicFramePr>
            <p:xfrm>
              <a:off x="198399" y="2823947"/>
              <a:ext cx="4606510" cy="3236151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715996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406106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595887">
                      <a:extLst>
                        <a:ext uri="{9D8B030D-6E8A-4147-A177-3AD203B41FA5}">
                          <a16:colId xmlns:a16="http://schemas.microsoft.com/office/drawing/2014/main" val="1951478362"/>
                        </a:ext>
                      </a:extLst>
                    </a:gridCol>
                    <a:gridCol w="888521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594678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36000" marR="36000" marT="0" marB="0" anchor="ctr">
                        <a:blipFill>
                          <a:blip r:embed="rId2"/>
                          <a:stretch>
                            <a:fillRect l="-847" t="-12245" r="-542373" b="-4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STAR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Year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7000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2010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54.4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27.0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14.5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72469092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11.5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12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2694495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7.7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 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43226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áblázat 9">
                <a:extLst>
                  <a:ext uri="{FF2B5EF4-FFF2-40B4-BE49-F238E27FC236}">
                    <a16:creationId xmlns:a16="http://schemas.microsoft.com/office/drawing/2014/main" id="{E0306D25-816D-454C-9171-8889993D8E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6633901"/>
                  </p:ext>
                </p:extLst>
              </p:nvPr>
            </p:nvGraphicFramePr>
            <p:xfrm>
              <a:off x="5037822" y="2823947"/>
              <a:ext cx="4037161" cy="2240090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1245347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513954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277860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hu-HU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hu-HU" sz="1800" dirty="0">
                              <a:effectLst/>
                            </a:rPr>
                            <a:t> </a:t>
                          </a:r>
                          <a:br>
                            <a:rPr lang="hu-HU" sz="1800" dirty="0">
                              <a:effectLst/>
                            </a:rPr>
                          </a:br>
                          <a:r>
                            <a:rPr lang="hu-HU" sz="1800" dirty="0">
                              <a:effectLst/>
                            </a:rPr>
                            <a:t>[GeV]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Species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p+Au</a:t>
                          </a:r>
                          <a:endParaRPr lang="hu-HU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baseline="30000" dirty="0">
                              <a:effectLst/>
                            </a:rPr>
                            <a:t>3</a:t>
                          </a:r>
                          <a:r>
                            <a:rPr lang="hu-HU" sz="1800" dirty="0">
                              <a:effectLst/>
                            </a:rPr>
                            <a:t>He+Au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2057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1655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1040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áblázat 9">
                <a:extLst>
                  <a:ext uri="{FF2B5EF4-FFF2-40B4-BE49-F238E27FC236}">
                    <a16:creationId xmlns:a16="http://schemas.microsoft.com/office/drawing/2014/main" id="{E0306D25-816D-454C-9171-8889993D8E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6633901"/>
                  </p:ext>
                </p:extLst>
              </p:nvPr>
            </p:nvGraphicFramePr>
            <p:xfrm>
              <a:off x="5037822" y="2823947"/>
              <a:ext cx="4037161" cy="2355660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1245347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513954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277860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594678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36000" marR="36000" marT="0" marB="0" anchor="ctr">
                        <a:blipFill>
                          <a:blip r:embed="rId3"/>
                          <a:stretch>
                            <a:fillRect l="-488" t="-12245" r="-224390" b="-3153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Species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p+Au</a:t>
                          </a:r>
                          <a:endParaRPr lang="hu-HU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baseline="30000" dirty="0">
                              <a:effectLst/>
                            </a:rPr>
                            <a:t>3</a:t>
                          </a:r>
                          <a:r>
                            <a:rPr lang="hu-HU" sz="1800" dirty="0">
                              <a:effectLst/>
                            </a:rPr>
                            <a:t>He+Au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2057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1655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1040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églalap 6">
            <a:extLst>
              <a:ext uri="{FF2B5EF4-FFF2-40B4-BE49-F238E27FC236}">
                <a16:creationId xmlns:a16="http://schemas.microsoft.com/office/drawing/2014/main" id="{BE1CC9F3-BAE2-48E4-A15B-C74579837F44}"/>
              </a:ext>
            </a:extLst>
          </p:cNvPr>
          <p:cNvSpPr/>
          <p:nvPr/>
        </p:nvSpPr>
        <p:spPr>
          <a:xfrm>
            <a:off x="1026544" y="1587260"/>
            <a:ext cx="586595" cy="310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EAE9FF2-AFB5-401E-8463-DD5F33D60CBB}"/>
              </a:ext>
            </a:extLst>
          </p:cNvPr>
          <p:cNvSpPr/>
          <p:nvPr/>
        </p:nvSpPr>
        <p:spPr>
          <a:xfrm>
            <a:off x="1000664" y="2010183"/>
            <a:ext cx="1966824" cy="310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E56689FE-BD30-4FBE-AED4-A53F880BFB2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39947" y="1742536"/>
            <a:ext cx="586597" cy="10696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D8E69E69-5BB0-4E48-A0E7-4555F3467AA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67488" y="2165459"/>
            <a:ext cx="2510007" cy="6467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>
            <a:extLst>
              <a:ext uri="{FF2B5EF4-FFF2-40B4-BE49-F238E27FC236}">
                <a16:creationId xmlns:a16="http://schemas.microsoft.com/office/drawing/2014/main" id="{04C211F2-34AD-41A7-B430-A0C0DEEC816C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A8717C1E-7A84-4BCC-9539-333DD979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15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9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5E617-DE45-48E7-ABF7-B3B739A9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 target Baryochemical Potentials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6ABD4E4-755A-4CF5-BE56-817965EE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DE6A-A079-4C16-8AD3-F0D624A87C42}" type="datetime1">
              <a:rPr lang="en-US" smtClean="0"/>
              <a:t>3/12/2021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9F499C0-F87E-426C-B2E9-ABC6878E8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25924"/>
                <a:ext cx="8350369" cy="5261662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Collider: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beam</m:t>
                        </m:r>
                      </m:sub>
                    </m:sSub>
                  </m:oMath>
                </a14:m>
                <a:r>
                  <a:rPr lang="en-US"/>
                  <a:t>    Fixed target: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2⋅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beam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  <a:p>
                <a:pPr>
                  <a:lnSpc>
                    <a:spcPct val="110000"/>
                  </a:lnSpc>
                </a:pPr>
                <a:endParaRPr lang="en-US"/>
              </a:p>
              <a:p>
                <a:pPr>
                  <a:lnSpc>
                    <a:spcPct val="110000"/>
                  </a:lnSpc>
                </a:pPr>
                <a:endParaRPr lang="en-US"/>
              </a:p>
              <a:p>
                <a:pPr>
                  <a:lnSpc>
                    <a:spcPct val="110000"/>
                  </a:lnSpc>
                </a:pPr>
                <a:endParaRPr lang="en-US"/>
              </a:p>
              <a:p>
                <a:pPr>
                  <a:lnSpc>
                    <a:spcPct val="110000"/>
                  </a:lnSpc>
                </a:pPr>
                <a:endParaRPr lang="en-US"/>
              </a:p>
              <a:p>
                <a:pPr>
                  <a:lnSpc>
                    <a:spcPct val="110000"/>
                  </a:lnSpc>
                </a:pPr>
                <a:endParaRPr lang="en-US"/>
              </a:p>
              <a:p>
                <a:endParaRPr lang="en-US"/>
              </a:p>
              <a:p>
                <a:r>
                  <a:rPr lang="en-US"/>
                  <a:t>Energies unreachable in collider mode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Chemical potentials reachable by RHIC in collider mode: 20-420 MeV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Chemical potentials in fixed target mode: 420-721 MeV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LHC: ~0.5-1 MeV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39F499C0-F87E-426C-B2E9-ABC6878E8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25924"/>
                <a:ext cx="8350369" cy="5261662"/>
              </a:xfrm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rtalom helye 6">
            <a:extLst>
              <a:ext uri="{FF2B5EF4-FFF2-40B4-BE49-F238E27FC236}">
                <a16:creationId xmlns:a16="http://schemas.microsoft.com/office/drawing/2014/main" id="{735C690E-AA21-4884-9994-AEE77B85859A}"/>
              </a:ext>
            </a:extLst>
          </p:cNvPr>
          <p:cNvGraphicFramePr>
            <a:graphicFrameLocks/>
          </p:cNvGraphicFramePr>
          <p:nvPr/>
        </p:nvGraphicFramePr>
        <p:xfrm>
          <a:off x="733245" y="1556048"/>
          <a:ext cx="7966617" cy="2807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109">
                  <a:extLst>
                    <a:ext uri="{9D8B030D-6E8A-4147-A177-3AD203B41FA5}">
                      <a16:colId xmlns:a16="http://schemas.microsoft.com/office/drawing/2014/main" val="3896769898"/>
                    </a:ext>
                  </a:extLst>
                </a:gridCol>
                <a:gridCol w="1808012">
                  <a:extLst>
                    <a:ext uri="{9D8B030D-6E8A-4147-A177-3AD203B41FA5}">
                      <a16:colId xmlns:a16="http://schemas.microsoft.com/office/drawing/2014/main" val="795232730"/>
                    </a:ext>
                  </a:extLst>
                </a:gridCol>
                <a:gridCol w="2124891">
                  <a:extLst>
                    <a:ext uri="{9D8B030D-6E8A-4147-A177-3AD203B41FA5}">
                      <a16:colId xmlns:a16="http://schemas.microsoft.com/office/drawing/2014/main" val="167135697"/>
                    </a:ext>
                  </a:extLst>
                </a:gridCol>
                <a:gridCol w="1079863">
                  <a:extLst>
                    <a:ext uri="{9D8B030D-6E8A-4147-A177-3AD203B41FA5}">
                      <a16:colId xmlns:a16="http://schemas.microsoft.com/office/drawing/2014/main" val="2809609478"/>
                    </a:ext>
                  </a:extLst>
                </a:gridCol>
                <a:gridCol w="1262742">
                  <a:extLst>
                    <a:ext uri="{9D8B030D-6E8A-4147-A177-3AD203B41FA5}">
                      <a16:colId xmlns:a16="http://schemas.microsoft.com/office/drawing/2014/main" val="3980015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Collider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Energy</a:t>
                      </a:r>
                      <a:r>
                        <a:rPr lang="hu-HU" sz="1800" dirty="0">
                          <a:effectLst/>
                        </a:rPr>
                        <a:t> [GeV]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Single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beam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energy</a:t>
                      </a:r>
                      <a:r>
                        <a:rPr lang="hu-HU" sz="1800" dirty="0">
                          <a:effectLst/>
                        </a:rPr>
                        <a:t> [GeV]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Fixed </a:t>
                      </a:r>
                      <a:r>
                        <a:rPr lang="hu-HU" sz="1800" dirty="0" err="1">
                          <a:effectLst/>
                        </a:rPr>
                        <a:t>target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c.m</a:t>
                      </a:r>
                      <a:r>
                        <a:rPr lang="hu-HU" sz="1800" dirty="0">
                          <a:effectLst/>
                        </a:rPr>
                        <a:t>. </a:t>
                      </a:r>
                      <a:r>
                        <a:rPr lang="hu-HU" sz="1800" dirty="0" err="1">
                          <a:effectLst/>
                        </a:rPr>
                        <a:t>energy</a:t>
                      </a:r>
                      <a:r>
                        <a:rPr lang="hu-HU" sz="1800" dirty="0">
                          <a:effectLst/>
                        </a:rPr>
                        <a:t>[GeV]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Beam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rapidity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μ</a:t>
                      </a:r>
                      <a:r>
                        <a:rPr lang="hu-HU" sz="1800" baseline="-25000" dirty="0" err="1">
                          <a:effectLst/>
                        </a:rPr>
                        <a:t>B</a:t>
                      </a:r>
                      <a:r>
                        <a:rPr lang="hu-HU" sz="1800" baseline="0" dirty="0">
                          <a:effectLst/>
                        </a:rPr>
                        <a:t> </a:t>
                      </a:r>
                      <a:r>
                        <a:rPr lang="hu-HU" sz="1800" dirty="0">
                          <a:effectLst/>
                        </a:rPr>
                        <a:t>(</a:t>
                      </a:r>
                      <a:r>
                        <a:rPr lang="hu-HU" sz="1800" dirty="0" err="1">
                          <a:effectLst/>
                        </a:rPr>
                        <a:t>MeV</a:t>
                      </a:r>
                      <a:r>
                        <a:rPr lang="hu-HU" sz="1800" dirty="0">
                          <a:effectLst/>
                        </a:rPr>
                        <a:t>)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1035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200.0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100.00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13.71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2.10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260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34269161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62.4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31.20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7.74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2.10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420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8137808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39.0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19.50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6.17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1.87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487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34550881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27.0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13.50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5.19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1.68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541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2990727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19.6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9.80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4.47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1.52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589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16484930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11.5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5.75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3.53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1.25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666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19944669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9.1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4.59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3.20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1.13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699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1113369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7.7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3.85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2.98</a:t>
                      </a: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1.05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721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4035457141"/>
                  </a:ext>
                </a:extLst>
              </a:tr>
            </a:tbl>
          </a:graphicData>
        </a:graphic>
      </p:graphicFrame>
      <p:sp>
        <p:nvSpPr>
          <p:cNvPr id="8" name="Lekerekített téglalap 7"/>
          <p:cNvSpPr/>
          <p:nvPr/>
        </p:nvSpPr>
        <p:spPr>
          <a:xfrm>
            <a:off x="5411163" y="2699655"/>
            <a:ext cx="484540" cy="1664050"/>
          </a:xfrm>
          <a:prstGeom prst="roundRect">
            <a:avLst/>
          </a:prstGeom>
          <a:solidFill>
            <a:srgbClr val="B71E4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gyenes összekötő nyíllal 10"/>
          <p:cNvCxnSpPr>
            <a:cxnSpLocks/>
          </p:cNvCxnSpPr>
          <p:nvPr/>
        </p:nvCxnSpPr>
        <p:spPr>
          <a:xfrm flipV="1">
            <a:off x="3387634" y="3840480"/>
            <a:ext cx="1950720" cy="70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67FC6FC-F55C-400B-A869-1D1DF24D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69FCA574-9CF5-45EC-9630-2985E39F6BD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85EFD03-30DD-4E60-828E-4694A76A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16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4336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1B26F-03DD-49B7-B7C7-730E8F88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Future facilities: NICA, FAIR, J-PARC HI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EFAB6F-0C98-4B38-A014-9F6E6726C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New facilities planned/built</a:t>
            </a:r>
          </a:p>
          <a:p>
            <a:r>
              <a:rPr lang="en-US"/>
              <a:t>NICA: 2020, MPD&amp;BM@N</a:t>
            </a:r>
          </a:p>
          <a:p>
            <a:r>
              <a:rPr lang="en-US"/>
              <a:t>FAIR: 2022, CBM</a:t>
            </a:r>
          </a:p>
          <a:p>
            <a:r>
              <a:rPr lang="en-US"/>
              <a:t>J-PARC HI: 2025, JHITS 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F6E7A4-A4CC-43CB-9986-C14FE862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D4DB-504A-42EB-A8CB-0FF23AF48E76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3E1450D-1498-4D53-AA28-A7EB0BE9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Picture 1" descr="NICA_scheme_v_2.1.png">
            <a:extLst>
              <a:ext uri="{FF2B5EF4-FFF2-40B4-BE49-F238E27FC236}">
                <a16:creationId xmlns:a16="http://schemas.microsoft.com/office/drawing/2014/main" id="{DE48CF6B-6E91-4AC8-ADB6-7EF20CF19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92" y="3472882"/>
            <a:ext cx="4532622" cy="2548356"/>
          </a:xfrm>
          <a:prstGeom prst="rect">
            <a:avLst/>
          </a:prstGeom>
        </p:spPr>
      </p:pic>
      <p:pic>
        <p:nvPicPr>
          <p:cNvPr id="8" name="Picture 12" descr="C:\Users\Yury\Documents\Suzdal\BMN.jpg">
            <a:extLst>
              <a:ext uri="{FF2B5EF4-FFF2-40B4-BE49-F238E27FC236}">
                <a16:creationId xmlns:a16="http://schemas.microsoft.com/office/drawing/2014/main" id="{EAC885C7-8404-44E6-8FD4-8E5CD1AA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0991" y="3472882"/>
            <a:ext cx="1048112" cy="6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CE8BB8-DBAE-4E18-AF47-F62195C4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7869940" y="5029200"/>
            <a:ext cx="1213673" cy="9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89FDC1D-66DC-44AA-9F2C-B45227792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2882"/>
            <a:ext cx="4494360" cy="254029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7335FB9-699C-4EAC-B71C-358BB30B76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3990" y="5188789"/>
            <a:ext cx="778685" cy="776939"/>
          </a:xfrm>
          <a:prstGeom prst="rect">
            <a:avLst/>
          </a:prstGeom>
        </p:spPr>
      </p:pic>
      <p:pic>
        <p:nvPicPr>
          <p:cNvPr id="15" name="83F60B2C-D9C5-48F3-96B4-2019EB1D1ED2" descr="image001">
            <a:extLst>
              <a:ext uri="{FF2B5EF4-FFF2-40B4-BE49-F238E27FC236}">
                <a16:creationId xmlns:a16="http://schemas.microsoft.com/office/drawing/2014/main" id="{2F37B6DE-D7B1-4C24-9FDB-21693C32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92" y="1390302"/>
            <a:ext cx="4532622" cy="200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1">
            <a:extLst>
              <a:ext uri="{FF2B5EF4-FFF2-40B4-BE49-F238E27FC236}">
                <a16:creationId xmlns:a16="http://schemas.microsoft.com/office/drawing/2014/main" id="{E2F7325A-3387-4413-BDC8-E0088087D590}"/>
              </a:ext>
            </a:extLst>
          </p:cNvPr>
          <p:cNvSpPr txBox="1"/>
          <p:nvPr/>
        </p:nvSpPr>
        <p:spPr>
          <a:xfrm>
            <a:off x="5031695" y="2811815"/>
            <a:ext cx="129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1</a:t>
            </a:r>
          </a:p>
          <a:p>
            <a:r>
              <a:rPr lang="en-US" sz="140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2 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2869D525-B08D-4E15-85D3-D3DCEEDF6492}"/>
              </a:ext>
            </a:extLst>
          </p:cNvPr>
          <p:cNvSpPr txBox="1"/>
          <p:nvPr/>
        </p:nvSpPr>
        <p:spPr>
          <a:xfrm>
            <a:off x="7393619" y="1669914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US" sz="900" ker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EB080F2-EE10-41D2-8CC0-046397C3DFAD}"/>
              </a:ext>
            </a:extLst>
          </p:cNvPr>
          <p:cNvSpPr txBox="1"/>
          <p:nvPr/>
        </p:nvSpPr>
        <p:spPr>
          <a:xfrm flipH="1">
            <a:off x="4685436" y="5643841"/>
            <a:ext cx="103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NICA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F84A7D3-DE8D-401D-8B5B-0CA23A3D961C}"/>
              </a:ext>
            </a:extLst>
          </p:cNvPr>
          <p:cNvSpPr txBox="1"/>
          <p:nvPr/>
        </p:nvSpPr>
        <p:spPr>
          <a:xfrm flipH="1">
            <a:off x="1878979" y="3484367"/>
            <a:ext cx="1347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J-PARC HI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9510A6A-E491-46CD-8230-307792CE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37" y="2437002"/>
            <a:ext cx="1118785" cy="10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églalap 21">
            <a:extLst>
              <a:ext uri="{FF2B5EF4-FFF2-40B4-BE49-F238E27FC236}">
                <a16:creationId xmlns:a16="http://schemas.microsoft.com/office/drawing/2014/main" id="{1A5BF36A-8381-406D-9509-5A83E4AA8A06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DDD4F461-6195-4C08-A771-1E9D3824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17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45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32DB1E-5028-49DD-9332-0B7DEE20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(FUTURE) FacilitIES comparison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7584B-0F55-4553-8D26-00418DA9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D71A-9731-4693-A4F5-E62B575B583D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7E0EC2-F4CC-440F-8535-5ACE2F75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E76D2594-93B8-4845-B98D-4E965F679C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279389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Many future facilities and experiments, </a:t>
                </a:r>
                <a:br>
                  <a:rPr lang="en-US"/>
                </a:br>
                <a:r>
                  <a:rPr lang="en-US"/>
                  <a:t>SPS and RHIC already running</a:t>
                </a:r>
              </a:p>
              <a:p>
                <a:r>
                  <a:rPr lang="en-US"/>
                  <a:t>RHIC, NICA: Collider and fixed target</a:t>
                </a:r>
              </a:p>
              <a:p>
                <a:r>
                  <a:rPr lang="en-US"/>
                  <a:t>SPS, FAIR, J-PARC: fixed target</a:t>
                </a:r>
              </a:p>
              <a:p>
                <a:r>
                  <a:rPr lang="en-US"/>
                  <a:t>Energy ranges from 2 to 20 GeV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 sz="1800"/>
                  <a:t>Compilation from Daniel Cebra and Olga Evkidomiv:</a:t>
                </a:r>
              </a:p>
            </p:txBody>
          </p:sp>
        </mc:Choice>
        <mc:Fallback xmlns="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E76D2594-93B8-4845-B98D-4E965F679C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2793897"/>
              </a:xfrm>
              <a:blipFill>
                <a:blip r:embed="rId2"/>
                <a:stretch>
                  <a:fillRect l="-657" t="-218" b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rtalom helye 6">
                <a:extLst>
                  <a:ext uri="{FF2B5EF4-FFF2-40B4-BE49-F238E27FC236}">
                    <a16:creationId xmlns:a16="http://schemas.microsoft.com/office/drawing/2014/main" id="{58001F74-1DAB-4B9D-8DF0-3AC4533972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84678834"/>
                  </p:ext>
                </p:extLst>
              </p:nvPr>
            </p:nvGraphicFramePr>
            <p:xfrm>
              <a:off x="117922" y="3889412"/>
              <a:ext cx="8965692" cy="2147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8622">
                      <a:extLst>
                        <a:ext uri="{9D8B030D-6E8A-4147-A177-3AD203B41FA5}">
                          <a16:colId xmlns:a16="http://schemas.microsoft.com/office/drawing/2014/main" val="1592010956"/>
                        </a:ext>
                      </a:extLst>
                    </a:gridCol>
                    <a:gridCol w="1397800">
                      <a:extLst>
                        <a:ext uri="{9D8B030D-6E8A-4147-A177-3AD203B41FA5}">
                          <a16:colId xmlns:a16="http://schemas.microsoft.com/office/drawing/2014/main" val="1658549310"/>
                        </a:ext>
                      </a:extLst>
                    </a:gridCol>
                    <a:gridCol w="1114743">
                      <a:extLst>
                        <a:ext uri="{9D8B030D-6E8A-4147-A177-3AD203B41FA5}">
                          <a16:colId xmlns:a16="http://schemas.microsoft.com/office/drawing/2014/main" val="1953017240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309950766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527326997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1772452085"/>
                        </a:ext>
                      </a:extLst>
                    </a:gridCol>
                  </a:tblGrid>
                  <a:tr h="495464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Facility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RHIC BES-II &amp; Fixed </a:t>
                          </a:r>
                          <a:r>
                            <a:rPr lang="hu-HU" dirty="0" err="1"/>
                            <a:t>Target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SPS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NICA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FAIR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J-PARC HI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4051140"/>
                      </a:ext>
                    </a:extLst>
                  </a:tr>
                  <a:tr h="35162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Experiment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 (</a:t>
                          </a:r>
                          <a:r>
                            <a:rPr lang="hu-HU" dirty="0" err="1"/>
                            <a:t>sPHENIX</a:t>
                          </a:r>
                          <a:r>
                            <a:rPr lang="hu-HU" dirty="0"/>
                            <a:t>)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NA61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MPD &amp; BM@N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CBM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JHITS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8074200"/>
                      </a:ext>
                    </a:extLst>
                  </a:tr>
                  <a:tr h="274889"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2019-2020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2009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2017-2020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2025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5951807"/>
                      </a:ext>
                    </a:extLst>
                  </a:tr>
                  <a:tr h="279823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Energy</a:t>
                          </a:r>
                          <a:r>
                            <a:rPr lang="hu-HU" dirty="0"/>
                            <a:t> (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hu-HU" dirty="0"/>
                            <a:t>, GeV)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2.5-19.6 GeV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4.9-17.3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2.0-11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2.7-8.2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2.0-6.2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3372789"/>
                      </a:ext>
                    </a:extLst>
                  </a:tr>
                  <a:tr h="274889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Rate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100-1000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kHz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MHz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10-100 MHz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9232920"/>
                      </a:ext>
                    </a:extLst>
                  </a:tr>
                  <a:tr h="366519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Physics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Deconfinement</a:t>
                          </a:r>
                          <a:endParaRPr lang="hu-HU" sz="1000" dirty="0"/>
                        </a:p>
                        <a:p>
                          <a:r>
                            <a:rPr lang="hu-HU" sz="1000" dirty="0" err="1"/>
                            <a:t>Compr</a:t>
                          </a:r>
                          <a:r>
                            <a:rPr lang="hu-HU" sz="1000" dirty="0"/>
                            <a:t>. Hadronic </a:t>
                          </a:r>
                          <a:r>
                            <a:rPr lang="hu-HU" sz="1000" dirty="0" err="1"/>
                            <a:t>Matter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79792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rtalom helye 6">
                <a:extLst>
                  <a:ext uri="{FF2B5EF4-FFF2-40B4-BE49-F238E27FC236}">
                    <a16:creationId xmlns:a16="http://schemas.microsoft.com/office/drawing/2014/main" id="{58001F74-1DAB-4B9D-8DF0-3AC4533972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84678834"/>
                  </p:ext>
                </p:extLst>
              </p:nvPr>
            </p:nvGraphicFramePr>
            <p:xfrm>
              <a:off x="117922" y="3889412"/>
              <a:ext cx="8965692" cy="2147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8622">
                      <a:extLst>
                        <a:ext uri="{9D8B030D-6E8A-4147-A177-3AD203B41FA5}">
                          <a16:colId xmlns:a16="http://schemas.microsoft.com/office/drawing/2014/main" val="1592010956"/>
                        </a:ext>
                      </a:extLst>
                    </a:gridCol>
                    <a:gridCol w="1397800">
                      <a:extLst>
                        <a:ext uri="{9D8B030D-6E8A-4147-A177-3AD203B41FA5}">
                          <a16:colId xmlns:a16="http://schemas.microsoft.com/office/drawing/2014/main" val="1658549310"/>
                        </a:ext>
                      </a:extLst>
                    </a:gridCol>
                    <a:gridCol w="1114743">
                      <a:extLst>
                        <a:ext uri="{9D8B030D-6E8A-4147-A177-3AD203B41FA5}">
                          <a16:colId xmlns:a16="http://schemas.microsoft.com/office/drawing/2014/main" val="1953017240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309950766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527326997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1772452085"/>
                        </a:ext>
                      </a:extLst>
                    </a:gridCol>
                  </a:tblGrid>
                  <a:tr h="50292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Facility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RHIC BES-II &amp; Fixed </a:t>
                          </a:r>
                          <a:r>
                            <a:rPr lang="hu-HU" dirty="0" err="1"/>
                            <a:t>Target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SPS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NICA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FAIR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J-PARC HI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4051140"/>
                      </a:ext>
                    </a:extLst>
                  </a:tr>
                  <a:tr h="35162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Experiment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 (</a:t>
                          </a:r>
                          <a:r>
                            <a:rPr lang="hu-HU" dirty="0" err="1"/>
                            <a:t>sPHENIX</a:t>
                          </a:r>
                          <a:r>
                            <a:rPr lang="hu-HU" dirty="0"/>
                            <a:t>)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NA61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MPD &amp; BM@N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CBM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JHITS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8074200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2019-2020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2009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2017-2020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2025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5951807"/>
                      </a:ext>
                    </a:extLst>
                  </a:tr>
                  <a:tr h="302514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6" t="-382000" r="-425267" b="-23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2.5-19.6 GeV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4.9-17.3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2.0-11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2.7-8.2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2.0-6.2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3372789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Rate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100-1000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kHz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MHz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10-100 MHz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923292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Physics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Deconfinement</a:t>
                          </a:r>
                          <a:endParaRPr lang="hu-HU" sz="1000" dirty="0"/>
                        </a:p>
                        <a:p>
                          <a:r>
                            <a:rPr lang="hu-HU" sz="1000" dirty="0" err="1"/>
                            <a:t>Compr</a:t>
                          </a:r>
                          <a:r>
                            <a:rPr lang="hu-HU" sz="1000" dirty="0"/>
                            <a:t>. Hadronic </a:t>
                          </a:r>
                          <a:r>
                            <a:rPr lang="hu-HU" sz="1000" dirty="0" err="1"/>
                            <a:t>Matter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79792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Kép 9">
            <a:extLst>
              <a:ext uri="{FF2B5EF4-FFF2-40B4-BE49-F238E27FC236}">
                <a16:creationId xmlns:a16="http://schemas.microsoft.com/office/drawing/2014/main" id="{D3CFA8E4-E1C5-4AD1-8041-917F5C4D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4" y="1177526"/>
            <a:ext cx="3085400" cy="2633985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3F1D9FC9-2FAC-477D-AF37-A704877ADEE9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B28B7D9-AF60-459A-86F9-4AA3DE5C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18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1067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43490" y="798973"/>
            <a:ext cx="7105287" cy="1866589"/>
          </a:xfrm>
        </p:spPr>
        <p:txBody>
          <a:bodyPr/>
          <a:lstStyle/>
          <a:p>
            <a:r>
              <a:rPr lang="hu-HU" dirty="0" err="1"/>
              <a:t>Soft</a:t>
            </a:r>
            <a:r>
              <a:rPr lang="hu-HU" dirty="0"/>
              <a:t> </a:t>
            </a:r>
            <a:r>
              <a:rPr lang="hu-HU" dirty="0" err="1"/>
              <a:t>probes</a:t>
            </a:r>
            <a:r>
              <a:rPr lang="hu-HU" dirty="0"/>
              <a:t> of</a:t>
            </a:r>
            <a:r>
              <a:rPr lang="en-US" dirty="0"/>
              <a:t> sQGP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2432649"/>
          </a:xfrm>
        </p:spPr>
        <p:txBody>
          <a:bodyPr>
            <a:normAutofit/>
          </a:bodyPr>
          <a:lstStyle/>
          <a:p>
            <a:r>
              <a:rPr lang="hu-HU" dirty="0" err="1"/>
              <a:t>Spectra</a:t>
            </a:r>
            <a:endParaRPr lang="hu-HU" dirty="0"/>
          </a:p>
          <a:p>
            <a:r>
              <a:rPr lang="en-US" dirty="0"/>
              <a:t>Elliptic flow</a:t>
            </a:r>
          </a:p>
          <a:p>
            <a:r>
              <a:rPr lang="en-US" dirty="0"/>
              <a:t>Direct photons</a:t>
            </a:r>
          </a:p>
          <a:p>
            <a:r>
              <a:rPr lang="en-US" dirty="0"/>
              <a:t>Bose-Einstein correlations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C45F21A2-723D-42C5-90E1-54F10AD2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363FE-40CB-4655-8898-DA0E3872BB31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CBF50D7-470A-41FC-BB84-A7A22EF7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7670A7F-E5A9-4540-B56F-E7C978F9B56C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B59937F-76AF-43AC-BCE4-7AF0762D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345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Content of this talk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93435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The Big Bang and the Little Bangs in the lab</a:t>
            </a:r>
          </a:p>
          <a:p>
            <a:pPr lvl="1"/>
            <a:r>
              <a:rPr lang="en-US" dirty="0"/>
              <a:t>Phase map of QCD and the experimental control parameters</a:t>
            </a:r>
          </a:p>
          <a:p>
            <a:pPr lvl="1"/>
            <a:r>
              <a:rPr lang="en-US" dirty="0"/>
              <a:t>High energy physics facilities, experiments</a:t>
            </a:r>
          </a:p>
          <a:p>
            <a:r>
              <a:rPr lang="en-US" dirty="0"/>
              <a:t> BASIC OBSERVATIONS</a:t>
            </a:r>
          </a:p>
          <a:p>
            <a:pPr lvl="1"/>
            <a:r>
              <a:rPr lang="hu-HU" dirty="0" err="1"/>
              <a:t>Spectra</a:t>
            </a:r>
            <a:r>
              <a:rPr lang="en-US" dirty="0"/>
              <a:t>, flow, thermal photons, </a:t>
            </a:r>
            <a:r>
              <a:rPr lang="hu-HU" dirty="0"/>
              <a:t>femtoscopy</a:t>
            </a:r>
            <a:r>
              <a:rPr lang="en-US" dirty="0"/>
              <a:t>, fluctuations</a:t>
            </a:r>
          </a:p>
          <a:p>
            <a:r>
              <a:rPr lang="en-US" dirty="0"/>
              <a:t>RECENT RESULTS FRO</a:t>
            </a:r>
            <a:r>
              <a:rPr lang="hu-HU" dirty="0"/>
              <a:t>M RHIC &amp; LHC</a:t>
            </a:r>
            <a:endParaRPr lang="en-US" dirty="0"/>
          </a:p>
          <a:p>
            <a:pPr lvl="1"/>
            <a:r>
              <a:rPr lang="en-US" dirty="0"/>
              <a:t>Freeze-out curve</a:t>
            </a:r>
          </a:p>
          <a:p>
            <a:pPr lvl="1"/>
            <a:r>
              <a:rPr lang="hu-HU" dirty="0"/>
              <a:t>F</a:t>
            </a:r>
            <a:r>
              <a:rPr lang="en-US" dirty="0"/>
              <a:t>low</a:t>
            </a:r>
            <a:r>
              <a:rPr lang="hu-HU" dirty="0"/>
              <a:t> in </a:t>
            </a: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systems</a:t>
            </a:r>
            <a:r>
              <a:rPr lang="hu-HU" dirty="0"/>
              <a:t>, </a:t>
            </a:r>
            <a:r>
              <a:rPr lang="hu-HU" dirty="0" err="1"/>
              <a:t>higher</a:t>
            </a:r>
            <a:r>
              <a:rPr lang="hu-HU" dirty="0"/>
              <a:t> </a:t>
            </a:r>
            <a:r>
              <a:rPr lang="hu-HU" dirty="0" err="1"/>
              <a:t>order</a:t>
            </a:r>
            <a:r>
              <a:rPr lang="hu-HU" dirty="0"/>
              <a:t> and mixed flow</a:t>
            </a:r>
            <a:endParaRPr lang="en-US" dirty="0"/>
          </a:p>
          <a:p>
            <a:pPr lvl="1"/>
            <a:r>
              <a:rPr lang="en-US" dirty="0"/>
              <a:t>Finite size scaling in HBT measurements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FB210626-7104-4D3C-A5F5-64605A1B8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A23EB-2A39-4606-92DE-D5E074348EF8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8955FCE2-0534-473E-8AA7-730E8217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9936F3D-9EBD-47EB-AFE1-0448F7DB771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EE386A9-31EE-4421-9052-92F69C28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230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02E935-87AD-4985-9704-20770F80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QGP signatures Expectations, 1996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F400C39-AD2F-414B-B621-999C5B3475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Critical energy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/>
                  <a:t>,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170 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/>
              </a:p>
              <a:p>
                <a:r>
                  <a:rPr lang="en-US"/>
                  <a:t>Some observed, some not…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 algn="ctr">
                  <a:buNone/>
                </a:pPr>
                <a:r>
                  <a:rPr lang="en-US" sz="1400"/>
                  <a:t>J. Harris &amp; B. Mueller, „The Search for the QGP”, Ann.Rev.Nucl.Part.Sci. 46 (1996) 71 [hep-ph/9602235]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F400C39-AD2F-414B-B621-999C5B3475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714088F2-E96A-4C90-A064-8CBBE36A5B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2325149"/>
            <a:ext cx="9144000" cy="2863308"/>
          </a:xfrm>
          <a:prstGeom prst="rect">
            <a:avLst/>
          </a:prstGeom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935B0699-3C21-4670-94F9-B65B7651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1E4D-17F3-4ABC-B5AA-9FDC4416F7D5}" type="datetime1">
              <a:rPr lang="en-US" smtClean="0"/>
              <a:t>3/12/2021</a:t>
            </a:fld>
            <a:endParaRPr lang="en-US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2FC71240-BDCD-4423-A9E1-A10B435E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7BB3E51-DD95-4FC1-83B4-599AB4C6D63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0D4A8D5-F326-4392-9A4E-09A308FA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20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21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C308B6-61B9-48B3-820C-777D2AC4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Charged particle Multiplicity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900D18-7A37-49BC-960E-2D9B6B0BAD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4030343" cy="477388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Midrapidity: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Easier to compare</a:t>
                </a:r>
              </a:p>
              <a:p>
                <a:pPr lvl="1"/>
                <a:r>
                  <a:rPr lang="en-US"/>
                  <a:t>Plateaux behavior</a:t>
                </a:r>
              </a:p>
              <a:p>
                <a:r>
                  <a:rPr lang="en-US"/>
                  <a:t>Scaled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part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Slow rise with energy</a:t>
                </a:r>
              </a:p>
              <a:p>
                <a:r>
                  <a:rPr lang="en-US"/>
                  <a:t>Separate trends for pp and AA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0.155</m:t>
                        </m:r>
                      </m:sup>
                    </m:sSup>
                  </m:oMath>
                </a14:m>
                <a:r>
                  <a:rPr lang="en-US"/>
                  <a:t> for AA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0.103</m:t>
                        </m:r>
                      </m:sup>
                    </m:sSup>
                  </m:oMath>
                </a14:m>
                <a:r>
                  <a:rPr lang="en-US"/>
                  <a:t> for pp</a:t>
                </a:r>
              </a:p>
              <a:p>
                <a:r>
                  <a:rPr lang="en-US"/>
                  <a:t>Work across many colliders</a:t>
                </a:r>
                <a:br>
                  <a:rPr lang="en-US"/>
                </a:br>
                <a:r>
                  <a:rPr lang="en-US"/>
                  <a:t>and experiments</a:t>
                </a:r>
              </a:p>
              <a:p>
                <a:pPr lvl="1"/>
                <a:r>
                  <a:rPr lang="en-US"/>
                  <a:t>SPS, RHIC, LHC</a:t>
                </a:r>
              </a:p>
              <a:p>
                <a:pPr lvl="1"/>
                <a:r>
                  <a:rPr lang="en-US"/>
                  <a:t>Three orders of magnitude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900D18-7A37-49BC-960E-2D9B6B0BAD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4030343" cy="4773887"/>
              </a:xfrm>
              <a:blipFill>
                <a:blip r:embed="rId2"/>
                <a:stretch>
                  <a:fillRect l="-1362" t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964B6ACB-B5FA-4400-A792-B37FC10B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61B5-1163-4A9A-8CB9-23F1AEA2C4C0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AAAB9A-EA18-483F-868A-08BE92D8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43E8DAF-AFF2-4656-9004-6BC1EE8E0E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2032" y="1183264"/>
            <a:ext cx="5071582" cy="4902059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E493932D-3964-40A6-A0FF-A7CEDF6F0E88}"/>
              </a:ext>
            </a:extLst>
          </p:cNvPr>
          <p:cNvSpPr/>
          <p:nvPr/>
        </p:nvSpPr>
        <p:spPr>
          <a:xfrm>
            <a:off x="4572000" y="5651906"/>
            <a:ext cx="3030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ALICE, PRL116 (2016) 222302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9DEE7D8-D526-4626-96B6-5CE382655F0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57C39FC8-55F0-4318-B41E-A6EAEFDF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21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6852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B9C3D5-FFAC-4AD3-A3C5-76E11ED0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Signs</a:t>
            </a:r>
            <a:r>
              <a:rPr lang="hu-HU" dirty="0"/>
              <a:t> of </a:t>
            </a:r>
            <a:r>
              <a:rPr lang="hu-HU" dirty="0" err="1"/>
              <a:t>collective</a:t>
            </a:r>
            <a:r>
              <a:rPr lang="hu-HU" dirty="0"/>
              <a:t> </a:t>
            </a:r>
            <a:r>
              <a:rPr lang="hu-HU" dirty="0" err="1"/>
              <a:t>dynamics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5C9BD38-BBA4-47FD-B80C-33820BF041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Transverse momentum </a:t>
                </a:r>
                <a:r>
                  <a:rPr lang="hu-HU" dirty="0" err="1"/>
                  <a:t>spectra</a:t>
                </a:r>
                <a:r>
                  <a:rPr lang="hu-HU" dirty="0"/>
                  <a:t>: </a:t>
                </a:r>
                <a:r>
                  <a:rPr lang="hu-HU" dirty="0" err="1"/>
                  <a:t>one</a:t>
                </a:r>
                <a:r>
                  <a:rPr lang="hu-HU" dirty="0"/>
                  <a:t> of </a:t>
                </a:r>
                <a:r>
                  <a:rPr lang="hu-HU" dirty="0" err="1"/>
                  <a:t>the</a:t>
                </a:r>
                <a:r>
                  <a:rPr lang="hu-HU" dirty="0"/>
                  <a:t> </a:t>
                </a:r>
                <a:r>
                  <a:rPr lang="hu-HU" dirty="0" err="1"/>
                  <a:t>first</a:t>
                </a:r>
                <a:r>
                  <a:rPr lang="hu-HU" dirty="0"/>
                  <a:t> </a:t>
                </a:r>
                <a:r>
                  <a:rPr lang="hu-HU" dirty="0" err="1"/>
                  <a:t>measurements</a:t>
                </a:r>
                <a:r>
                  <a:rPr lang="hu-HU" dirty="0"/>
                  <a:t> </a:t>
                </a:r>
                <a:r>
                  <a:rPr lang="hu-HU" dirty="0" err="1"/>
                  <a:t>usually</a:t>
                </a:r>
                <a:endParaRPr lang="hu-HU" dirty="0"/>
              </a:p>
              <a:p>
                <a:pPr marL="444500" lvl="1">
                  <a:spcBef>
                    <a:spcPts val="0"/>
                  </a:spcBef>
                </a:pPr>
                <a:r>
                  <a:rPr lang="hu-HU" dirty="0" err="1"/>
                  <a:t>Azimuthally</a:t>
                </a:r>
                <a:r>
                  <a:rPr lang="hu-HU" dirty="0"/>
                  <a:t> </a:t>
                </a:r>
                <a:r>
                  <a:rPr lang="hu-HU" dirty="0" err="1"/>
                  <a:t>integrated</a:t>
                </a:r>
                <a:r>
                  <a:rPr lang="hu-HU" dirty="0"/>
                  <a:t> (</a:t>
                </a:r>
                <a:r>
                  <a:rPr lang="hu-HU" dirty="0" err="1"/>
                  <a:t>on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hu-HU" dirty="0"/>
                  <a:t>), </a:t>
                </a:r>
                <a:r>
                  <a:rPr lang="hu-HU" dirty="0" err="1"/>
                  <a:t>invariant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</m:oMath>
                </a14:m>
                <a:r>
                  <a:rPr lang="hu-HU" dirty="0"/>
                  <a:t> 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u-HU" i="1"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hu-HU" i="1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</m:oMath>
                </a14:m>
                <a:endParaRPr lang="hu-HU" dirty="0"/>
              </a:p>
              <a:p>
                <a:pPr marL="444500" lvl="1"/>
                <a:r>
                  <a:rPr lang="hu-HU" dirty="0"/>
                  <a:t>Boltzmann-like </a:t>
                </a:r>
                <a:r>
                  <a:rPr lang="hu-HU" dirty="0" err="1"/>
                  <a:t>distribution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b>
                              <m:sSubPr>
                                <m:ctrlP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hu-HU" b="0" i="0" smtClean="0">
                                    <a:latin typeface="Cambria Math" panose="02040503050406030204" pitchFamily="18" charset="0"/>
                                  </a:rPr>
                                  <m:t>eff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hu-HU" dirty="0"/>
                  <a:t>,       </a:t>
                </a:r>
                <a:r>
                  <a:rPr lang="hu-HU" dirty="0" err="1"/>
                  <a:t>slope</a:t>
                </a:r>
                <a:r>
                  <a:rPr lang="hu-HU" dirty="0"/>
                  <a:t>: </a:t>
                </a:r>
                <a:r>
                  <a:rPr lang="hu-HU" dirty="0" err="1"/>
                  <a:t>effective</a:t>
                </a:r>
                <a:r>
                  <a:rPr lang="hu-HU" dirty="0"/>
                  <a:t> </a:t>
                </a:r>
                <a:r>
                  <a:rPr lang="hu-HU" dirty="0" err="1"/>
                  <a:t>temperature</a:t>
                </a:r>
                <a:endParaRPr lang="hu-HU" dirty="0"/>
              </a:p>
              <a:p>
                <a:pPr marL="444500" lvl="1"/>
                <a:r>
                  <a:rPr lang="hu-HU" dirty="0" err="1"/>
                  <a:t>Simple</a:t>
                </a:r>
                <a:r>
                  <a:rPr lang="hu-HU" dirty="0"/>
                  <a:t> </a:t>
                </a:r>
                <a:r>
                  <a:rPr lang="hu-HU" dirty="0" err="1"/>
                  <a:t>nonrel</a:t>
                </a:r>
                <a:r>
                  <a:rPr lang="hu-HU" dirty="0"/>
                  <a:t>. </a:t>
                </a:r>
                <a:r>
                  <a:rPr lang="hu-HU" dirty="0" err="1"/>
                  <a:t>hydro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dirty="0"/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hu-HU" dirty="0"/>
                  <a:t> </a:t>
                </a:r>
                <a:r>
                  <a:rPr lang="hu-HU" dirty="0" err="1"/>
                  <a:t>temperature</a:t>
                </a:r>
                <a:r>
                  <a:rPr lang="hu-HU" dirty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hu-HU" dirty="0"/>
                  <a:t>: </a:t>
                </a:r>
                <a:r>
                  <a:rPr lang="hu-HU" dirty="0" err="1"/>
                  <a:t>transverse</a:t>
                </a:r>
                <a:r>
                  <a:rPr lang="hu-HU" dirty="0"/>
                  <a:t> flow </a:t>
                </a:r>
                <a:r>
                  <a:rPr lang="hu-HU" dirty="0" err="1"/>
                  <a:t>velocity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5C9BD38-BBA4-47FD-B80C-33820BF041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77CACAD3-C097-4CE7-97E2-FE5DB8F8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9B5-9068-4381-B559-F3BD4D9279B0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EDC4D8-2E7F-4C6F-A1F7-85FE8414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4FE5696-FDE7-43C9-B1C5-04773CD654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85" y="3001733"/>
            <a:ext cx="4206815" cy="301950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387F336-BE3D-410E-B4DF-841215416B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2605" y="3001733"/>
            <a:ext cx="4789714" cy="2979648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0648BABD-2B94-40CD-991F-0D9707F05B4B}"/>
              </a:ext>
            </a:extLst>
          </p:cNvPr>
          <p:cNvSpPr/>
          <p:nvPr/>
        </p:nvSpPr>
        <p:spPr>
          <a:xfrm>
            <a:off x="3727269" y="2229394"/>
            <a:ext cx="1079862" cy="452846"/>
          </a:xfrm>
          <a:prstGeom prst="rect">
            <a:avLst/>
          </a:prstGeom>
          <a:solidFill>
            <a:srgbClr val="B71E4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6937381-74AD-414D-BC3D-F72361C33F07}"/>
              </a:ext>
            </a:extLst>
          </p:cNvPr>
          <p:cNvSpPr/>
          <p:nvPr/>
        </p:nvSpPr>
        <p:spPr>
          <a:xfrm>
            <a:off x="3003308" y="2705077"/>
            <a:ext cx="1655778" cy="296656"/>
          </a:xfrm>
          <a:prstGeom prst="rect">
            <a:avLst/>
          </a:prstGeom>
          <a:solidFill>
            <a:srgbClr val="B71E4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DC4B2877-1100-4138-8968-6815931F62B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659086" y="2853405"/>
            <a:ext cx="536929" cy="1169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Összekötő: szögletes 13">
            <a:extLst>
              <a:ext uri="{FF2B5EF4-FFF2-40B4-BE49-F238E27FC236}">
                <a16:creationId xmlns:a16="http://schemas.microsoft.com/office/drawing/2014/main" id="{5B0C5473-1EBE-4348-91E2-C1239F67648E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2342" y="2619876"/>
            <a:ext cx="2966734" cy="576170"/>
          </a:xfrm>
          <a:prstGeom prst="bentConnector3">
            <a:avLst>
              <a:gd name="adj1" fmla="val 9990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zis 36">
            <a:extLst>
              <a:ext uri="{FF2B5EF4-FFF2-40B4-BE49-F238E27FC236}">
                <a16:creationId xmlns:a16="http://schemas.microsoft.com/office/drawing/2014/main" id="{E1885D26-DC07-484F-90C7-FDC89FEE6172}"/>
              </a:ext>
            </a:extLst>
          </p:cNvPr>
          <p:cNvSpPr/>
          <p:nvPr/>
        </p:nvSpPr>
        <p:spPr>
          <a:xfrm>
            <a:off x="6862354" y="4990011"/>
            <a:ext cx="139337" cy="252549"/>
          </a:xfrm>
          <a:prstGeom prst="ellipse">
            <a:avLst/>
          </a:prstGeom>
          <a:solidFill>
            <a:srgbClr val="B71E4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B736E3E1-0615-438E-9F9A-82CDDE179580}"/>
              </a:ext>
            </a:extLst>
          </p:cNvPr>
          <p:cNvSpPr/>
          <p:nvPr/>
        </p:nvSpPr>
        <p:spPr>
          <a:xfrm>
            <a:off x="4710761" y="5007517"/>
            <a:ext cx="139337" cy="252549"/>
          </a:xfrm>
          <a:prstGeom prst="ellipse">
            <a:avLst/>
          </a:prstGeom>
          <a:solidFill>
            <a:srgbClr val="B71E4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Egyenes összekötő nyíllal 38">
            <a:extLst>
              <a:ext uri="{FF2B5EF4-FFF2-40B4-BE49-F238E27FC236}">
                <a16:creationId xmlns:a16="http://schemas.microsoft.com/office/drawing/2014/main" id="{43710DA3-83D0-4279-8FED-525E554CF62D}"/>
              </a:ext>
            </a:extLst>
          </p:cNvPr>
          <p:cNvCxnSpPr>
            <a:cxnSpLocks/>
          </p:cNvCxnSpPr>
          <p:nvPr/>
        </p:nvCxnSpPr>
        <p:spPr>
          <a:xfrm flipH="1">
            <a:off x="6932023" y="3644659"/>
            <a:ext cx="276248" cy="1345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>
            <a:extLst>
              <a:ext uri="{FF2B5EF4-FFF2-40B4-BE49-F238E27FC236}">
                <a16:creationId xmlns:a16="http://schemas.microsoft.com/office/drawing/2014/main" id="{96F780FF-8020-47F2-9FE3-2CBC4352D35C}"/>
              </a:ext>
            </a:extLst>
          </p:cNvPr>
          <p:cNvCxnSpPr>
            <a:cxnSpLocks/>
          </p:cNvCxnSpPr>
          <p:nvPr/>
        </p:nvCxnSpPr>
        <p:spPr>
          <a:xfrm flipH="1">
            <a:off x="4815265" y="3582673"/>
            <a:ext cx="2371591" cy="1407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Szövegdoboz 43">
                <a:extLst>
                  <a:ext uri="{FF2B5EF4-FFF2-40B4-BE49-F238E27FC236}">
                    <a16:creationId xmlns:a16="http://schemas.microsoft.com/office/drawing/2014/main" id="{8ADA79F7-6BE9-48D4-AE30-EE436BD5BCCA}"/>
                  </a:ext>
                </a:extLst>
              </p:cNvPr>
              <p:cNvSpPr txBox="1"/>
              <p:nvPr/>
            </p:nvSpPr>
            <p:spPr>
              <a:xfrm>
                <a:off x="7186856" y="3221532"/>
                <a:ext cx="1581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u-HU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hu-HU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≈175</m:t>
                    </m:r>
                  </m:oMath>
                </a14:m>
                <a:r>
                  <a:rPr lang="hu-HU" dirty="0">
                    <a:solidFill>
                      <a:schemeClr val="accent1"/>
                    </a:solidFill>
                  </a:rPr>
                  <a:t> MeV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Szövegdoboz 43">
                <a:extLst>
                  <a:ext uri="{FF2B5EF4-FFF2-40B4-BE49-F238E27FC236}">
                    <a16:creationId xmlns:a16="http://schemas.microsoft.com/office/drawing/2014/main" id="{8ADA79F7-6BE9-48D4-AE30-EE436BD5B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856" y="3221532"/>
                <a:ext cx="1581651" cy="369332"/>
              </a:xfrm>
              <a:prstGeom prst="rect">
                <a:avLst/>
              </a:prstGeom>
              <a:blipFill>
                <a:blip r:embed="rId5"/>
                <a:stretch>
                  <a:fillRect t="-8197" r="-270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Szövegdoboz 44">
                <a:extLst>
                  <a:ext uri="{FF2B5EF4-FFF2-40B4-BE49-F238E27FC236}">
                    <a16:creationId xmlns:a16="http://schemas.microsoft.com/office/drawing/2014/main" id="{A8EFBBB9-2A9F-45A5-A8A4-2B6DB2A8F405}"/>
                  </a:ext>
                </a:extLst>
              </p:cNvPr>
              <p:cNvSpPr txBox="1"/>
              <p:nvPr/>
            </p:nvSpPr>
            <p:spPr>
              <a:xfrm rot="19838211">
                <a:off x="7094762" y="4027544"/>
                <a:ext cx="1691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≈0.3−0.5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5" name="Szövegdoboz 44">
                <a:extLst>
                  <a:ext uri="{FF2B5EF4-FFF2-40B4-BE49-F238E27FC236}">
                    <a16:creationId xmlns:a16="http://schemas.microsoft.com/office/drawing/2014/main" id="{A8EFBBB9-2A9F-45A5-A8A4-2B6DB2A8F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838211">
                <a:off x="7094762" y="4027544"/>
                <a:ext cx="169187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églalap 19">
            <a:extLst>
              <a:ext uri="{FF2B5EF4-FFF2-40B4-BE49-F238E27FC236}">
                <a16:creationId xmlns:a16="http://schemas.microsoft.com/office/drawing/2014/main" id="{79674796-AED5-400D-960E-40FC15F5068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3849097C-7C97-4FC4-8902-45259D91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22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164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Observation of the elliptic flow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Spatial anisotropy creates </a:t>
            </a:r>
            <a:br>
              <a:rPr lang="en-US"/>
            </a:br>
            <a:r>
              <a:rPr lang="en-US"/>
              <a:t>momentum-space anisotropy!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Quantified via </a:t>
            </a:r>
            <a:br>
              <a:rPr lang="en-US"/>
            </a:br>
            <a:r>
              <a:rPr lang="en-US"/>
              <a:t>anisotropy</a:t>
            </a:r>
            <a:br>
              <a:rPr lang="en-US"/>
            </a:br>
            <a:r>
              <a:rPr lang="en-US"/>
              <a:t>parameters</a:t>
            </a:r>
          </a:p>
          <a:p>
            <a:endParaRPr lang="en-US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66" y="1115967"/>
            <a:ext cx="3356877" cy="3256505"/>
          </a:xfrm>
          <a:prstGeom prst="rect">
            <a:avLst/>
          </a:prstGeom>
        </p:spPr>
      </p:pic>
      <p:sp>
        <p:nvSpPr>
          <p:cNvPr id="12" name="Text Box 32"/>
          <p:cNvSpPr txBox="1">
            <a:spLocks noChangeArrowheads="1"/>
          </p:cNvSpPr>
          <p:nvPr/>
        </p:nvSpPr>
        <p:spPr bwMode="auto">
          <a:xfrm rot="5400000">
            <a:off x="7285081" y="2498710"/>
            <a:ext cx="3356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Zajc, Riordan, Scientific American</a:t>
            </a:r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BD4BBC49-CAED-49DC-9B62-6ED77D8C7F20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631173" y="4412353"/>
            <a:ext cx="185738" cy="51911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B730DAE9-095E-4EA8-9F37-9B118C5FA3BF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304149" y="4285352"/>
            <a:ext cx="277812" cy="2587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4">
            <a:extLst>
              <a:ext uri="{FF2B5EF4-FFF2-40B4-BE49-F238E27FC236}">
                <a16:creationId xmlns:a16="http://schemas.microsoft.com/office/drawing/2014/main" id="{071FF2FF-A513-4FE5-AC04-E15CF35A7359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305736" y="4282178"/>
            <a:ext cx="277812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2CF84437-F238-4E32-9C01-A57681A6439B}"/>
              </a:ext>
            </a:extLst>
          </p:cNvPr>
          <p:cNvSpPr>
            <a:spLocks noChangeArrowheads="1"/>
          </p:cNvSpPr>
          <p:nvPr/>
        </p:nvSpPr>
        <p:spPr bwMode="auto">
          <a:xfrm rot="9395838">
            <a:off x="1227556" y="2612284"/>
            <a:ext cx="1558925" cy="1625600"/>
          </a:xfrm>
          <a:prstGeom prst="ellipse">
            <a:avLst/>
          </a:prstGeom>
          <a:solidFill>
            <a:schemeClr val="tx1">
              <a:alpha val="29803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CFDEC3FE-61E4-42E4-BCF6-2A1D27AFF82A}"/>
              </a:ext>
            </a:extLst>
          </p:cNvPr>
          <p:cNvSpPr>
            <a:spLocks noChangeArrowheads="1"/>
          </p:cNvSpPr>
          <p:nvPr/>
        </p:nvSpPr>
        <p:spPr bwMode="auto">
          <a:xfrm rot="9395838">
            <a:off x="1987968" y="2226521"/>
            <a:ext cx="1646238" cy="1625600"/>
          </a:xfrm>
          <a:prstGeom prst="ellipse">
            <a:avLst/>
          </a:prstGeom>
          <a:solidFill>
            <a:schemeClr val="tx1">
              <a:alpha val="29803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173381A4-392C-4B19-888A-38B033FA89B1}"/>
              </a:ext>
            </a:extLst>
          </p:cNvPr>
          <p:cNvSpPr>
            <a:spLocks noChangeShapeType="1"/>
          </p:cNvSpPr>
          <p:nvPr/>
        </p:nvSpPr>
        <p:spPr bwMode="auto">
          <a:xfrm rot="3995838" flipV="1">
            <a:off x="3084137" y="2552753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CEE5F5FA-7718-4258-8FF0-75E740C3C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773" y="4897976"/>
            <a:ext cx="463550" cy="414338"/>
          </a:xfrm>
          <a:prstGeom prst="rightArrow">
            <a:avLst>
              <a:gd name="adj1" fmla="val 50000"/>
              <a:gd name="adj2" fmla="val 27969"/>
            </a:avLst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49A37E7-E2FD-4121-98AA-FEFEF20CD04B}"/>
              </a:ext>
            </a:extLst>
          </p:cNvPr>
          <p:cNvGrpSpPr>
            <a:grpSpLocks/>
          </p:cNvGrpSpPr>
          <p:nvPr/>
        </p:nvGrpSpPr>
        <p:grpSpPr bwMode="auto">
          <a:xfrm>
            <a:off x="6145648" y="4500385"/>
            <a:ext cx="2946400" cy="1266825"/>
            <a:chOff x="3900" y="582"/>
            <a:chExt cx="1856" cy="798"/>
          </a:xfrm>
        </p:grpSpPr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6A419C1F-8D10-4649-985C-B5ADDE9C4A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89" y="887"/>
              <a:ext cx="1" cy="491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AEA7AD55-D87C-4C08-B1E5-E00B5B2E236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47804" flipH="1" flipV="1">
              <a:off x="4052" y="1041"/>
              <a:ext cx="117" cy="327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2B299673-A376-4E21-B9C7-73340BE356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4244" y="1290"/>
              <a:ext cx="175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D8B2AF69-EAE6-4ECB-8CCA-870CA35DDE3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849048" flipH="1" flipV="1">
              <a:off x="4129" y="1179"/>
              <a:ext cx="175" cy="1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0FD509FE-985F-4836-B80C-32D201D2AFC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333" y="887"/>
              <a:ext cx="343" cy="491"/>
              <a:chOff x="4473" y="805"/>
              <a:chExt cx="343" cy="491"/>
            </a:xfrm>
          </p:grpSpPr>
          <p:sp>
            <p:nvSpPr>
              <p:cNvPr id="39" name="Line 22">
                <a:extLst>
                  <a:ext uri="{FF2B5EF4-FFF2-40B4-BE49-F238E27FC236}">
                    <a16:creationId xmlns:a16="http://schemas.microsoft.com/office/drawing/2014/main" id="{5D4761DD-8160-4A08-80B9-99361326F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3">
                <a:extLst>
                  <a:ext uri="{FF2B5EF4-FFF2-40B4-BE49-F238E27FC236}">
                    <a16:creationId xmlns:a16="http://schemas.microsoft.com/office/drawing/2014/main" id="{A1280649-9911-4287-B2C4-50D13FAC7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47804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4">
                <a:extLst>
                  <a:ext uri="{FF2B5EF4-FFF2-40B4-BE49-F238E27FC236}">
                    <a16:creationId xmlns:a16="http://schemas.microsoft.com/office/drawing/2014/main" id="{2015700B-1793-47F5-B02C-09FC5C126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5">
                <a:extLst>
                  <a:ext uri="{FF2B5EF4-FFF2-40B4-BE49-F238E27FC236}">
                    <a16:creationId xmlns:a16="http://schemas.microsoft.com/office/drawing/2014/main" id="{6C824A71-C561-4F7B-B98E-58A8CDD17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49048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A0C56A5-49C9-4F27-9A8C-B5C1D8302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" y="889"/>
              <a:ext cx="343" cy="491"/>
              <a:chOff x="4473" y="805"/>
              <a:chExt cx="343" cy="491"/>
            </a:xfrm>
          </p:grpSpPr>
          <p:sp>
            <p:nvSpPr>
              <p:cNvPr id="35" name="Line 27">
                <a:extLst>
                  <a:ext uri="{FF2B5EF4-FFF2-40B4-BE49-F238E27FC236}">
                    <a16:creationId xmlns:a16="http://schemas.microsoft.com/office/drawing/2014/main" id="{4FBCB94B-305D-4B45-A206-3DD25D597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8">
                <a:extLst>
                  <a:ext uri="{FF2B5EF4-FFF2-40B4-BE49-F238E27FC236}">
                    <a16:creationId xmlns:a16="http://schemas.microsoft.com/office/drawing/2014/main" id="{34A34F6F-EDFD-4E98-935D-57ABB3F667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47804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9">
                <a:extLst>
                  <a:ext uri="{FF2B5EF4-FFF2-40B4-BE49-F238E27FC236}">
                    <a16:creationId xmlns:a16="http://schemas.microsoft.com/office/drawing/2014/main" id="{1564A148-F2EA-47C9-AE00-431762A5D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0">
                <a:extLst>
                  <a:ext uri="{FF2B5EF4-FFF2-40B4-BE49-F238E27FC236}">
                    <a16:creationId xmlns:a16="http://schemas.microsoft.com/office/drawing/2014/main" id="{D0764029-365B-42C7-A1CE-DD8AAC140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49048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A7DB84FD-B2FB-479D-971B-9AEF748BFC6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017" y="889"/>
              <a:ext cx="343" cy="491"/>
              <a:chOff x="4473" y="805"/>
              <a:chExt cx="343" cy="491"/>
            </a:xfrm>
          </p:grpSpPr>
          <p:sp>
            <p:nvSpPr>
              <p:cNvPr id="31" name="Line 32">
                <a:extLst>
                  <a:ext uri="{FF2B5EF4-FFF2-40B4-BE49-F238E27FC236}">
                    <a16:creationId xmlns:a16="http://schemas.microsoft.com/office/drawing/2014/main" id="{0FF30C10-B796-4233-B23F-FAF8CC5164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3">
                <a:extLst>
                  <a:ext uri="{FF2B5EF4-FFF2-40B4-BE49-F238E27FC236}">
                    <a16:creationId xmlns:a16="http://schemas.microsoft.com/office/drawing/2014/main" id="{416E2FE2-3AA4-4E93-8711-F9E1E7891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47804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4">
                <a:extLst>
                  <a:ext uri="{FF2B5EF4-FFF2-40B4-BE49-F238E27FC236}">
                    <a16:creationId xmlns:a16="http://schemas.microsoft.com/office/drawing/2014/main" id="{32CB5E4C-D7FF-45B6-B929-24B957CA3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5">
                <a:extLst>
                  <a:ext uri="{FF2B5EF4-FFF2-40B4-BE49-F238E27FC236}">
                    <a16:creationId xmlns:a16="http://schemas.microsoft.com/office/drawing/2014/main" id="{9102D548-5D12-4CD1-BBB5-B5EE569CA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49048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26365837-8B76-4C03-9A3B-6B86A6F9D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886"/>
              <a:ext cx="1538" cy="322"/>
            </a:xfrm>
            <a:custGeom>
              <a:avLst/>
              <a:gdLst>
                <a:gd name="T0" fmla="*/ 0 w 1538"/>
                <a:gd name="T1" fmla="*/ 4 h 322"/>
                <a:gd name="T2" fmla="*/ 174 w 1538"/>
                <a:gd name="T3" fmla="*/ 172 h 322"/>
                <a:gd name="T4" fmla="*/ 352 w 1538"/>
                <a:gd name="T5" fmla="*/ 320 h 322"/>
                <a:gd name="T6" fmla="*/ 540 w 1538"/>
                <a:gd name="T7" fmla="*/ 162 h 322"/>
                <a:gd name="T8" fmla="*/ 694 w 1538"/>
                <a:gd name="T9" fmla="*/ 0 h 322"/>
                <a:gd name="T10" fmla="*/ 828 w 1538"/>
                <a:gd name="T11" fmla="*/ 162 h 322"/>
                <a:gd name="T12" fmla="*/ 1032 w 1538"/>
                <a:gd name="T13" fmla="*/ 320 h 322"/>
                <a:gd name="T14" fmla="*/ 1234 w 1538"/>
                <a:gd name="T15" fmla="*/ 170 h 322"/>
                <a:gd name="T16" fmla="*/ 1378 w 1538"/>
                <a:gd name="T17" fmla="*/ 6 h 322"/>
                <a:gd name="T18" fmla="*/ 1538 w 1538"/>
                <a:gd name="T19" fmla="*/ 190 h 3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38"/>
                <a:gd name="T31" fmla="*/ 0 h 322"/>
                <a:gd name="T32" fmla="*/ 1538 w 1538"/>
                <a:gd name="T33" fmla="*/ 322 h 3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38" h="322">
                  <a:moveTo>
                    <a:pt x="0" y="4"/>
                  </a:moveTo>
                  <a:cubicBezTo>
                    <a:pt x="57" y="61"/>
                    <a:pt x="115" y="119"/>
                    <a:pt x="174" y="172"/>
                  </a:cubicBezTo>
                  <a:cubicBezTo>
                    <a:pt x="233" y="225"/>
                    <a:pt x="291" y="322"/>
                    <a:pt x="352" y="320"/>
                  </a:cubicBezTo>
                  <a:cubicBezTo>
                    <a:pt x="413" y="318"/>
                    <a:pt x="483" y="215"/>
                    <a:pt x="540" y="162"/>
                  </a:cubicBezTo>
                  <a:cubicBezTo>
                    <a:pt x="597" y="109"/>
                    <a:pt x="646" y="0"/>
                    <a:pt x="694" y="0"/>
                  </a:cubicBezTo>
                  <a:cubicBezTo>
                    <a:pt x="742" y="0"/>
                    <a:pt x="772" y="109"/>
                    <a:pt x="828" y="162"/>
                  </a:cubicBezTo>
                  <a:cubicBezTo>
                    <a:pt x="884" y="215"/>
                    <a:pt x="964" y="319"/>
                    <a:pt x="1032" y="320"/>
                  </a:cubicBezTo>
                  <a:cubicBezTo>
                    <a:pt x="1100" y="321"/>
                    <a:pt x="1176" y="222"/>
                    <a:pt x="1234" y="170"/>
                  </a:cubicBezTo>
                  <a:cubicBezTo>
                    <a:pt x="1292" y="118"/>
                    <a:pt x="1327" y="3"/>
                    <a:pt x="1378" y="6"/>
                  </a:cubicBezTo>
                  <a:cubicBezTo>
                    <a:pt x="1429" y="9"/>
                    <a:pt x="1504" y="156"/>
                    <a:pt x="153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37">
                  <a:extLst>
                    <a:ext uri="{FF2B5EF4-FFF2-40B4-BE49-F238E27FC236}">
                      <a16:creationId xmlns:a16="http://schemas.microsoft.com/office/drawing/2014/main" id="{611BE495-0205-4611-A0A7-10201D5B5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0" y="582"/>
                  <a:ext cx="1856" cy="4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=1+2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30" name="Rectangle 37">
                  <a:extLst>
                    <a:ext uri="{FF2B5EF4-FFF2-40B4-BE49-F238E27FC236}">
                      <a16:creationId xmlns:a16="http://schemas.microsoft.com/office/drawing/2014/main" id="{611BE495-0205-4611-A0A7-10201D5B56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0" y="582"/>
                  <a:ext cx="1856" cy="48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90126BB6-9AFC-42A0-85AB-8BA32AFED6DB}"/>
              </a:ext>
            </a:extLst>
          </p:cNvPr>
          <p:cNvGrpSpPr>
            <a:grpSpLocks/>
          </p:cNvGrpSpPr>
          <p:nvPr/>
        </p:nvGrpSpPr>
        <p:grpSpPr bwMode="auto">
          <a:xfrm>
            <a:off x="5963087" y="4478160"/>
            <a:ext cx="3032125" cy="1697038"/>
            <a:chOff x="3785" y="568"/>
            <a:chExt cx="1910" cy="1069"/>
          </a:xfrm>
        </p:grpSpPr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A0A32560-3D0C-4E2C-9D3F-BFCEBF18F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7" y="568"/>
              <a:ext cx="0" cy="8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" name="Line 40">
              <a:extLst>
                <a:ext uri="{FF2B5EF4-FFF2-40B4-BE49-F238E27FC236}">
                  <a16:creationId xmlns:a16="http://schemas.microsoft.com/office/drawing/2014/main" id="{3F9BBCFF-5F27-4B16-BBE8-35DB7D1254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5" y="1382"/>
              <a:ext cx="191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C6D90726-F761-4BBB-98F3-21ADC9787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404"/>
              <a:ext cx="153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en-US" b="0">
                  <a:latin typeface="Symbol" pitchFamily="18" charset="2"/>
                </a:rPr>
                <a:t>0            p           2p</a:t>
              </a:r>
              <a:endParaRPr lang="en-US" b="0"/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61D76797-7247-42D5-8A31-AD6BB06E4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" y="1096"/>
              <a:ext cx="2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>
                  <a:latin typeface="Symbol" pitchFamily="18" charset="2"/>
                </a:rPr>
                <a:t>j</a:t>
              </a:r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FE57E16D-3F7C-4323-849B-6F9465386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0" y="1343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9" name="Line 44">
              <a:extLst>
                <a:ext uri="{FF2B5EF4-FFF2-40B4-BE49-F238E27FC236}">
                  <a16:creationId xmlns:a16="http://schemas.microsoft.com/office/drawing/2014/main" id="{E3357A78-1A85-4286-8EB2-472B41BC3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345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" name="Line 45">
              <a:extLst>
                <a:ext uri="{FF2B5EF4-FFF2-40B4-BE49-F238E27FC236}">
                  <a16:creationId xmlns:a16="http://schemas.microsoft.com/office/drawing/2014/main" id="{7BAEEA22-BB30-4076-9395-9D0403200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0" y="1339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" name="Line 46">
              <a:extLst>
                <a:ext uri="{FF2B5EF4-FFF2-40B4-BE49-F238E27FC236}">
                  <a16:creationId xmlns:a16="http://schemas.microsoft.com/office/drawing/2014/main" id="{D9929C93-BBA8-45F6-9CBC-1969A4C44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1357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" name="Line 47">
              <a:extLst>
                <a:ext uri="{FF2B5EF4-FFF2-40B4-BE49-F238E27FC236}">
                  <a16:creationId xmlns:a16="http://schemas.microsoft.com/office/drawing/2014/main" id="{11634F9D-88EB-4682-B48F-58AEFC528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" y="135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3" name="Group 48">
            <a:extLst>
              <a:ext uri="{FF2B5EF4-FFF2-40B4-BE49-F238E27FC236}">
                <a16:creationId xmlns:a16="http://schemas.microsoft.com/office/drawing/2014/main" id="{D91A74EB-A4A0-4754-86EA-DF4EF8C3C415}"/>
              </a:ext>
            </a:extLst>
          </p:cNvPr>
          <p:cNvGrpSpPr>
            <a:grpSpLocks/>
          </p:cNvGrpSpPr>
          <p:nvPr/>
        </p:nvGrpSpPr>
        <p:grpSpPr bwMode="auto">
          <a:xfrm>
            <a:off x="1071981" y="2113809"/>
            <a:ext cx="2630487" cy="2255837"/>
            <a:chOff x="19" y="479"/>
            <a:chExt cx="1657" cy="1421"/>
          </a:xfrm>
        </p:grpSpPr>
        <p:sp>
          <p:nvSpPr>
            <p:cNvPr id="54" name="Oval 49">
              <a:extLst>
                <a:ext uri="{FF2B5EF4-FFF2-40B4-BE49-F238E27FC236}">
                  <a16:creationId xmlns:a16="http://schemas.microsoft.com/office/drawing/2014/main" id="{60118F5B-6A9D-4D4D-AC9E-74C6233A8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36061">
              <a:off x="640" y="793"/>
              <a:ext cx="417" cy="788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50">
              <a:extLst>
                <a:ext uri="{FF2B5EF4-FFF2-40B4-BE49-F238E27FC236}">
                  <a16:creationId xmlns:a16="http://schemas.microsoft.com/office/drawing/2014/main" id="{E4CB03B2-FE6C-4960-9196-FF89BD80AFCC}"/>
                </a:ext>
              </a:extLst>
            </p:cNvPr>
            <p:cNvGrpSpPr>
              <a:grpSpLocks/>
            </p:cNvGrpSpPr>
            <p:nvPr/>
          </p:nvGrpSpPr>
          <p:grpSpPr bwMode="auto">
            <a:xfrm rot="-1445217">
              <a:off x="939" y="1014"/>
              <a:ext cx="737" cy="587"/>
              <a:chOff x="2982" y="1139"/>
              <a:chExt cx="737" cy="587"/>
            </a:xfrm>
          </p:grpSpPr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8DE3ED3A-C7AD-4ED2-A11D-51D9805D7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BC3BD73C-0FBF-4798-AD1C-76A557A6A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B147818C-A456-4176-B020-9BEA10BE5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24B59139-E2F0-40C3-8C9E-B97C55059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61D6EA-DC54-4293-9CB8-1AF4EF8D8D97}"/>
                </a:ext>
              </a:extLst>
            </p:cNvPr>
            <p:cNvGrpSpPr>
              <a:grpSpLocks/>
            </p:cNvGrpSpPr>
            <p:nvPr/>
          </p:nvGrpSpPr>
          <p:grpSpPr bwMode="auto">
            <a:xfrm rot="9354783">
              <a:off x="19" y="784"/>
              <a:ext cx="737" cy="587"/>
              <a:chOff x="2982" y="1139"/>
              <a:chExt cx="737" cy="587"/>
            </a:xfrm>
          </p:grpSpPr>
          <p:sp>
            <p:nvSpPr>
              <p:cNvPr id="67" name="Line 56">
                <a:extLst>
                  <a:ext uri="{FF2B5EF4-FFF2-40B4-BE49-F238E27FC236}">
                    <a16:creationId xmlns:a16="http://schemas.microsoft.com/office/drawing/2014/main" id="{8EECC834-C335-4BFC-820A-861B3C9FB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57">
                <a:extLst>
                  <a:ext uri="{FF2B5EF4-FFF2-40B4-BE49-F238E27FC236}">
                    <a16:creationId xmlns:a16="http://schemas.microsoft.com/office/drawing/2014/main" id="{CF0508CE-6371-4711-B53B-BAB7A5FED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58">
                <a:extLst>
                  <a:ext uri="{FF2B5EF4-FFF2-40B4-BE49-F238E27FC236}">
                    <a16:creationId xmlns:a16="http://schemas.microsoft.com/office/drawing/2014/main" id="{96A97ED2-F7D4-48BD-B1BC-55DB280E4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59">
                <a:extLst>
                  <a:ext uri="{FF2B5EF4-FFF2-40B4-BE49-F238E27FC236}">
                    <a16:creationId xmlns:a16="http://schemas.microsoft.com/office/drawing/2014/main" id="{2B49C0BA-A3A1-4974-8512-422BCDB6A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60">
              <a:extLst>
                <a:ext uri="{FF2B5EF4-FFF2-40B4-BE49-F238E27FC236}">
                  <a16:creationId xmlns:a16="http://schemas.microsoft.com/office/drawing/2014/main" id="{A737B44B-DE13-468B-93C4-F65C167D3F41}"/>
                </a:ext>
              </a:extLst>
            </p:cNvPr>
            <p:cNvGrpSpPr>
              <a:grpSpLocks/>
            </p:cNvGrpSpPr>
            <p:nvPr/>
          </p:nvGrpSpPr>
          <p:grpSpPr bwMode="auto">
            <a:xfrm rot="20154783" flipH="1">
              <a:off x="263" y="1313"/>
              <a:ext cx="737" cy="587"/>
              <a:chOff x="2982" y="1139"/>
              <a:chExt cx="737" cy="587"/>
            </a:xfrm>
          </p:grpSpPr>
          <p:sp>
            <p:nvSpPr>
              <p:cNvPr id="63" name="Line 61">
                <a:extLst>
                  <a:ext uri="{FF2B5EF4-FFF2-40B4-BE49-F238E27FC236}">
                    <a16:creationId xmlns:a16="http://schemas.microsoft.com/office/drawing/2014/main" id="{03025800-DC38-4C5F-BC6A-71944FD9A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62">
                <a:extLst>
                  <a:ext uri="{FF2B5EF4-FFF2-40B4-BE49-F238E27FC236}">
                    <a16:creationId xmlns:a16="http://schemas.microsoft.com/office/drawing/2014/main" id="{2DD09206-C71C-4C56-8BA3-6357AB48D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3">
                <a:extLst>
                  <a:ext uri="{FF2B5EF4-FFF2-40B4-BE49-F238E27FC236}">
                    <a16:creationId xmlns:a16="http://schemas.microsoft.com/office/drawing/2014/main" id="{79D5EA88-1E57-40DB-9293-A541D0366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4">
                <a:extLst>
                  <a:ext uri="{FF2B5EF4-FFF2-40B4-BE49-F238E27FC236}">
                    <a16:creationId xmlns:a16="http://schemas.microsoft.com/office/drawing/2014/main" id="{C827B203-6861-4A07-8008-1D975FD1E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65">
              <a:extLst>
                <a:ext uri="{FF2B5EF4-FFF2-40B4-BE49-F238E27FC236}">
                  <a16:creationId xmlns:a16="http://schemas.microsoft.com/office/drawing/2014/main" id="{88AFF892-A2C6-419F-A2A1-AEA9A4450D13}"/>
                </a:ext>
              </a:extLst>
            </p:cNvPr>
            <p:cNvGrpSpPr>
              <a:grpSpLocks/>
            </p:cNvGrpSpPr>
            <p:nvPr/>
          </p:nvGrpSpPr>
          <p:grpSpPr bwMode="auto">
            <a:xfrm rot="9354783" flipH="1">
              <a:off x="697" y="479"/>
              <a:ext cx="737" cy="587"/>
              <a:chOff x="2982" y="1139"/>
              <a:chExt cx="737" cy="587"/>
            </a:xfrm>
          </p:grpSpPr>
          <p:sp>
            <p:nvSpPr>
              <p:cNvPr id="59" name="Line 66">
                <a:extLst>
                  <a:ext uri="{FF2B5EF4-FFF2-40B4-BE49-F238E27FC236}">
                    <a16:creationId xmlns:a16="http://schemas.microsoft.com/office/drawing/2014/main" id="{27527D1D-741D-44A9-9E12-A7DD23A45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67">
                <a:extLst>
                  <a:ext uri="{FF2B5EF4-FFF2-40B4-BE49-F238E27FC236}">
                    <a16:creationId xmlns:a16="http://schemas.microsoft.com/office/drawing/2014/main" id="{EBCAB211-A027-4F72-8AC8-522975639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68">
                <a:extLst>
                  <a:ext uri="{FF2B5EF4-FFF2-40B4-BE49-F238E27FC236}">
                    <a16:creationId xmlns:a16="http://schemas.microsoft.com/office/drawing/2014/main" id="{030CE98F-EDEA-4D5F-9885-991879BE3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69">
                <a:extLst>
                  <a:ext uri="{FF2B5EF4-FFF2-40B4-BE49-F238E27FC236}">
                    <a16:creationId xmlns:a16="http://schemas.microsoft.com/office/drawing/2014/main" id="{9F5140F0-2FF4-4C2A-981B-64BAAAF57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5" name="Line 70">
            <a:extLst>
              <a:ext uri="{FF2B5EF4-FFF2-40B4-BE49-F238E27FC236}">
                <a16:creationId xmlns:a16="http://schemas.microsoft.com/office/drawing/2014/main" id="{68051115-5EEA-4C96-8DCC-3685E2E0AC3B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195838" flipV="1">
            <a:off x="965618" y="3218709"/>
            <a:ext cx="2927350" cy="31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6" name="Group 71">
            <a:extLst>
              <a:ext uri="{FF2B5EF4-FFF2-40B4-BE49-F238E27FC236}">
                <a16:creationId xmlns:a16="http://schemas.microsoft.com/office/drawing/2014/main" id="{BB40E91E-69CC-4D30-84C0-54CD0D3B1F1D}"/>
              </a:ext>
            </a:extLst>
          </p:cNvPr>
          <p:cNvGrpSpPr>
            <a:grpSpLocks/>
          </p:cNvGrpSpPr>
          <p:nvPr/>
        </p:nvGrpSpPr>
        <p:grpSpPr bwMode="auto">
          <a:xfrm>
            <a:off x="1251368" y="2691659"/>
            <a:ext cx="1125538" cy="804862"/>
            <a:chOff x="132" y="843"/>
            <a:chExt cx="709" cy="507"/>
          </a:xfrm>
        </p:grpSpPr>
        <p:sp>
          <p:nvSpPr>
            <p:cNvPr id="77" name="Arc 72">
              <a:extLst>
                <a:ext uri="{FF2B5EF4-FFF2-40B4-BE49-F238E27FC236}">
                  <a16:creationId xmlns:a16="http://schemas.microsoft.com/office/drawing/2014/main" id="{F2DCB6B6-589C-4EBC-97B1-732B6DB972FD}"/>
                </a:ext>
              </a:extLst>
            </p:cNvPr>
            <p:cNvSpPr>
              <a:spLocks/>
            </p:cNvSpPr>
            <p:nvPr/>
          </p:nvSpPr>
          <p:spPr bwMode="auto">
            <a:xfrm rot="20195838" flipH="1">
              <a:off x="190" y="879"/>
              <a:ext cx="555" cy="461"/>
            </a:xfrm>
            <a:custGeom>
              <a:avLst/>
              <a:gdLst>
                <a:gd name="T0" fmla="*/ 0 w 21600"/>
                <a:gd name="T1" fmla="*/ 0 h 16676"/>
                <a:gd name="T2" fmla="*/ 0 w 21600"/>
                <a:gd name="T3" fmla="*/ 0 h 16676"/>
                <a:gd name="T4" fmla="*/ 0 w 21600"/>
                <a:gd name="T5" fmla="*/ 0 h 1667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676"/>
                <a:gd name="T11" fmla="*/ 21600 w 21600"/>
                <a:gd name="T12" fmla="*/ 16676 h 166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676" fill="none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</a:path>
                <a:path w="21600" h="16676" stroke="0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  <a:lnTo>
                    <a:pt x="0" y="16676"/>
                  </a:lnTo>
                  <a:close/>
                </a:path>
              </a:pathLst>
            </a:custGeom>
            <a:solidFill>
              <a:schemeClr val="tx1">
                <a:alpha val="30196"/>
              </a:schemeClr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73">
              <a:extLst>
                <a:ext uri="{FF2B5EF4-FFF2-40B4-BE49-F238E27FC236}">
                  <a16:creationId xmlns:a16="http://schemas.microsoft.com/office/drawing/2014/main" id="{ADA7F4FA-0266-403F-9893-DD1F3F6A10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404162">
              <a:off x="394" y="843"/>
              <a:ext cx="344" cy="4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4">
              <a:extLst>
                <a:ext uri="{FF2B5EF4-FFF2-40B4-BE49-F238E27FC236}">
                  <a16:creationId xmlns:a16="http://schemas.microsoft.com/office/drawing/2014/main" id="{001C814F-DE3A-4F14-9C10-9600FED6FF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404162">
              <a:off x="132" y="1350"/>
              <a:ext cx="70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75">
              <a:extLst>
                <a:ext uri="{FF2B5EF4-FFF2-40B4-BE49-F238E27FC236}">
                  <a16:creationId xmlns:a16="http://schemas.microsoft.com/office/drawing/2014/main" id="{A6672AA3-495C-466D-96AF-84DA419E60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95838">
              <a:off x="404" y="1098"/>
              <a:ext cx="328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>
                  <a:solidFill>
                    <a:schemeClr val="bg2"/>
                  </a:solidFill>
                  <a:latin typeface="Book Antiqua" pitchFamily="18" charset="0"/>
                </a:rPr>
                <a:t>φ</a:t>
              </a:r>
            </a:p>
          </p:txBody>
        </p:sp>
      </p:grpSp>
      <p:sp>
        <p:nvSpPr>
          <p:cNvPr id="81" name="Oval 76">
            <a:extLst>
              <a:ext uri="{FF2B5EF4-FFF2-40B4-BE49-F238E27FC236}">
                <a16:creationId xmlns:a16="http://schemas.microsoft.com/office/drawing/2014/main" id="{F26C098E-7288-42CD-86B8-6214047AC4DC}"/>
              </a:ext>
            </a:extLst>
          </p:cNvPr>
          <p:cNvSpPr>
            <a:spLocks noChangeArrowheads="1"/>
          </p:cNvSpPr>
          <p:nvPr/>
        </p:nvSpPr>
        <p:spPr bwMode="auto">
          <a:xfrm rot="10742330">
            <a:off x="3748523" y="4418703"/>
            <a:ext cx="661988" cy="1250950"/>
          </a:xfrm>
          <a:prstGeom prst="ellipse">
            <a:avLst/>
          </a:prstGeom>
          <a:solidFill>
            <a:srgbClr val="FF0000">
              <a:alpha val="29803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77">
            <a:extLst>
              <a:ext uri="{FF2B5EF4-FFF2-40B4-BE49-F238E27FC236}">
                <a16:creationId xmlns:a16="http://schemas.microsoft.com/office/drawing/2014/main" id="{06E76E6C-12FB-47C0-BF9B-71CD42BA2BFD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4860567" y="465127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" name="Line 78">
            <a:extLst>
              <a:ext uri="{FF2B5EF4-FFF2-40B4-BE49-F238E27FC236}">
                <a16:creationId xmlns:a16="http://schemas.microsoft.com/office/drawing/2014/main" id="{39237F70-FBD0-4D95-A8B6-263A9CC1B0FA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4645461" y="515371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4" name="Line 79">
            <a:extLst>
              <a:ext uri="{FF2B5EF4-FFF2-40B4-BE49-F238E27FC236}">
                <a16:creationId xmlns:a16="http://schemas.microsoft.com/office/drawing/2014/main" id="{C37FCA37-913C-4327-A7DA-B955426BF15E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3950930" y="584348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" name="Line 80">
            <a:extLst>
              <a:ext uri="{FF2B5EF4-FFF2-40B4-BE49-F238E27FC236}">
                <a16:creationId xmlns:a16="http://schemas.microsoft.com/office/drawing/2014/main" id="{A6431FC4-DDCC-4459-9737-72BDFB1D3414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4324785" y="554741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" name="Line 81">
            <a:extLst>
              <a:ext uri="{FF2B5EF4-FFF2-40B4-BE49-F238E27FC236}">
                <a16:creationId xmlns:a16="http://schemas.microsoft.com/office/drawing/2014/main" id="{6FA61AA5-DDD2-4DF7-980A-A702DE68B969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285767" y="4673497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" name="Line 82">
            <a:extLst>
              <a:ext uri="{FF2B5EF4-FFF2-40B4-BE49-F238E27FC236}">
                <a16:creationId xmlns:a16="http://schemas.microsoft.com/office/drawing/2014/main" id="{E5376F5F-922A-451C-937F-158B789AD17E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315136" y="442981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" name="Line 83">
            <a:extLst>
              <a:ext uri="{FF2B5EF4-FFF2-40B4-BE49-F238E27FC236}">
                <a16:creationId xmlns:a16="http://schemas.microsoft.com/office/drawing/2014/main" id="{00D80DF8-DDE6-4A24-8370-55A310D6D1E7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919180" y="4259159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Line 84">
            <a:extLst>
              <a:ext uri="{FF2B5EF4-FFF2-40B4-BE49-F238E27FC236}">
                <a16:creationId xmlns:a16="http://schemas.microsoft.com/office/drawing/2014/main" id="{7CCAAFE0-3061-4D8F-B69A-2FA11B88A78B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543735" y="429646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Line 85">
            <a:extLst>
              <a:ext uri="{FF2B5EF4-FFF2-40B4-BE49-F238E27FC236}">
                <a16:creationId xmlns:a16="http://schemas.microsoft.com/office/drawing/2014/main" id="{CF8A8D92-64A4-4FE8-B0B8-FCFD7649894F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295292" y="466397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Line 86">
            <a:extLst>
              <a:ext uri="{FF2B5EF4-FFF2-40B4-BE49-F238E27FC236}">
                <a16:creationId xmlns:a16="http://schemas.microsoft.com/office/drawing/2014/main" id="{25BB2E82-DEE8-4472-BDD0-E879441C41C5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334186" y="5163240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Line 87">
            <a:extLst>
              <a:ext uri="{FF2B5EF4-FFF2-40B4-BE49-F238E27FC236}">
                <a16:creationId xmlns:a16="http://schemas.microsoft.com/office/drawing/2014/main" id="{459AF18B-A32B-4AA0-84EA-D5721691699F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946167" y="583713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Line 88">
            <a:extLst>
              <a:ext uri="{FF2B5EF4-FFF2-40B4-BE49-F238E27FC236}">
                <a16:creationId xmlns:a16="http://schemas.microsoft.com/office/drawing/2014/main" id="{401D6714-6A24-4A3C-AC44-BFE7A4CF9776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569135" y="5550591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Line 89">
            <a:extLst>
              <a:ext uri="{FF2B5EF4-FFF2-40B4-BE49-F238E27FC236}">
                <a16:creationId xmlns:a16="http://schemas.microsoft.com/office/drawing/2014/main" id="{F3FCECDB-0B6C-4163-8F3B-7DEB9AE8371A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855805" y="4652858"/>
            <a:ext cx="0" cy="7794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Line 90">
            <a:extLst>
              <a:ext uri="{FF2B5EF4-FFF2-40B4-BE49-F238E27FC236}">
                <a16:creationId xmlns:a16="http://schemas.microsoft.com/office/drawing/2014/main" id="{CD9740F5-0E42-48DA-8A22-8B71F5ED4D6D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3919179" y="4257572"/>
            <a:ext cx="27781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" name="Line 91">
            <a:extLst>
              <a:ext uri="{FF2B5EF4-FFF2-40B4-BE49-F238E27FC236}">
                <a16:creationId xmlns:a16="http://schemas.microsoft.com/office/drawing/2014/main" id="{596680D5-FC73-47EF-927C-F641ABB59890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632761" y="4412352"/>
            <a:ext cx="185738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" name="Dátum helye 96">
            <a:extLst>
              <a:ext uri="{FF2B5EF4-FFF2-40B4-BE49-F238E27FC236}">
                <a16:creationId xmlns:a16="http://schemas.microsoft.com/office/drawing/2014/main" id="{34690BD2-A63F-4E75-A422-15F91C77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7B7E-2C08-4816-9AB0-5354C0B6B815}" type="datetime1">
              <a:rPr lang="en-US" smtClean="0"/>
              <a:t>3/12/2021</a:t>
            </a:fld>
            <a:endParaRPr lang="en-US"/>
          </a:p>
        </p:txBody>
      </p:sp>
      <p:sp>
        <p:nvSpPr>
          <p:cNvPr id="98" name="Élőláb helye 97">
            <a:extLst>
              <a:ext uri="{FF2B5EF4-FFF2-40B4-BE49-F238E27FC236}">
                <a16:creationId xmlns:a16="http://schemas.microsoft.com/office/drawing/2014/main" id="{F4B0C1FE-DDDA-4A93-A007-8B5B2209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01" name="Téglalap 100">
            <a:extLst>
              <a:ext uri="{FF2B5EF4-FFF2-40B4-BE49-F238E27FC236}">
                <a16:creationId xmlns:a16="http://schemas.microsoft.com/office/drawing/2014/main" id="{E99C76D3-72B7-4C45-B825-9837151AD26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882FCB3-1636-416A-9249-0702F77E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23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15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-0.00024 L 0.15625 0.0122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 0.01389 L 0.18976 0.0842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2013 L 0.23802 0.1333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2014 L 0.30365 0.1638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94" grpId="0" animBg="1"/>
      <p:bldP spid="94" grpId="1" animBg="1"/>
      <p:bldP spid="94" grpId="2" animBg="1"/>
      <p:bldP spid="95" grpId="0" animBg="1"/>
      <p:bldP spid="9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73DF63-C97D-4CED-98CD-113BF593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Elliptic flow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2D3250A-FEE8-4309-B933-66C9BB6411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Hydro predicts kinetic energy scaling</a:t>
                </a:r>
              </a:p>
              <a:p>
                <a:r>
                  <a:rPr lang="en-US"/>
                  <a:t>Coalescence predicts quark number scaling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hadron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quark</m:t>
                          </m:r>
                        </m:sup>
                      </m:sSubSup>
                    </m:oMath>
                  </m:oMathPara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hadron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hadron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sub>
                      </m:sSub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quark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quark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2D3250A-FEE8-4309-B933-66C9BB6411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v2w">
            <a:extLst>
              <a:ext uri="{FF2B5EF4-FFF2-40B4-BE49-F238E27FC236}">
                <a16:creationId xmlns:a16="http://schemas.microsoft.com/office/drawing/2014/main" id="{C05E2A71-AA81-4A52-A988-5DBA03AE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157" y="1247351"/>
            <a:ext cx="3618843" cy="37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3CD9CDF7-4769-42E1-97B1-74C68DCFA838}"/>
              </a:ext>
            </a:extLst>
          </p:cNvPr>
          <p:cNvSpPr/>
          <p:nvPr/>
        </p:nvSpPr>
        <p:spPr>
          <a:xfrm>
            <a:off x="5525157" y="4954120"/>
            <a:ext cx="3606119" cy="577081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ctr"/>
            <a:r>
              <a:rPr lang="en-US" sz="1050"/>
              <a:t>Csörgő, Akkelin, Hama, Lukács, Sinyukov (PRC67, 034904, 2003)</a:t>
            </a:r>
          </a:p>
          <a:p>
            <a:pPr algn="ctr"/>
            <a:r>
              <a:rPr lang="en-US" sz="1050"/>
              <a:t>Csanád, Csörgő, Lörstad, Ster (NPA742:80-94,2004)</a:t>
            </a:r>
          </a:p>
          <a:p>
            <a:pPr algn="ctr"/>
            <a:r>
              <a:rPr lang="en-US" sz="1050"/>
              <a:t>Csanád, Csörgő, Lörstad, Ster et al. (EPJA38:363-368,2008)</a:t>
            </a:r>
          </a:p>
        </p:txBody>
      </p:sp>
      <p:pic>
        <p:nvPicPr>
          <p:cNvPr id="9" name="Picture 4" descr="v2nq">
            <a:extLst>
              <a:ext uri="{FF2B5EF4-FFF2-40B4-BE49-F238E27FC236}">
                <a16:creationId xmlns:a16="http://schemas.microsoft.com/office/drawing/2014/main" id="{1C65E0F7-9E64-4765-8056-9008F966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882" y="3280463"/>
            <a:ext cx="5106847" cy="236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B72DA269-DE34-4F76-BAF2-C8713031E068}"/>
              </a:ext>
            </a:extLst>
          </p:cNvPr>
          <p:cNvSpPr/>
          <p:nvPr/>
        </p:nvSpPr>
        <p:spPr>
          <a:xfrm>
            <a:off x="289882" y="5604377"/>
            <a:ext cx="5106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/>
              <a:t>PHENIX Collaboration, Phys.Rev.Lett. 98:162301, 2007</a:t>
            </a:r>
          </a:p>
        </p:txBody>
      </p: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1324E7E4-4EE0-44E0-9928-FE7DEFCD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104A-E63C-4476-AAEE-5E83FC144BA2}" type="datetime1">
              <a:rPr lang="en-US" smtClean="0"/>
              <a:t>3/12/2021</a:t>
            </a:fld>
            <a:endParaRPr lang="en-US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01D7F5B4-A46D-4E77-B332-C281BB38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FB6C42FD-F38E-4C08-93B9-FB2A8A123EF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EADA2FE-4AF9-463F-824F-F790E1D1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24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124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50B00F-2F58-40EC-B8F1-B01D9522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Even</a:t>
            </a:r>
            <a:r>
              <a:rPr lang="hu-HU" dirty="0"/>
              <a:t> </a:t>
            </a:r>
            <a:r>
              <a:rPr lang="hu-HU" dirty="0" err="1"/>
              <a:t>heavy</a:t>
            </a:r>
            <a:r>
              <a:rPr lang="hu-HU" dirty="0"/>
              <a:t> </a:t>
            </a:r>
            <a:r>
              <a:rPr lang="hu-HU" dirty="0" err="1"/>
              <a:t>flavor</a:t>
            </a:r>
            <a:r>
              <a:rPr lang="hu-HU" dirty="0"/>
              <a:t> flows!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543F19-18F1-4EE3-BEBE-9487F568F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7" y="1247351"/>
            <a:ext cx="3394738" cy="4773887"/>
          </a:xfrm>
        </p:spPr>
        <p:txBody>
          <a:bodyPr/>
          <a:lstStyle/>
          <a:p>
            <a:r>
              <a:rPr lang="en-US" dirty="0"/>
              <a:t>Electrons from heavy flavor measured</a:t>
            </a:r>
          </a:p>
          <a:p>
            <a:r>
              <a:rPr lang="en-US" dirty="0"/>
              <a:t>Even heavy flavor is suppressed</a:t>
            </a:r>
          </a:p>
          <a:p>
            <a:r>
              <a:rPr lang="en-US" dirty="0"/>
              <a:t>Even heavy flavor flows</a:t>
            </a:r>
          </a:p>
          <a:p>
            <a:r>
              <a:rPr lang="en-US" dirty="0"/>
              <a:t>Strong coupling of charm</a:t>
            </a:r>
            <a:r>
              <a:rPr lang="hu-HU" dirty="0"/>
              <a:t>&amp;</a:t>
            </a:r>
            <a:r>
              <a:rPr lang="en-US" dirty="0"/>
              <a:t>bottom to the medium</a:t>
            </a:r>
          </a:p>
          <a:p>
            <a:r>
              <a:rPr lang="en-US" dirty="0"/>
              <a:t>Small charm</a:t>
            </a:r>
            <a:r>
              <a:rPr lang="hu-HU" dirty="0"/>
              <a:t>&amp;</a:t>
            </a:r>
            <a:r>
              <a:rPr lang="en-US" dirty="0"/>
              <a:t>bottom relaxation time in medium and </a:t>
            </a:r>
            <a:r>
              <a:rPr lang="en-US" i="1" dirty="0"/>
              <a:t>small viscosity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2168C31-90C5-420F-8B99-B7664C29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CF64A-9016-430A-A75D-1204ED311C55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7C47BE-65D1-4873-BA99-2FCB9E65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pic>
        <p:nvPicPr>
          <p:cNvPr id="7" name="Picture 5" descr="fig3_logo">
            <a:extLst>
              <a:ext uri="{FF2B5EF4-FFF2-40B4-BE49-F238E27FC236}">
                <a16:creationId xmlns:a16="http://schemas.microsoft.com/office/drawing/2014/main" id="{D63E3764-D0C3-4F23-AC7D-F7333E85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984" y="1217190"/>
            <a:ext cx="4952170" cy="48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EBF00E9C-D0D6-43F9-9CC7-414645930EB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D237772-370B-4AB5-AAE7-DBC75FF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25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2426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FE3EF2-4488-4E24-9472-87F115CF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VISCOSITY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1E10349-912E-4D49-817B-E8BC5F49DD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8350369" cy="477388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Viscosity/entropy density: proportional to mean free path</a:t>
                </a:r>
              </a:p>
              <a:p>
                <a:r>
                  <a:rPr lang="en-US"/>
                  <a:t>Strong coupling: 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:r>
                  <a:rPr lang="en-US"/>
                  <a:t>AdS</a:t>
                </a:r>
                <a:r>
                  <a:rPr lang="en-US" baseline="-25000"/>
                  <a:t>D+1</a:t>
                </a:r>
                <a:r>
                  <a:rPr lang="en-US"/>
                  <a:t>/CFT</a:t>
                </a:r>
                <a:r>
                  <a:rPr lang="en-US" baseline="-25000"/>
                  <a:t>D</a:t>
                </a:r>
                <a:r>
                  <a:rPr lang="en-US"/>
                  <a:t> lower bound: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/>
              </a:p>
              <a:p>
                <a:pPr lvl="1"/>
                <a:r>
                  <a:rPr lang="en-US"/>
                  <a:t>Malcadena et al.: Adv.Theor.Math.Phys.2:231-252,1998</a:t>
                </a:r>
              </a:p>
              <a:p>
                <a:pPr lvl="1"/>
                <a:r>
                  <a:rPr lang="en-US"/>
                  <a:t>Kovtun et al.: Phys.Rev.Lett. 94 (2005) 111601</a:t>
                </a:r>
              </a:p>
              <a:p>
                <a:r>
                  <a:rPr lang="en-US"/>
                  <a:t>Measurement and calculation results:</a:t>
                </a:r>
              </a:p>
              <a:p>
                <a:pPr lvl="1"/>
                <a:r>
                  <a:rPr lang="en-US"/>
                  <a:t>R. Lacey et al., Phys.Rev.Lett.98:092301,2007</a:t>
                </a:r>
              </a:p>
              <a:p>
                <a:pPr lvl="1"/>
                <a:r>
                  <a:rPr lang="en-US"/>
                  <a:t>H.-J. Drescher et al., Phys.Rev.C76:024905,2007</a:t>
                </a:r>
              </a:p>
              <a:p>
                <a:pPr lvl="1"/>
                <a:r>
                  <a:rPr lang="en-US"/>
                  <a:t>S. Gavin, M. Abdel-Aziz, Phys.Rev.Lett.97(2006)162302</a:t>
                </a:r>
              </a:p>
              <a:p>
                <a:pPr lvl="1"/>
                <a:r>
                  <a:rPr lang="en-US"/>
                  <a:t>A. Adare et al. (PHENIX), PRL98:172301,2007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1E10349-912E-4D49-817B-E8BC5F49DD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8350369" cy="4773887"/>
              </a:xfrm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B4FB7489-0E26-43A9-B567-46C2C329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223D-A9E0-4A08-8A14-7F05C2EFAC8F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00FB51-692F-4BB5-8216-E1FC1965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4576CC2-9696-49AC-9E98-E40070A7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0181" y="3825638"/>
            <a:ext cx="2934426" cy="21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2CF3327-E04F-4ADB-842C-E5C956B8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495" y="1645927"/>
            <a:ext cx="3236935" cy="206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8BA13590-3A2A-4C73-A8FF-9E9070D872A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E809CEF-78D4-495D-AE2B-94F0EAEFC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26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7295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Thermal photons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4234" y="1247351"/>
            <a:ext cx="8419381" cy="4773887"/>
          </a:xfrm>
        </p:spPr>
        <p:txBody>
          <a:bodyPr/>
          <a:lstStyle/>
          <a:p>
            <a:r>
              <a:rPr lang="en-US" dirty="0"/>
              <a:t>Hadron creation: after freeze-out</a:t>
            </a:r>
          </a:p>
          <a:p>
            <a:r>
              <a:rPr lang="en-US" dirty="0"/>
              <a:t>Direct vs decay photons measured</a:t>
            </a:r>
          </a:p>
          <a:p>
            <a:r>
              <a:rPr lang="en-US" dirty="0"/>
              <a:t>Soft component in direct photon spec</a:t>
            </a:r>
            <a:r>
              <a:rPr lang="hu-HU" dirty="0"/>
              <a:t>t</a:t>
            </a:r>
            <a:r>
              <a:rPr lang="en-US" dirty="0"/>
              <a:t>ra:</a:t>
            </a:r>
            <a:br>
              <a:rPr lang="en-US" dirty="0"/>
            </a:br>
            <a:r>
              <a:rPr lang="en-US" dirty="0"/>
              <a:t>compared to </a:t>
            </a:r>
            <a:r>
              <a:rPr lang="en-US" dirty="0" err="1"/>
              <a:t>p+p</a:t>
            </a:r>
            <a:r>
              <a:rPr lang="en-US" dirty="0"/>
              <a:t> extrapolation</a:t>
            </a:r>
          </a:p>
          <a:p>
            <a:r>
              <a:rPr lang="en-US" dirty="0"/>
              <a:t>These are thermal photons!</a:t>
            </a:r>
          </a:p>
          <a:p>
            <a:r>
              <a:rPr lang="en-US" dirty="0"/>
              <a:t>Large initial temperature, 3-600 MeV!</a:t>
            </a:r>
          </a:p>
        </p:txBody>
      </p:sp>
      <p:sp>
        <p:nvSpPr>
          <p:cNvPr id="13" name="Dátum helye 12">
            <a:extLst>
              <a:ext uri="{FF2B5EF4-FFF2-40B4-BE49-F238E27FC236}">
                <a16:creationId xmlns:a16="http://schemas.microsoft.com/office/drawing/2014/main" id="{73087538-46B3-4ED1-9C17-C975A81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B57B-E414-45AD-9E25-5BFD51AC7E60}" type="datetime1">
              <a:rPr lang="en-US" smtClean="0"/>
              <a:t>3/12/2021</a:t>
            </a:fld>
            <a:endParaRPr lang="en-US"/>
          </a:p>
        </p:txBody>
      </p:sp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C7247F44-E033-4E9F-AFEC-CD325AE4B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CBF9C7B7-296B-426E-9EF5-E8FF1F83E1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7262" y="1100193"/>
            <a:ext cx="3589346" cy="468448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0F53405-BE5D-440F-94AC-18FB3ABB7B87}"/>
              </a:ext>
            </a:extLst>
          </p:cNvPr>
          <p:cNvSpPr txBox="1"/>
          <p:nvPr/>
        </p:nvSpPr>
        <p:spPr>
          <a:xfrm>
            <a:off x="5937319" y="5201111"/>
            <a:ext cx="141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PRC 91,064904</a:t>
            </a:r>
          </a:p>
          <a:p>
            <a:endParaRPr lang="en-US" sz="1400" dirty="0"/>
          </a:p>
        </p:txBody>
      </p:sp>
      <p:sp>
        <p:nvSpPr>
          <p:cNvPr id="17" name="Szabadkézi sokszög: alakzat 10">
            <a:extLst>
              <a:ext uri="{FF2B5EF4-FFF2-40B4-BE49-F238E27FC236}">
                <a16:creationId xmlns:a16="http://schemas.microsoft.com/office/drawing/2014/main" id="{DC19AD12-B2BA-4C97-B97B-5A80C90A42F7}"/>
              </a:ext>
            </a:extLst>
          </p:cNvPr>
          <p:cNvSpPr/>
          <p:nvPr/>
        </p:nvSpPr>
        <p:spPr>
          <a:xfrm>
            <a:off x="5956709" y="1148057"/>
            <a:ext cx="687977" cy="2229394"/>
          </a:xfrm>
          <a:custGeom>
            <a:avLst/>
            <a:gdLst>
              <a:gd name="connsiteX0" fmla="*/ 8709 w 687977"/>
              <a:gd name="connsiteY0" fmla="*/ 1036320 h 2229394"/>
              <a:gd name="connsiteX1" fmla="*/ 87086 w 687977"/>
              <a:gd name="connsiteY1" fmla="*/ 1079863 h 2229394"/>
              <a:gd name="connsiteX2" fmla="*/ 148046 w 687977"/>
              <a:gd name="connsiteY2" fmla="*/ 1219200 h 2229394"/>
              <a:gd name="connsiteX3" fmla="*/ 313509 w 687977"/>
              <a:gd name="connsiteY3" fmla="*/ 1497874 h 2229394"/>
              <a:gd name="connsiteX4" fmla="*/ 470263 w 687977"/>
              <a:gd name="connsiteY4" fmla="*/ 1898468 h 2229394"/>
              <a:gd name="connsiteX5" fmla="*/ 627017 w 687977"/>
              <a:gd name="connsiteY5" fmla="*/ 2159726 h 2229394"/>
              <a:gd name="connsiteX6" fmla="*/ 687977 w 687977"/>
              <a:gd name="connsiteY6" fmla="*/ 2229394 h 2229394"/>
              <a:gd name="connsiteX7" fmla="*/ 496389 w 687977"/>
              <a:gd name="connsiteY7" fmla="*/ 1820091 h 2229394"/>
              <a:gd name="connsiteX8" fmla="*/ 313509 w 687977"/>
              <a:gd name="connsiteY8" fmla="*/ 1219200 h 2229394"/>
              <a:gd name="connsiteX9" fmla="*/ 148046 w 687977"/>
              <a:gd name="connsiteY9" fmla="*/ 557348 h 2229394"/>
              <a:gd name="connsiteX10" fmla="*/ 60960 w 687977"/>
              <a:gd name="connsiteY10" fmla="*/ 0 h 2229394"/>
              <a:gd name="connsiteX11" fmla="*/ 0 w 687977"/>
              <a:gd name="connsiteY11" fmla="*/ 0 h 2229394"/>
              <a:gd name="connsiteX12" fmla="*/ 8709 w 687977"/>
              <a:gd name="connsiteY12" fmla="*/ 1036320 h 222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7977" h="2229394">
                <a:moveTo>
                  <a:pt x="8709" y="1036320"/>
                </a:moveTo>
                <a:lnTo>
                  <a:pt x="87086" y="1079863"/>
                </a:lnTo>
                <a:lnTo>
                  <a:pt x="148046" y="1219200"/>
                </a:lnTo>
                <a:lnTo>
                  <a:pt x="313509" y="1497874"/>
                </a:lnTo>
                <a:lnTo>
                  <a:pt x="470263" y="1898468"/>
                </a:lnTo>
                <a:lnTo>
                  <a:pt x="627017" y="2159726"/>
                </a:lnTo>
                <a:lnTo>
                  <a:pt x="687977" y="2229394"/>
                </a:lnTo>
                <a:lnTo>
                  <a:pt x="496389" y="1820091"/>
                </a:lnTo>
                <a:lnTo>
                  <a:pt x="313509" y="1219200"/>
                </a:lnTo>
                <a:lnTo>
                  <a:pt x="148046" y="557348"/>
                </a:lnTo>
                <a:lnTo>
                  <a:pt x="60960" y="0"/>
                </a:lnTo>
                <a:lnTo>
                  <a:pt x="0" y="0"/>
                </a:lnTo>
                <a:lnTo>
                  <a:pt x="8709" y="103632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BEC1DA8-F713-4F1F-A4F8-DBFC01CD0B6A}"/>
              </a:ext>
            </a:extLst>
          </p:cNvPr>
          <p:cNvSpPr txBox="1"/>
          <p:nvPr/>
        </p:nvSpPr>
        <p:spPr>
          <a:xfrm>
            <a:off x="6152593" y="5706427"/>
            <a:ext cx="296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momentum [GeV]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4DFD6696-3651-47CC-84FA-C7CD005BBBA1}"/>
              </a:ext>
            </a:extLst>
          </p:cNvPr>
          <p:cNvSpPr txBox="1"/>
          <p:nvPr/>
        </p:nvSpPr>
        <p:spPr>
          <a:xfrm rot="16200000">
            <a:off x="4187093" y="2143814"/>
            <a:ext cx="246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photon spectrum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0D38F9FD-7D55-46C9-9FFB-9FA348B9A088}"/>
              </a:ext>
            </a:extLst>
          </p:cNvPr>
          <p:cNvSpPr txBox="1"/>
          <p:nvPr/>
        </p:nvSpPr>
        <p:spPr>
          <a:xfrm rot="2261738">
            <a:off x="6329939" y="4619239"/>
            <a:ext cx="1721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506"/>
                </a:solidFill>
              </a:rPr>
              <a:t>proton-proton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4D56B175-64F8-402C-B575-481ACBFFC9C2}"/>
              </a:ext>
            </a:extLst>
          </p:cNvPr>
          <p:cNvSpPr txBox="1"/>
          <p:nvPr/>
        </p:nvSpPr>
        <p:spPr>
          <a:xfrm rot="1934799">
            <a:off x="7008144" y="4113647"/>
            <a:ext cx="1972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13EEB"/>
                </a:solidFill>
              </a:rPr>
              <a:t>nucleon-nucleon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78B4C0EA-DB5A-4B84-80A0-3EA47D5DD5E0}"/>
              </a:ext>
            </a:extLst>
          </p:cNvPr>
          <p:cNvSpPr txBox="1"/>
          <p:nvPr/>
        </p:nvSpPr>
        <p:spPr>
          <a:xfrm>
            <a:off x="7352101" y="3134871"/>
            <a:ext cx="1621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600"/>
                </a:solidFill>
              </a:rPr>
              <a:t>Prediction based on pp</a:t>
            </a:r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id="{AF790F59-5A31-418A-99C6-DA5C3CE6DDBB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675357" y="3273371"/>
            <a:ext cx="676744" cy="130583"/>
          </a:xfrm>
          <a:prstGeom prst="straightConnector1">
            <a:avLst/>
          </a:prstGeom>
          <a:ln w="19050">
            <a:solidFill>
              <a:srgbClr val="00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A84AF60E-6E3F-4087-85AC-72BBDCD3799C}"/>
              </a:ext>
            </a:extLst>
          </p:cNvPr>
          <p:cNvSpPr txBox="1"/>
          <p:nvPr/>
        </p:nvSpPr>
        <p:spPr>
          <a:xfrm>
            <a:off x="6429868" y="1168872"/>
            <a:ext cx="92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Thermal photons</a:t>
            </a:r>
          </a:p>
        </p:txBody>
      </p: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FE05B2BC-D0DE-45A3-8D3B-1E4546B4AD6D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105264" y="1461260"/>
            <a:ext cx="324604" cy="3071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62A9E589-144B-461E-AA39-E66BB8F9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46" y="4073319"/>
            <a:ext cx="4824139" cy="1871827"/>
          </a:xfrm>
          <a:prstGeom prst="rect">
            <a:avLst/>
          </a:prstGeom>
          <a:noFill/>
        </p:spPr>
      </p:pic>
      <p:sp>
        <p:nvSpPr>
          <p:cNvPr id="27" name="Rectangle 7">
            <a:extLst>
              <a:ext uri="{FF2B5EF4-FFF2-40B4-BE49-F238E27FC236}">
                <a16:creationId xmlns:a16="http://schemas.microsoft.com/office/drawing/2014/main" id="{52002BA9-9E3C-4E4C-9327-1C2C86AA2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875" y="4046338"/>
            <a:ext cx="10358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546366"/>
                </a:solidFill>
              </a:rPr>
              <a:t>photons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8B72695E-3F6C-4C68-8D09-E669FAF6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938" y="4010555"/>
            <a:ext cx="1728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546366"/>
                </a:solidFill>
              </a:rPr>
              <a:t>hadrons</a:t>
            </a:r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CE96EA94-B189-4820-88EA-53E00C8AA5F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F239A7B-90A5-4A70-A3B5-F7FC1C8C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27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1432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Femtoscopy in heavy ion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32113"/>
                <a:ext cx="8350369" cy="4983685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All particles have a wave nature, are indistinguishable</a:t>
                </a:r>
              </a:p>
              <a:p>
                <a:r>
                  <a:rPr lang="en-US"/>
                  <a:t>Hence two-particle wave function is symmetric (on interchange)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𝑞𝑥</m:t>
                        </m:r>
                      </m:e>
                    </m:func>
                  </m:oMath>
                </a14:m>
                <a:r>
                  <a:rPr lang="en-US"/>
                  <a:t>,     where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/>
                  <a:t>,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Correlation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/>
                  <a:t>: averaging weighted by source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b="0"/>
                  <a:t>Result: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, where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𝑖𝑞𝑥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/>
              </a:p>
              <a:p>
                <a:pPr>
                  <a:spcBef>
                    <a:spcPts val="600"/>
                  </a:spcBef>
                </a:pPr>
                <a:r>
                  <a:rPr lang="en-US"/>
                  <a:t>Correlation radii </a:t>
                </a:r>
                <a:br>
                  <a:rPr lang="en-US"/>
                </a:br>
                <a:r>
                  <a:rPr lang="en-US"/>
                  <a:t>measure source geometry!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Effect of flow:</a:t>
                </a:r>
                <a:br>
                  <a:rPr lang="en-US"/>
                </a:br>
                <a:r>
                  <a:rPr lang="en-US"/>
                  <a:t>radius R connected to</a:t>
                </a:r>
                <a:br>
                  <a:rPr lang="en-US"/>
                </a:br>
                <a:r>
                  <a:rPr lang="en-US"/>
                  <a:t>homogeneity length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32113"/>
                <a:ext cx="8350369" cy="4983685"/>
              </a:xfrm>
              <a:blipFill>
                <a:blip r:embed="rId2"/>
                <a:stretch>
                  <a:fillRect l="-657" t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átum helye 10">
            <a:extLst>
              <a:ext uri="{FF2B5EF4-FFF2-40B4-BE49-F238E27FC236}">
                <a16:creationId xmlns:a16="http://schemas.microsoft.com/office/drawing/2014/main" id="{D02F3B7A-D050-4EBC-B3F8-24014E60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3933B-BDBF-4AC7-9F73-DA57A8C51B33}" type="datetime1">
              <a:rPr lang="en-US" smtClean="0"/>
              <a:t>3/12/2021</a:t>
            </a:fld>
            <a:endParaRPr lang="en-US"/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CF38F31D-F6AE-4040-B54C-F83EB309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35F040F-54D4-45CA-9F22-8D2F92F4B0E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pic>
        <p:nvPicPr>
          <p:cNvPr id="9" name="Kép 8" descr="A képen óra látható&#10;&#10;Automatikusan generált leírás">
            <a:extLst>
              <a:ext uri="{FF2B5EF4-FFF2-40B4-BE49-F238E27FC236}">
                <a16:creationId xmlns:a16="http://schemas.microsoft.com/office/drawing/2014/main" id="{AC243C00-2AEB-4FB7-90B6-896DEC477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69" y="3756131"/>
            <a:ext cx="4066139" cy="2359667"/>
          </a:xfrm>
          <a:prstGeom prst="rect">
            <a:avLst/>
          </a:prstGeom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67B7EB-F56F-4367-99B0-6E19F8DE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28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3170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dirty="0"/>
              <a:t>HBT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phase</a:t>
            </a:r>
            <a:r>
              <a:rPr lang="hu-HU" dirty="0"/>
              <a:t> </a:t>
            </a:r>
            <a:r>
              <a:rPr lang="hu-HU" dirty="0" err="1"/>
              <a:t>transition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C(q) usually measured in the </a:t>
                </a:r>
                <a:r>
                  <a:rPr lang="en-US" dirty="0" err="1"/>
                  <a:t>Bertsch</a:t>
                </a:r>
                <a:r>
                  <a:rPr lang="en-US" dirty="0"/>
                  <a:t>-Pratt pair coordinate-system</a:t>
                </a:r>
              </a:p>
              <a:p>
                <a:pPr lvl="1"/>
                <a:r>
                  <a:rPr lang="en-US" dirty="0"/>
                  <a:t>out: direction of the average transverse momentum</a:t>
                </a:r>
              </a:p>
              <a:p>
                <a:pPr lvl="1"/>
                <a:r>
                  <a:rPr lang="en-US" dirty="0"/>
                  <a:t>long: beam direction</a:t>
                </a:r>
              </a:p>
              <a:p>
                <a:pPr lvl="1"/>
                <a:r>
                  <a:rPr lang="en-US" dirty="0"/>
                  <a:t>side: orthogonal to the latter two</a:t>
                </a:r>
              </a:p>
              <a:p>
                <a:r>
                  <a:rPr lang="en-US" dirty="0"/>
                  <a:t>R</a:t>
                </a:r>
                <a:r>
                  <a:rPr lang="en-US" baseline="-25000" dirty="0"/>
                  <a:t>out</a:t>
                </a:r>
                <a:r>
                  <a:rPr lang="en-US" dirty="0"/>
                  <a:t>, </a:t>
                </a:r>
                <a:r>
                  <a:rPr lang="en-US" dirty="0" err="1"/>
                  <a:t>R</a:t>
                </a:r>
                <a:r>
                  <a:rPr lang="en-US" baseline="-25000" dirty="0" err="1"/>
                  <a:t>side</a:t>
                </a:r>
                <a:r>
                  <a:rPr lang="en-US" dirty="0"/>
                  <a:t>, </a:t>
                </a:r>
                <a:r>
                  <a:rPr lang="en-US" dirty="0" err="1"/>
                  <a:t>R</a:t>
                </a:r>
                <a:r>
                  <a:rPr lang="en-US" baseline="-25000" dirty="0" err="1"/>
                  <a:t>long</a:t>
                </a:r>
                <a:r>
                  <a:rPr lang="en-US" dirty="0"/>
                  <a:t> : HBT radii</a:t>
                </a:r>
              </a:p>
              <a:p>
                <a:r>
                  <a:rPr lang="en-US" dirty="0"/>
                  <a:t>Out-side difference → ∆τ emission duration</a:t>
                </a:r>
              </a:p>
              <a:p>
                <a:r>
                  <a:rPr lang="en-US" dirty="0"/>
                  <a:t>From a simple hydro calculation: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RHIC, 200 GeV: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</m:sSub>
                  </m:oMath>
                </a14:m>
                <a:r>
                  <a:rPr lang="en-US" dirty="0"/>
                  <a:t>→ no strong 1</a:t>
                </a:r>
                <a:r>
                  <a:rPr lang="en-US" baseline="30000" dirty="0"/>
                  <a:t>st</a:t>
                </a:r>
                <a:r>
                  <a:rPr lang="en-US" dirty="0"/>
                  <a:t> order phase trans.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Plus lots of other details: pre-equilibrium flow, initial state, </a:t>
                </a:r>
                <a:r>
                  <a:rPr lang="en-US" dirty="0" err="1"/>
                  <a:t>EoS</a:t>
                </a:r>
                <a:r>
                  <a:rPr lang="en-US" dirty="0"/>
                  <a:t>, ...)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/>
                  <a:t>S. Chapman, P. Scotto, U. Heinz, </a:t>
                </a:r>
                <a:r>
                  <a:rPr lang="en-US" sz="1300" dirty="0" err="1"/>
                  <a:t>Phys.Rev.Lett</a:t>
                </a:r>
                <a:r>
                  <a:rPr lang="en-US" sz="1300" dirty="0"/>
                  <a:t>. 74 (1995) 4400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/>
                  <a:t>T. </a:t>
                </a:r>
                <a:r>
                  <a:rPr lang="en-US" sz="1300" dirty="0" err="1"/>
                  <a:t>Csörgő</a:t>
                </a:r>
                <a:r>
                  <a:rPr lang="en-US" sz="1300" dirty="0"/>
                  <a:t> and B. </a:t>
                </a:r>
                <a:r>
                  <a:rPr lang="en-US" sz="1300" dirty="0" err="1"/>
                  <a:t>Lörstad</a:t>
                </a:r>
                <a:r>
                  <a:rPr lang="en-US" sz="1300" dirty="0"/>
                  <a:t>, </a:t>
                </a:r>
                <a:r>
                  <a:rPr lang="en-US" sz="1300" dirty="0" err="1"/>
                  <a:t>Phys.Rev</a:t>
                </a:r>
                <a:r>
                  <a:rPr lang="en-US" sz="1300" dirty="0"/>
                  <a:t>. C54 (1996) 1390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/>
                  <a:t>S. Pratt, </a:t>
                </a:r>
                <a:r>
                  <a:rPr lang="en-US" sz="1300" dirty="0" err="1"/>
                  <a:t>Nucl.Phys</a:t>
                </a:r>
                <a:r>
                  <a:rPr lang="en-US" sz="1300" dirty="0"/>
                  <a:t>. A830 (2009) 51C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1" t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40" y="1707766"/>
            <a:ext cx="1682174" cy="4175398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5E211FC8-1C2D-4F7A-850E-1E0FDAA1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9889-E434-44B4-8195-425FD5D209F3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5A67FB00-8C26-4B7C-B9F8-868D6715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ACA2E608-4F36-4616-875A-67DD2796816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17FD57-6615-4863-991E-A47DE99B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29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813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INTRODUCTION</a:t>
            </a:r>
            <a:endParaRPr lang="en-US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2596551"/>
          </a:xfrm>
        </p:spPr>
        <p:txBody>
          <a:bodyPr>
            <a:normAutofit/>
          </a:bodyPr>
          <a:lstStyle/>
          <a:p>
            <a:r>
              <a:rPr lang="en-US" dirty="0"/>
              <a:t>Universe history, Big Bang and Little Bangs</a:t>
            </a:r>
          </a:p>
          <a:p>
            <a:r>
              <a:rPr lang="en-US" dirty="0"/>
              <a:t>Time evolution of heavy ion collisions</a:t>
            </a:r>
          </a:p>
          <a:p>
            <a:r>
              <a:rPr lang="en-US" dirty="0"/>
              <a:t>Phase map of QCD</a:t>
            </a:r>
            <a:endParaRPr lang="hu-HU" dirty="0"/>
          </a:p>
          <a:p>
            <a:r>
              <a:rPr lang="hu-HU" dirty="0"/>
              <a:t>E</a:t>
            </a:r>
            <a:r>
              <a:rPr lang="en-US" dirty="0" err="1"/>
              <a:t>xperimental</a:t>
            </a:r>
            <a:r>
              <a:rPr lang="en-US" dirty="0"/>
              <a:t> control parameters</a:t>
            </a:r>
          </a:p>
          <a:p>
            <a:r>
              <a:rPr lang="hu-HU" dirty="0"/>
              <a:t>E</a:t>
            </a:r>
            <a:r>
              <a:rPr lang="en-US" dirty="0" err="1"/>
              <a:t>xperiments</a:t>
            </a:r>
            <a:r>
              <a:rPr lang="hu-HU" dirty="0"/>
              <a:t>, </a:t>
            </a:r>
            <a:r>
              <a:rPr lang="hu-HU" dirty="0" err="1"/>
              <a:t>recorded</a:t>
            </a:r>
            <a:r>
              <a:rPr lang="hu-HU" dirty="0"/>
              <a:t> </a:t>
            </a:r>
            <a:r>
              <a:rPr lang="hu-HU" dirty="0" err="1"/>
              <a:t>data</a:t>
            </a:r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380B8B1-E555-41F1-B397-D3954CFB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692FA-5705-4180-B1E9-7DF07BC39FB7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E5CAD8D2-BE50-4D4B-A656-81301C0B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noProof="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379C396-EF00-42CE-AC1B-610CADCB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429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6"/>
                <a:ext cx="8350369" cy="5089624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/>
                  <a:t>Static universality class: 3D Ising (or random field 3D Ising?)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Dynamic universality class? 1 or 3 slow modes? Finite size/time effects?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Look at cumulants: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/>
                  <a:t>, function of corr.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2.5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4.5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Non-monotonicity at CEP:</a:t>
                </a:r>
              </a:p>
              <a:p>
                <a:r>
                  <a:rPr lang="en-US"/>
                  <a:t>Usual observables: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/>
              </a:p>
              <a:p>
                <a:r>
                  <a:rPr lang="en-US"/>
                  <a:t>Finite size effects dampen</a:t>
                </a:r>
                <a:br>
                  <a:rPr lang="en-US"/>
                </a:br>
                <a:r>
                  <a:rPr lang="en-US"/>
                  <a:t>divergencies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/>
                  <a:t>!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Stephanov, IJMPA20,4387(2005)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Stephanov, PRL102, 032301(2009)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Stephanov, PRL107, 052301(2011)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Asakawa et al., PRL103, 262301(2009)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Hatta et al., PRL91,102003(2003)</a:t>
                </a:r>
                <a:endParaRPr lang="en-US" sz="1200" b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6"/>
                <a:ext cx="8350369" cy="5089624"/>
              </a:xfrm>
              <a:blipFill>
                <a:blip r:embed="rId2"/>
                <a:stretch>
                  <a:fillRect l="-657" t="-599" b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ím 1">
            <a:extLst>
              <a:ext uri="{FF2B5EF4-FFF2-40B4-BE49-F238E27FC236}">
                <a16:creationId xmlns:a16="http://schemas.microsoft.com/office/drawing/2014/main" id="{010B1726-A3DF-4BC3-A6AA-E2E8E682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Search for the CEp: Fluctuations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2416DFB-2078-4B68-A3C1-BDD42D73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8A81-AF84-43FB-862E-B4C883D29E92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BBE57C-AA2E-4381-A5CB-23EEA780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3EAE5C7-CEA1-4547-B4D1-1C2CFAF97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655" y="3648974"/>
            <a:ext cx="2568415" cy="2163396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7B7EA20-EB34-4519-B365-951607C1855C}"/>
              </a:ext>
            </a:extLst>
          </p:cNvPr>
          <p:cNvSpPr txBox="1"/>
          <p:nvPr/>
        </p:nvSpPr>
        <p:spPr>
          <a:xfrm>
            <a:off x="6540570" y="5796508"/>
            <a:ext cx="2603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STAR, PRL112(2014)032302</a:t>
            </a:r>
          </a:p>
        </p:txBody>
      </p: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86843CC9-AB35-450C-9C58-8897568FB54A}"/>
              </a:ext>
            </a:extLst>
          </p:cNvPr>
          <p:cNvGrpSpPr/>
          <p:nvPr/>
        </p:nvGrpSpPr>
        <p:grpSpPr>
          <a:xfrm>
            <a:off x="3962654" y="2688929"/>
            <a:ext cx="2081782" cy="855293"/>
            <a:chOff x="6960343" y="1252113"/>
            <a:chExt cx="2081782" cy="855293"/>
          </a:xfrm>
        </p:grpSpPr>
        <p:sp>
          <p:nvSpPr>
            <p:cNvPr id="15" name="Szabadkézi sokszög: alakzat 14">
              <a:extLst>
                <a:ext uri="{FF2B5EF4-FFF2-40B4-BE49-F238E27FC236}">
                  <a16:creationId xmlns:a16="http://schemas.microsoft.com/office/drawing/2014/main" id="{EF24957D-9FB8-4247-8B4D-911748D48485}"/>
                </a:ext>
              </a:extLst>
            </p:cNvPr>
            <p:cNvSpPr/>
            <p:nvPr/>
          </p:nvSpPr>
          <p:spPr>
            <a:xfrm>
              <a:off x="7310438" y="1384852"/>
              <a:ext cx="1624203" cy="613017"/>
            </a:xfrm>
            <a:custGeom>
              <a:avLst/>
              <a:gdLst>
                <a:gd name="connsiteX0" fmla="*/ 0 w 1785668"/>
                <a:gd name="connsiteY0" fmla="*/ 393361 h 646454"/>
                <a:gd name="connsiteX1" fmla="*/ 577969 w 1785668"/>
                <a:gd name="connsiteY1" fmla="*/ 332977 h 646454"/>
                <a:gd name="connsiteX2" fmla="*/ 802256 w 1785668"/>
                <a:gd name="connsiteY2" fmla="*/ 5173 h 646454"/>
                <a:gd name="connsiteX3" fmla="*/ 931652 w 1785668"/>
                <a:gd name="connsiteY3" fmla="*/ 626275 h 646454"/>
                <a:gd name="connsiteX4" fmla="*/ 1035169 w 1785668"/>
                <a:gd name="connsiteY4" fmla="*/ 479626 h 646454"/>
                <a:gd name="connsiteX5" fmla="*/ 1104181 w 1785668"/>
                <a:gd name="connsiteY5" fmla="*/ 324350 h 646454"/>
                <a:gd name="connsiteX6" fmla="*/ 1785668 w 1785668"/>
                <a:gd name="connsiteY6" fmla="*/ 298471 h 646454"/>
                <a:gd name="connsiteX0" fmla="*/ 0 w 1785668"/>
                <a:gd name="connsiteY0" fmla="*/ 393361 h 632558"/>
                <a:gd name="connsiteX1" fmla="*/ 577969 w 1785668"/>
                <a:gd name="connsiteY1" fmla="*/ 332977 h 632558"/>
                <a:gd name="connsiteX2" fmla="*/ 802256 w 1785668"/>
                <a:gd name="connsiteY2" fmla="*/ 5173 h 632558"/>
                <a:gd name="connsiteX3" fmla="*/ 931652 w 1785668"/>
                <a:gd name="connsiteY3" fmla="*/ 626275 h 632558"/>
                <a:gd name="connsiteX4" fmla="*/ 1104181 w 1785668"/>
                <a:gd name="connsiteY4" fmla="*/ 324350 h 632558"/>
                <a:gd name="connsiteX5" fmla="*/ 1785668 w 1785668"/>
                <a:gd name="connsiteY5" fmla="*/ 298471 h 632558"/>
                <a:gd name="connsiteX0" fmla="*/ 0 w 1785668"/>
                <a:gd name="connsiteY0" fmla="*/ 388205 h 627402"/>
                <a:gd name="connsiteX1" fmla="*/ 577969 w 1785668"/>
                <a:gd name="connsiteY1" fmla="*/ 327821 h 627402"/>
                <a:gd name="connsiteX2" fmla="*/ 802256 w 1785668"/>
                <a:gd name="connsiteY2" fmla="*/ 17 h 627402"/>
                <a:gd name="connsiteX3" fmla="*/ 931652 w 1785668"/>
                <a:gd name="connsiteY3" fmla="*/ 621119 h 627402"/>
                <a:gd name="connsiteX4" fmla="*/ 1104181 w 1785668"/>
                <a:gd name="connsiteY4" fmla="*/ 319194 h 627402"/>
                <a:gd name="connsiteX5" fmla="*/ 1785668 w 1785668"/>
                <a:gd name="connsiteY5" fmla="*/ 293315 h 627402"/>
                <a:gd name="connsiteX0" fmla="*/ 0 w 1785668"/>
                <a:gd name="connsiteY0" fmla="*/ 388203 h 621118"/>
                <a:gd name="connsiteX1" fmla="*/ 577969 w 1785668"/>
                <a:gd name="connsiteY1" fmla="*/ 327819 h 621118"/>
                <a:gd name="connsiteX2" fmla="*/ 802256 w 1785668"/>
                <a:gd name="connsiteY2" fmla="*/ 15 h 621118"/>
                <a:gd name="connsiteX3" fmla="*/ 931652 w 1785668"/>
                <a:gd name="connsiteY3" fmla="*/ 621117 h 621118"/>
                <a:gd name="connsiteX4" fmla="*/ 1104181 w 1785668"/>
                <a:gd name="connsiteY4" fmla="*/ 319192 h 621118"/>
                <a:gd name="connsiteX5" fmla="*/ 1785668 w 1785668"/>
                <a:gd name="connsiteY5" fmla="*/ 293313 h 621118"/>
                <a:gd name="connsiteX0" fmla="*/ 0 w 1785668"/>
                <a:gd name="connsiteY0" fmla="*/ 388204 h 627034"/>
                <a:gd name="connsiteX1" fmla="*/ 577969 w 1785668"/>
                <a:gd name="connsiteY1" fmla="*/ 327820 h 627034"/>
                <a:gd name="connsiteX2" fmla="*/ 802256 w 1785668"/>
                <a:gd name="connsiteY2" fmla="*/ 16 h 627034"/>
                <a:gd name="connsiteX3" fmla="*/ 931652 w 1785668"/>
                <a:gd name="connsiteY3" fmla="*/ 621118 h 627034"/>
                <a:gd name="connsiteX4" fmla="*/ 1268487 w 1785668"/>
                <a:gd name="connsiteY4" fmla="*/ 312049 h 627034"/>
                <a:gd name="connsiteX5" fmla="*/ 1785668 w 1785668"/>
                <a:gd name="connsiteY5" fmla="*/ 293314 h 627034"/>
                <a:gd name="connsiteX0" fmla="*/ 0 w 1785668"/>
                <a:gd name="connsiteY0" fmla="*/ 392540 h 631370"/>
                <a:gd name="connsiteX1" fmla="*/ 530344 w 1785668"/>
                <a:gd name="connsiteY1" fmla="*/ 351206 h 631370"/>
                <a:gd name="connsiteX2" fmla="*/ 802256 w 1785668"/>
                <a:gd name="connsiteY2" fmla="*/ 4352 h 631370"/>
                <a:gd name="connsiteX3" fmla="*/ 931652 w 1785668"/>
                <a:gd name="connsiteY3" fmla="*/ 625454 h 631370"/>
                <a:gd name="connsiteX4" fmla="*/ 1268487 w 1785668"/>
                <a:gd name="connsiteY4" fmla="*/ 316385 h 631370"/>
                <a:gd name="connsiteX5" fmla="*/ 1785668 w 1785668"/>
                <a:gd name="connsiteY5" fmla="*/ 297650 h 631370"/>
                <a:gd name="connsiteX0" fmla="*/ 0 w 1804718"/>
                <a:gd name="connsiteY0" fmla="*/ 392540 h 631266"/>
                <a:gd name="connsiteX1" fmla="*/ 530344 w 1804718"/>
                <a:gd name="connsiteY1" fmla="*/ 351206 h 631266"/>
                <a:gd name="connsiteX2" fmla="*/ 802256 w 1804718"/>
                <a:gd name="connsiteY2" fmla="*/ 4352 h 631266"/>
                <a:gd name="connsiteX3" fmla="*/ 931652 w 1804718"/>
                <a:gd name="connsiteY3" fmla="*/ 625454 h 631266"/>
                <a:gd name="connsiteX4" fmla="*/ 1268487 w 1804718"/>
                <a:gd name="connsiteY4" fmla="*/ 316385 h 631266"/>
                <a:gd name="connsiteX5" fmla="*/ 1804718 w 1804718"/>
                <a:gd name="connsiteY5" fmla="*/ 335750 h 631266"/>
                <a:gd name="connsiteX0" fmla="*/ 0 w 1804718"/>
                <a:gd name="connsiteY0" fmla="*/ 392540 h 633539"/>
                <a:gd name="connsiteX1" fmla="*/ 530344 w 1804718"/>
                <a:gd name="connsiteY1" fmla="*/ 351206 h 633539"/>
                <a:gd name="connsiteX2" fmla="*/ 802256 w 1804718"/>
                <a:gd name="connsiteY2" fmla="*/ 4352 h 633539"/>
                <a:gd name="connsiteX3" fmla="*/ 931652 w 1804718"/>
                <a:gd name="connsiteY3" fmla="*/ 625454 h 633539"/>
                <a:gd name="connsiteX4" fmla="*/ 1261343 w 1804718"/>
                <a:gd name="connsiteY4" fmla="*/ 356866 h 633539"/>
                <a:gd name="connsiteX5" fmla="*/ 1804718 w 1804718"/>
                <a:gd name="connsiteY5" fmla="*/ 335750 h 633539"/>
                <a:gd name="connsiteX0" fmla="*/ 0 w 1804718"/>
                <a:gd name="connsiteY0" fmla="*/ 392540 h 634663"/>
                <a:gd name="connsiteX1" fmla="*/ 530344 w 1804718"/>
                <a:gd name="connsiteY1" fmla="*/ 351206 h 634663"/>
                <a:gd name="connsiteX2" fmla="*/ 802256 w 1804718"/>
                <a:gd name="connsiteY2" fmla="*/ 4352 h 634663"/>
                <a:gd name="connsiteX3" fmla="*/ 931652 w 1804718"/>
                <a:gd name="connsiteY3" fmla="*/ 625454 h 634663"/>
                <a:gd name="connsiteX4" fmla="*/ 1254199 w 1804718"/>
                <a:gd name="connsiteY4" fmla="*/ 373535 h 634663"/>
                <a:gd name="connsiteX5" fmla="*/ 1804718 w 1804718"/>
                <a:gd name="connsiteY5" fmla="*/ 335750 h 634663"/>
                <a:gd name="connsiteX0" fmla="*/ 0 w 1804718"/>
                <a:gd name="connsiteY0" fmla="*/ 394170 h 636293"/>
                <a:gd name="connsiteX1" fmla="*/ 535107 w 1804718"/>
                <a:gd name="connsiteY1" fmla="*/ 317117 h 636293"/>
                <a:gd name="connsiteX2" fmla="*/ 802256 w 1804718"/>
                <a:gd name="connsiteY2" fmla="*/ 5982 h 636293"/>
                <a:gd name="connsiteX3" fmla="*/ 931652 w 1804718"/>
                <a:gd name="connsiteY3" fmla="*/ 627084 h 636293"/>
                <a:gd name="connsiteX4" fmla="*/ 1254199 w 1804718"/>
                <a:gd name="connsiteY4" fmla="*/ 375165 h 636293"/>
                <a:gd name="connsiteX5" fmla="*/ 1804718 w 1804718"/>
                <a:gd name="connsiteY5" fmla="*/ 337380 h 636293"/>
                <a:gd name="connsiteX0" fmla="*/ 0 w 1809481"/>
                <a:gd name="connsiteY0" fmla="*/ 394170 h 636028"/>
                <a:gd name="connsiteX1" fmla="*/ 535107 w 1809481"/>
                <a:gd name="connsiteY1" fmla="*/ 317117 h 636028"/>
                <a:gd name="connsiteX2" fmla="*/ 802256 w 1809481"/>
                <a:gd name="connsiteY2" fmla="*/ 5982 h 636028"/>
                <a:gd name="connsiteX3" fmla="*/ 931652 w 1809481"/>
                <a:gd name="connsiteY3" fmla="*/ 627084 h 636028"/>
                <a:gd name="connsiteX4" fmla="*/ 1254199 w 1809481"/>
                <a:gd name="connsiteY4" fmla="*/ 375165 h 636028"/>
                <a:gd name="connsiteX5" fmla="*/ 1809481 w 1809481"/>
                <a:gd name="connsiteY5" fmla="*/ 394530 h 636028"/>
                <a:gd name="connsiteX0" fmla="*/ 0 w 1809481"/>
                <a:gd name="connsiteY0" fmla="*/ 394170 h 636028"/>
                <a:gd name="connsiteX1" fmla="*/ 535107 w 1809481"/>
                <a:gd name="connsiteY1" fmla="*/ 317117 h 636028"/>
                <a:gd name="connsiteX2" fmla="*/ 802256 w 1809481"/>
                <a:gd name="connsiteY2" fmla="*/ 5982 h 636028"/>
                <a:gd name="connsiteX3" fmla="*/ 931652 w 1809481"/>
                <a:gd name="connsiteY3" fmla="*/ 627084 h 636028"/>
                <a:gd name="connsiteX4" fmla="*/ 1254199 w 1809481"/>
                <a:gd name="connsiteY4" fmla="*/ 375165 h 636028"/>
                <a:gd name="connsiteX5" fmla="*/ 1809481 w 1809481"/>
                <a:gd name="connsiteY5" fmla="*/ 394530 h 636028"/>
                <a:gd name="connsiteX0" fmla="*/ 0 w 1809481"/>
                <a:gd name="connsiteY0" fmla="*/ 394170 h 643593"/>
                <a:gd name="connsiteX1" fmla="*/ 535107 w 1809481"/>
                <a:gd name="connsiteY1" fmla="*/ 317117 h 643593"/>
                <a:gd name="connsiteX2" fmla="*/ 802256 w 1809481"/>
                <a:gd name="connsiteY2" fmla="*/ 5982 h 643593"/>
                <a:gd name="connsiteX3" fmla="*/ 931652 w 1809481"/>
                <a:gd name="connsiteY3" fmla="*/ 627084 h 643593"/>
                <a:gd name="connsiteX4" fmla="*/ 1228005 w 1809481"/>
                <a:gd name="connsiteY4" fmla="*/ 458509 h 643593"/>
                <a:gd name="connsiteX5" fmla="*/ 1809481 w 1809481"/>
                <a:gd name="connsiteY5" fmla="*/ 394530 h 643593"/>
                <a:gd name="connsiteX0" fmla="*/ 0 w 1809481"/>
                <a:gd name="connsiteY0" fmla="*/ 380104 h 628748"/>
                <a:gd name="connsiteX1" fmla="*/ 535107 w 1809481"/>
                <a:gd name="connsiteY1" fmla="*/ 303051 h 628748"/>
                <a:gd name="connsiteX2" fmla="*/ 783206 w 1809481"/>
                <a:gd name="connsiteY2" fmla="*/ 6204 h 628748"/>
                <a:gd name="connsiteX3" fmla="*/ 931652 w 1809481"/>
                <a:gd name="connsiteY3" fmla="*/ 613018 h 628748"/>
                <a:gd name="connsiteX4" fmla="*/ 1228005 w 1809481"/>
                <a:gd name="connsiteY4" fmla="*/ 444443 h 628748"/>
                <a:gd name="connsiteX5" fmla="*/ 1809481 w 1809481"/>
                <a:gd name="connsiteY5" fmla="*/ 380464 h 628748"/>
                <a:gd name="connsiteX0" fmla="*/ 0 w 1809481"/>
                <a:gd name="connsiteY0" fmla="*/ 373901 h 622545"/>
                <a:gd name="connsiteX1" fmla="*/ 535107 w 1809481"/>
                <a:gd name="connsiteY1" fmla="*/ 296848 h 622545"/>
                <a:gd name="connsiteX2" fmla="*/ 783206 w 1809481"/>
                <a:gd name="connsiteY2" fmla="*/ 1 h 622545"/>
                <a:gd name="connsiteX3" fmla="*/ 931652 w 1809481"/>
                <a:gd name="connsiteY3" fmla="*/ 606815 h 622545"/>
                <a:gd name="connsiteX4" fmla="*/ 1228005 w 1809481"/>
                <a:gd name="connsiteY4" fmla="*/ 438240 h 622545"/>
                <a:gd name="connsiteX5" fmla="*/ 1809481 w 1809481"/>
                <a:gd name="connsiteY5" fmla="*/ 374261 h 622545"/>
                <a:gd name="connsiteX0" fmla="*/ 0 w 1809481"/>
                <a:gd name="connsiteY0" fmla="*/ 380103 h 628747"/>
                <a:gd name="connsiteX1" fmla="*/ 535107 w 1809481"/>
                <a:gd name="connsiteY1" fmla="*/ 303050 h 628747"/>
                <a:gd name="connsiteX2" fmla="*/ 783206 w 1809481"/>
                <a:gd name="connsiteY2" fmla="*/ 6203 h 628747"/>
                <a:gd name="connsiteX3" fmla="*/ 948321 w 1809481"/>
                <a:gd name="connsiteY3" fmla="*/ 613017 h 628747"/>
                <a:gd name="connsiteX4" fmla="*/ 1228005 w 1809481"/>
                <a:gd name="connsiteY4" fmla="*/ 444442 h 628747"/>
                <a:gd name="connsiteX5" fmla="*/ 1809481 w 1809481"/>
                <a:gd name="connsiteY5" fmla="*/ 380463 h 628747"/>
                <a:gd name="connsiteX0" fmla="*/ 0 w 1809481"/>
                <a:gd name="connsiteY0" fmla="*/ 380103 h 613017"/>
                <a:gd name="connsiteX1" fmla="*/ 535107 w 1809481"/>
                <a:gd name="connsiteY1" fmla="*/ 303050 h 613017"/>
                <a:gd name="connsiteX2" fmla="*/ 783206 w 1809481"/>
                <a:gd name="connsiteY2" fmla="*/ 6203 h 613017"/>
                <a:gd name="connsiteX3" fmla="*/ 948321 w 1809481"/>
                <a:gd name="connsiteY3" fmla="*/ 613017 h 613017"/>
                <a:gd name="connsiteX4" fmla="*/ 1228005 w 1809481"/>
                <a:gd name="connsiteY4" fmla="*/ 444442 h 613017"/>
                <a:gd name="connsiteX5" fmla="*/ 1809481 w 1809481"/>
                <a:gd name="connsiteY5" fmla="*/ 380463 h 61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481" h="613017">
                  <a:moveTo>
                    <a:pt x="0" y="380103"/>
                  </a:moveTo>
                  <a:cubicBezTo>
                    <a:pt x="222130" y="382260"/>
                    <a:pt x="404573" y="365367"/>
                    <a:pt x="535107" y="303050"/>
                  </a:cubicBezTo>
                  <a:cubicBezTo>
                    <a:pt x="665641" y="240733"/>
                    <a:pt x="714337" y="-45458"/>
                    <a:pt x="783206" y="6203"/>
                  </a:cubicBezTo>
                  <a:cubicBezTo>
                    <a:pt x="852075" y="57864"/>
                    <a:pt x="888476" y="613796"/>
                    <a:pt x="948321" y="613017"/>
                  </a:cubicBezTo>
                  <a:cubicBezTo>
                    <a:pt x="1008166" y="612238"/>
                    <a:pt x="1084478" y="483201"/>
                    <a:pt x="1228005" y="444442"/>
                  </a:cubicBezTo>
                  <a:cubicBezTo>
                    <a:pt x="1371532" y="405683"/>
                    <a:pt x="1531279" y="378306"/>
                    <a:pt x="1809481" y="38046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Egyenes összekötő nyíllal 16">
              <a:extLst>
                <a:ext uri="{FF2B5EF4-FFF2-40B4-BE49-F238E27FC236}">
                  <a16:creationId xmlns:a16="http://schemas.microsoft.com/office/drawing/2014/main" id="{AFDA8672-061A-4B27-B9DE-DF9489C0C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6125" y="2045494"/>
              <a:ext cx="1836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78D587A1-4935-4991-8C7F-5765FA868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129" y="1252113"/>
              <a:ext cx="0" cy="855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zövegdoboz 21">
                  <a:extLst>
                    <a:ext uri="{FF2B5EF4-FFF2-40B4-BE49-F238E27FC236}">
                      <a16:creationId xmlns:a16="http://schemas.microsoft.com/office/drawing/2014/main" id="{88B0DB14-6F47-448E-B674-952BD63BC0CB}"/>
                    </a:ext>
                  </a:extLst>
                </p:cNvPr>
                <p:cNvSpPr txBox="1"/>
                <p:nvPr/>
              </p:nvSpPr>
              <p:spPr>
                <a:xfrm>
                  <a:off x="6960343" y="1365938"/>
                  <a:ext cx="295786" cy="5657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>
                  <a:extLst>
                    <a:ext uri="{FF2B5EF4-FFF2-40B4-BE49-F238E27FC236}">
                      <a16:creationId xmlns:a16="http://schemas.microsoft.com/office/drawing/2014/main" id="{88B0DB14-6F47-448E-B674-952BD63BC0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0343" y="1365938"/>
                  <a:ext cx="295786" cy="5657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Szövegdoboz 22">
                  <a:extLst>
                    <a:ext uri="{FF2B5EF4-FFF2-40B4-BE49-F238E27FC236}">
                      <a16:creationId xmlns:a16="http://schemas.microsoft.com/office/drawing/2014/main" id="{0D77085F-443D-4ED2-811A-F1CF76631B85}"/>
                    </a:ext>
                  </a:extLst>
                </p:cNvPr>
                <p:cNvSpPr txBox="1"/>
                <p:nvPr/>
              </p:nvSpPr>
              <p:spPr>
                <a:xfrm>
                  <a:off x="8698564" y="1785713"/>
                  <a:ext cx="20704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Szövegdoboz 22">
                  <a:extLst>
                    <a:ext uri="{FF2B5EF4-FFF2-40B4-BE49-F238E27FC236}">
                      <a16:creationId xmlns:a16="http://schemas.microsoft.com/office/drawing/2014/main" id="{0D77085F-443D-4ED2-811A-F1CF76631B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8564" y="1785713"/>
                  <a:ext cx="20704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3529" r="-23529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Kép 25">
            <a:extLst>
              <a:ext uri="{FF2B5EF4-FFF2-40B4-BE49-F238E27FC236}">
                <a16:creationId xmlns:a16="http://schemas.microsoft.com/office/drawing/2014/main" id="{0694FE0C-FD01-402F-8652-08B0C52F3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71" y="2683979"/>
            <a:ext cx="2603429" cy="3128391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EE20CB5D-D9D5-446D-84F8-9F7D70E40DC4}"/>
              </a:ext>
            </a:extLst>
          </p:cNvPr>
          <p:cNvSpPr txBox="1"/>
          <p:nvPr/>
        </p:nvSpPr>
        <p:spPr>
          <a:xfrm>
            <a:off x="3962655" y="5787118"/>
            <a:ext cx="2568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STAR, PRL113(2014)092301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246D9846-69A9-4BCD-8E7B-D7AF010DF09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5B4E3C90-0CA0-4B14-8F39-70790FBD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30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916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D29E9-EDFE-405B-9532-16BFACC3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Search for the CEP, finite size/time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67D5548-44ED-482D-8DAB-500D9D0ECF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00707"/>
                <a:ext cx="8350369" cy="503267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Finite size limits correlation length: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/>
                  <a:t> but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/>
                  <a:t>!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Only a pseudocritical point can be observed</a:t>
                </a:r>
              </a:p>
              <a:p>
                <a:r>
                  <a:rPr lang="en-US"/>
                  <a:t>Clear influence on the phase diagram</a:t>
                </a:r>
              </a:p>
              <a:p>
                <a:r>
                  <a:rPr lang="en-US"/>
                  <a:t>Convenient situation: finite size scaling</a:t>
                </a:r>
                <a:br>
                  <a:rPr lang="en-US"/>
                </a:br>
                <a:r>
                  <a:rPr lang="en-US"/>
                  <a:t>discloses CEP location</a:t>
                </a:r>
                <a:br>
                  <a:rPr lang="en-US"/>
                </a:br>
                <a:r>
                  <a:rPr lang="en-US" i="1"/>
                  <a:t>and</a:t>
                </a:r>
                <a:r>
                  <a:rPr lang="en-US"/>
                  <a:t> universality class</a:t>
                </a:r>
              </a:p>
              <a:p>
                <a:pPr lvl="1"/>
                <a:r>
                  <a:rPr lang="en-US"/>
                  <a:t>Shift: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r>
                  <a:rPr lang="en-US"/>
                  <a:t>Broadening: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−1/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r>
                  <a:rPr lang="en-US"/>
                  <a:t>Dampening: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67D5548-44ED-482D-8DAB-500D9D0ECF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00707"/>
                <a:ext cx="8350369" cy="5032674"/>
              </a:xfrm>
              <a:blipFill>
                <a:blip r:embed="rId2"/>
                <a:stretch>
                  <a:fillRect l="-657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04AF8BB7-8797-4DB4-85CB-BC47C244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7488-4152-40A6-9B96-DD0871128E50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10F144-4195-410C-B380-AF244D04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86F8451-A11D-4A7A-9148-04DFA7089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678" y="3557642"/>
            <a:ext cx="3622936" cy="2463596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F6597671-AD48-4529-A220-DF2FEFCAC376}"/>
              </a:ext>
            </a:extLst>
          </p:cNvPr>
          <p:cNvGrpSpPr/>
          <p:nvPr/>
        </p:nvGrpSpPr>
        <p:grpSpPr>
          <a:xfrm>
            <a:off x="1873443" y="1464593"/>
            <a:ext cx="4967304" cy="1478440"/>
            <a:chOff x="1873443" y="1464593"/>
            <a:chExt cx="4967304" cy="147844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6F18021-067F-4953-A924-B89942CD1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2324"/>
            <a:stretch/>
          </p:blipFill>
          <p:spPr>
            <a:xfrm>
              <a:off x="1873443" y="1464593"/>
              <a:ext cx="2521716" cy="1477462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68EFA44-B436-4983-BF46-DB08772F6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523"/>
            <a:stretch/>
          </p:blipFill>
          <p:spPr>
            <a:xfrm>
              <a:off x="4395159" y="1464593"/>
              <a:ext cx="2445588" cy="1478440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DE1DAC64-7165-4321-A793-E695661457CA}"/>
                </a:ext>
              </a:extLst>
            </p:cNvPr>
            <p:cNvSpPr txBox="1"/>
            <p:nvPr/>
          </p:nvSpPr>
          <p:spPr>
            <a:xfrm>
              <a:off x="2152291" y="1621764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T&gt;T</a:t>
              </a:r>
              <a:r>
                <a:rPr lang="en-US" baseline="-25000"/>
                <a:t>c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F620178D-8EB2-49A8-81E5-6BDB0A27A414}"/>
                </a:ext>
              </a:extLst>
            </p:cNvPr>
            <p:cNvSpPr txBox="1"/>
            <p:nvPr/>
          </p:nvSpPr>
          <p:spPr>
            <a:xfrm>
              <a:off x="4471113" y="1621764"/>
              <a:ext cx="1045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 near T</a:t>
              </a:r>
              <a:r>
                <a:rPr lang="en-US" baseline="-25000"/>
                <a:t>c</a:t>
              </a: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34355EBD-7281-4501-B84E-89F530DA0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00" t="2523" r="3651" b="4165"/>
          <a:stretch/>
        </p:blipFill>
        <p:spPr>
          <a:xfrm>
            <a:off x="3459192" y="4425352"/>
            <a:ext cx="1871933" cy="15958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A29FDE00-6697-4A1B-85B2-3CD2A3CB04B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88DA692-8F21-4273-86E6-72B6B888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31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3075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 of the status quo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Jet suppression in A+A</a:t>
            </a:r>
          </a:p>
          <a:p>
            <a:r>
              <a:rPr lang="en-US"/>
              <a:t>Lack of suppression in d+A</a:t>
            </a:r>
          </a:p>
          <a:p>
            <a:r>
              <a:rPr lang="en-US"/>
              <a:t>Photons shine through, thermal photons prevail at low momenta</a:t>
            </a:r>
          </a:p>
          <a:p>
            <a:r>
              <a:rPr lang="en-US"/>
              <a:t>Scaling of the elliptic flow: hydrodynamic medium, quark degrees of freedom</a:t>
            </a:r>
          </a:p>
          <a:p>
            <a:r>
              <a:rPr lang="en-US"/>
              <a:t>Heavy flavour suppression appears</a:t>
            </a:r>
          </a:p>
          <a:p>
            <a:r>
              <a:rPr lang="en-US"/>
              <a:t>Bose-Einstein correlations: no 1</a:t>
            </a:r>
            <a:r>
              <a:rPr lang="en-US" baseline="30000"/>
              <a:t>st</a:t>
            </a:r>
            <a:r>
              <a:rPr lang="en-US"/>
              <a:t> order phase transition; 2</a:t>
            </a:r>
            <a:r>
              <a:rPr lang="en-US" baseline="30000"/>
              <a:t>nd</a:t>
            </a:r>
            <a:r>
              <a:rPr lang="en-US"/>
              <a:t> order?</a:t>
            </a:r>
          </a:p>
          <a:p>
            <a:r>
              <a:rPr lang="en-US"/>
              <a:t>Correlations and fluctuations to search for the CEP</a:t>
            </a:r>
          </a:p>
          <a:p>
            <a:r>
              <a:rPr lang="en-US"/>
              <a:t>Finite size and time effects important!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9813BD2-18A0-40F2-B377-FFCA3B08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9213-5698-47DB-8999-3FC3F97130EF}" type="datetime1">
              <a:rPr lang="en-US" smtClean="0"/>
              <a:t>3/12/2021</a:t>
            </a:fld>
            <a:endParaRPr lang="en-US"/>
          </a:p>
        </p:txBody>
      </p:sp>
      <p:sp>
        <p:nvSpPr>
          <p:cNvPr id="28" name="Élőláb helye 27">
            <a:extLst>
              <a:ext uri="{FF2B5EF4-FFF2-40B4-BE49-F238E27FC236}">
                <a16:creationId xmlns:a16="http://schemas.microsoft.com/office/drawing/2014/main" id="{9991E372-1D92-4780-A1D0-00162F8D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A8DAD574-CFD6-442C-A96A-16BD37639766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00DC329-3EA9-42FF-9443-9E032B4E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32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706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(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) </a:t>
            </a:r>
            <a:r>
              <a:rPr lang="hu-HU" dirty="0" err="1"/>
              <a:t>Recent</a:t>
            </a:r>
            <a:r>
              <a:rPr lang="hu-HU" dirty="0"/>
              <a:t> </a:t>
            </a:r>
            <a:r>
              <a:rPr lang="hu-HU" dirty="0" err="1"/>
              <a:t>results</a:t>
            </a:r>
            <a:endParaRPr lang="en-US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2993366"/>
          </a:xfrm>
        </p:spPr>
        <p:txBody>
          <a:bodyPr>
            <a:normAutofit/>
          </a:bodyPr>
          <a:lstStyle/>
          <a:p>
            <a:r>
              <a:rPr lang="en-US" dirty="0"/>
              <a:t>Spectra and yields</a:t>
            </a:r>
            <a:endParaRPr lang="hu-HU" dirty="0"/>
          </a:p>
          <a:p>
            <a:r>
              <a:rPr lang="en-US" dirty="0"/>
              <a:t>Thermal photons</a:t>
            </a:r>
            <a:endParaRPr lang="hu-HU" dirty="0"/>
          </a:p>
          <a:p>
            <a:r>
              <a:rPr lang="en-US" dirty="0"/>
              <a:t>Elliptic flow</a:t>
            </a:r>
          </a:p>
          <a:p>
            <a:r>
              <a:rPr lang="en-US" dirty="0"/>
              <a:t>Bose-Einstein correlations</a:t>
            </a:r>
          </a:p>
          <a:p>
            <a:r>
              <a:rPr lang="en-US" dirty="0"/>
              <a:t>Finite size scaling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C30FC58A-DDFA-48DE-B529-2AE5C906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65D-9C50-4F31-9C1A-C8713A23A869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CD1BAA7-1FF1-4B5D-BDF0-CC196B86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66CA225-EA41-42E1-9702-9ECEC6CE7A5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419A3D13-6FD1-4EB5-A4D8-F418DDA4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33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3347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18E79A-5AA2-4983-88BB-BBF2A05A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Freeze-out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E0121A8-CD01-4EBC-BC63-F802F43D89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52429"/>
                <a:ext cx="8350369" cy="156138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US"/>
                  <a:t>Chemical and kinetic freeze-out parameters via THERMUS and BlastWave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/>
                  <a:t>Thermal multiplicity assumption valid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/>
                  <a:t>Systematics investigated (parameter constraints, included species)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/>
                  <a:t>Separation of T</a:t>
                </a:r>
                <a:r>
                  <a:rPr lang="en-US" baseline="-25000"/>
                  <a:t>ch</a:t>
                </a:r>
                <a:r>
                  <a:rPr lang="en-US"/>
                  <a:t> and T</a:t>
                </a:r>
                <a:r>
                  <a:rPr lang="en-US" baseline="-25000"/>
                  <a:t>kin</a:t>
                </a:r>
                <a:r>
                  <a:rPr lang="en-US"/>
                  <a:t> around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/>
                  <a:t>4-5 GeV, T</a:t>
                </a:r>
                <a:r>
                  <a:rPr lang="en-US" baseline="-25000"/>
                  <a:t>ch</a:t>
                </a:r>
                <a:r>
                  <a:rPr lang="en-US"/>
                  <a:t> flattens at ~10 GeV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E0121A8-CD01-4EBC-BC63-F802F43D8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52429"/>
                <a:ext cx="8350369" cy="1561380"/>
              </a:xfrm>
              <a:blipFill>
                <a:blip r:embed="rId2"/>
                <a:stretch>
                  <a:fillRect l="-511" t="-1953" b="-2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81AD3DCF-518E-46A8-A697-7B0B901D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C54F-BAF3-4764-A3F2-6B8B52F29182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0AF967-2015-4AA7-AEFB-6F99F9BB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3306760-32F1-4E49-AB8C-650820F3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6" y="2545294"/>
            <a:ext cx="3508841" cy="330377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9CD270B-BD21-4E8A-98A2-26F3B1DB7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29" y="2545294"/>
            <a:ext cx="3606120" cy="330377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088274B-AC4C-4B36-B26F-D018BDE24224}"/>
              </a:ext>
            </a:extLst>
          </p:cNvPr>
          <p:cNvSpPr txBox="1"/>
          <p:nvPr/>
        </p:nvSpPr>
        <p:spPr>
          <a:xfrm>
            <a:off x="2420787" y="5805942"/>
            <a:ext cx="345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STAR Collaboration, arXiv:1701.07065 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BA8D0E6A-52D7-4112-BB56-32F62C0E9AF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B8EE472-DA90-46CE-A16D-6301C72D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34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102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FC4898A-009F-47AE-8BFF-F5F24617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7" y="1135209"/>
            <a:ext cx="4433443" cy="385948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A0E5FF6-48D4-4792-823C-A15A7B93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Particle ratios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FF7C9F3-7C05-4140-942C-45AEC54860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860" y="1143837"/>
                <a:ext cx="8419381" cy="4877401"/>
              </a:xfrm>
            </p:spPr>
            <p:txBody>
              <a:bodyPr/>
              <a:lstStyle/>
              <a:p>
                <a:r>
                  <a:rPr lang="en-US" dirty="0"/>
                  <a:t>AGS, SPS, RHIC, LHC data included</a:t>
                </a:r>
              </a:p>
              <a:p>
                <a:r>
                  <a:rPr lang="en-US" dirty="0"/>
                  <a:t>The </a:t>
                </a:r>
                <a:r>
                  <a:rPr lang="hu-HU" dirty="0"/>
                  <a:t>K/</a:t>
                </a:r>
                <a:r>
                  <a:rPr lang="hu-HU" dirty="0">
                    <a:latin typeface="Symbol" panose="05050102010706020507" pitchFamily="18" charset="2"/>
                  </a:rPr>
                  <a:t>p</a:t>
                </a:r>
                <a:r>
                  <a:rPr lang="hu-HU" dirty="0"/>
                  <a:t> </a:t>
                </a:r>
                <a:r>
                  <a:rPr lang="en-US" dirty="0"/>
                  <a:t>„horn” still there: </a:t>
                </a:r>
                <a:br>
                  <a:rPr lang="en-US" dirty="0"/>
                </a:br>
                <a:r>
                  <a:rPr lang="en-US" dirty="0"/>
                  <a:t>phase transition?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: baryon decays</a:t>
                </a:r>
              </a:p>
              <a:p>
                <a:r>
                  <a:rPr lang="en-US" dirty="0"/>
                  <a:t>Baryon stopping at small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b="0" dirty="0"/>
              </a:p>
              <a:p>
                <a:r>
                  <a:rPr lang="en-US" dirty="0"/>
                  <a:t>Proton, kaon</a:t>
                </a:r>
                <a:r>
                  <a:rPr lang="hu-HU" dirty="0"/>
                  <a:t> </a:t>
                </a:r>
                <a:r>
                  <a:rPr lang="hu-HU" dirty="0" err="1"/>
                  <a:t>pair</a:t>
                </a:r>
                <a:r>
                  <a:rPr lang="hu-HU" dirty="0"/>
                  <a:t>-</a:t>
                </a:r>
                <a:r>
                  <a:rPr lang="en-US" dirty="0"/>
                  <a:t>prod</a:t>
                </a:r>
                <a:r>
                  <a:rPr lang="hu-HU" dirty="0"/>
                  <a:t>.</a:t>
                </a:r>
                <a:r>
                  <a:rPr lang="en-US" dirty="0"/>
                  <a:t> at high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FF7C9F3-7C05-4140-942C-45AEC54860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860" y="1143837"/>
                <a:ext cx="8419381" cy="4877401"/>
              </a:xfrm>
              <a:blipFill>
                <a:blip r:embed="rId3"/>
                <a:stretch>
                  <a:fillRect l="-651" t="-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49F66CBB-AE63-4333-A826-4F7B833E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A30A-D275-4DF7-A55B-5967F87C6321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3CF754-4F14-4409-8C9A-6E8E4E6B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34CAA32-3E61-4F93-8F09-6763ADF1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13828"/>
            <a:ext cx="5208242" cy="194191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B99F775-3F10-40F6-9853-944BE20B733D}"/>
              </a:ext>
            </a:extLst>
          </p:cNvPr>
          <p:cNvSpPr txBox="1"/>
          <p:nvPr/>
        </p:nvSpPr>
        <p:spPr>
          <a:xfrm>
            <a:off x="6000421" y="5161330"/>
            <a:ext cx="1853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STAR Collaboration</a:t>
            </a:r>
          </a:p>
          <a:p>
            <a:r>
              <a:rPr lang="en-US" sz="1600" dirty="0"/>
              <a:t>arXiv:1701.07065 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F2940EC-D502-4312-8B15-5DA40BA1F2B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E0C7D87F-59BC-4675-829E-BDA143B7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35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2760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32831-C9C4-449A-9433-5249BD00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Direct</a:t>
            </a:r>
            <a:r>
              <a:rPr lang="hu-HU" dirty="0"/>
              <a:t> </a:t>
            </a:r>
            <a:r>
              <a:rPr lang="hu-HU" dirty="0" err="1"/>
              <a:t>photons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494803F-C1EE-40E8-BE51-A7E195E3CE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Clear </a:t>
                </a:r>
                <a:r>
                  <a:rPr lang="hu-HU" dirty="0" err="1"/>
                  <a:t>direct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hu-HU" dirty="0"/>
                  <a:t> </a:t>
                </a:r>
                <a:r>
                  <a:rPr lang="hu-HU" dirty="0" err="1"/>
                  <a:t>signal</a:t>
                </a:r>
                <a:r>
                  <a:rPr lang="hu-HU" dirty="0"/>
                  <a:t> </a:t>
                </a:r>
                <a:r>
                  <a:rPr lang="hu-HU" dirty="0" err="1"/>
                  <a:t>at</a:t>
                </a:r>
                <a:r>
                  <a:rPr lang="hu-HU" dirty="0"/>
                  <a:t> </a:t>
                </a:r>
                <a:r>
                  <a:rPr lang="hu-HU" dirty="0" err="1"/>
                  <a:t>lower</a:t>
                </a:r>
                <a:r>
                  <a:rPr lang="hu-HU" dirty="0"/>
                  <a:t> </a:t>
                </a:r>
                <a:r>
                  <a:rPr lang="hu-HU" dirty="0" err="1"/>
                  <a:t>energies</a:t>
                </a:r>
                <a:r>
                  <a:rPr lang="hu-HU" dirty="0"/>
                  <a:t> </a:t>
                </a:r>
                <a:r>
                  <a:rPr lang="hu-HU" dirty="0" err="1"/>
                  <a:t>as</a:t>
                </a:r>
                <a:r>
                  <a:rPr lang="hu-HU" dirty="0"/>
                  <a:t> </a:t>
                </a:r>
                <a:r>
                  <a:rPr lang="hu-HU" dirty="0" err="1"/>
                  <a:t>well</a:t>
                </a:r>
                <a:r>
                  <a:rPr lang="hu-HU" dirty="0"/>
                  <a:t> (</a:t>
                </a:r>
                <a:r>
                  <a:rPr lang="hu-HU" dirty="0" err="1"/>
                  <a:t>yield</a:t>
                </a:r>
                <a:r>
                  <a:rPr lang="hu-HU" dirty="0"/>
                  <a:t> </a:t>
                </a:r>
                <a:r>
                  <a:rPr lang="hu-HU" dirty="0" err="1"/>
                  <a:t>scaling</a:t>
                </a:r>
                <a:r>
                  <a:rPr lang="hu-HU" dirty="0"/>
                  <a:t> </a:t>
                </a:r>
                <a:r>
                  <a:rPr lang="hu-HU" dirty="0" err="1"/>
                  <a:t>shown</a:t>
                </a:r>
                <a:r>
                  <a:rPr lang="hu-HU" dirty="0"/>
                  <a:t> in backup)</a:t>
                </a:r>
              </a:p>
              <a:p>
                <a:pPr marL="0" indent="0">
                  <a:buNone/>
                </a:pPr>
                <a:r>
                  <a:rPr lang="hu-HU" dirty="0" err="1"/>
                  <a:t>T</a:t>
                </a:r>
                <a:r>
                  <a:rPr lang="hu-HU" baseline="-25000" dirty="0" err="1"/>
                  <a:t>eff</a:t>
                </a:r>
                <a:r>
                  <a:rPr lang="hu-HU" dirty="0"/>
                  <a:t>(62.4 GeV) = 211±24±24 </a:t>
                </a:r>
                <a:r>
                  <a:rPr lang="hu-HU" dirty="0" err="1"/>
                  <a:t>MeV</a:t>
                </a:r>
                <a:r>
                  <a:rPr lang="hu-HU" dirty="0"/>
                  <a:t>              </a:t>
                </a:r>
                <a:r>
                  <a:rPr lang="hu-HU" dirty="0" err="1"/>
                  <a:t>T</a:t>
                </a:r>
                <a:r>
                  <a:rPr lang="hu-HU" baseline="-25000" dirty="0" err="1"/>
                  <a:t>eff</a:t>
                </a:r>
                <a:r>
                  <a:rPr lang="hu-HU" dirty="0"/>
                  <a:t>(39 GeV) = 177±31±68 </a:t>
                </a:r>
                <a:r>
                  <a:rPr lang="hu-HU" dirty="0" err="1"/>
                  <a:t>MeV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494803F-C1EE-40E8-BE51-A7E195E3CE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30" t="-128" r="-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A95DD5EF-A2C2-4926-82F8-08C40FB2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4" y="2395086"/>
            <a:ext cx="4422084" cy="34480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467B231-92D2-4B26-9C21-2BC22DBB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53" y="2395086"/>
            <a:ext cx="4554747" cy="34480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E4725B1-F72F-4668-8468-84F10283D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708" y="2197827"/>
            <a:ext cx="6192340" cy="3823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49997251-D83C-413A-9146-1ABB15D5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0797-DA0E-44F5-8D69-DF82FE158453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27477FDE-23DC-4812-884F-2229C924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925BA7D-6F14-4BB0-AE6C-44E6E791054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3056E03-A42A-4668-9311-D235DA08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36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76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313EF9-DB7B-4262-B14B-8EA59EC1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Direct photons universal scaling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640D07-A213-422C-9692-B147442FF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68" y="1128964"/>
            <a:ext cx="8158514" cy="5054121"/>
          </a:xfrm>
        </p:spPr>
        <p:txBody>
          <a:bodyPr>
            <a:normAutofit/>
          </a:bodyPr>
          <a:lstStyle/>
          <a:p>
            <a:r>
              <a:rPr lang="en-US" dirty="0"/>
              <a:t>3 methods: calorimeter, virtual </a:t>
            </a:r>
            <a:r>
              <a:rPr lang="en-US" dirty="0">
                <a:ea typeface="Verdana" panose="020B0604030504040204" pitchFamily="34" charset="0"/>
              </a:rPr>
              <a:t>γ, external conversion</a:t>
            </a:r>
          </a:p>
          <a:p>
            <a:endParaRPr lang="en-US" dirty="0">
              <a:ea typeface="Verdana" panose="020B0604030504040204" pitchFamily="34" charset="0"/>
            </a:endParaRPr>
          </a:p>
          <a:p>
            <a:endParaRPr lang="en-US" dirty="0">
              <a:ea typeface="Verdana" panose="020B0604030504040204" pitchFamily="34" charset="0"/>
            </a:endParaRPr>
          </a:p>
          <a:p>
            <a:endParaRPr lang="en-US" dirty="0"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dirty="0">
              <a:ea typeface="Verdana" panose="020B0604030504040204" pitchFamily="34" charset="0"/>
            </a:endParaRPr>
          </a:p>
          <a:p>
            <a:r>
              <a:rPr lang="en-US" dirty="0"/>
              <a:t>Universal scaling in all AA systems</a:t>
            </a:r>
            <a:br>
              <a:rPr lang="hu-HU" dirty="0"/>
            </a:br>
            <a:r>
              <a:rPr lang="en-US" dirty="0"/>
              <a:t>(PRL123, 022301)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coll</a:t>
            </a:r>
            <a:r>
              <a:rPr lang="en-US" dirty="0"/>
              <a:t> scaled pp: same trend at 10% yield</a:t>
            </a:r>
          </a:p>
          <a:p>
            <a:r>
              <a:rPr lang="en-US" dirty="0" err="1"/>
              <a:t>p+Au</a:t>
            </a:r>
            <a:r>
              <a:rPr lang="en-US" dirty="0"/>
              <a:t> and </a:t>
            </a:r>
            <a:r>
              <a:rPr lang="en-US" dirty="0" err="1"/>
              <a:t>d+Au</a:t>
            </a:r>
            <a:r>
              <a:rPr lang="en-US" dirty="0"/>
              <a:t> interpolate between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  <a:p>
            <a:r>
              <a:rPr lang="en-US" dirty="0"/>
              <a:t>Onset of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photon radiation at multiplicity of 10?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2B59A73-AA67-4D63-AF6F-626E6AD8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2B1E610-AA7B-431B-89DA-9B27153A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361" y="1562535"/>
            <a:ext cx="2596733" cy="186646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13DB588-C073-4E63-8387-17C2D8E9D9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222" y="1733017"/>
            <a:ext cx="3865778" cy="308494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9C7C8FF-4E9E-4187-B027-13DD562996C0}"/>
              </a:ext>
            </a:extLst>
          </p:cNvPr>
          <p:cNvSpPr txBox="1"/>
          <p:nvPr/>
        </p:nvSpPr>
        <p:spPr>
          <a:xfrm>
            <a:off x="6489108" y="1456017"/>
            <a:ext cx="21135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Wenqing</a:t>
            </a:r>
            <a:r>
              <a:rPr lang="en-US" sz="1350" dirty="0"/>
              <a:t> Fan, </a:t>
            </a:r>
            <a:r>
              <a:rPr lang="en-US" sz="1350" dirty="0" err="1"/>
              <a:t>Zimanyi</a:t>
            </a:r>
            <a:r>
              <a:rPr lang="en-US" sz="1350" dirty="0"/>
              <a:t> 2020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8B9F0C8-FA24-4903-8A54-229C6864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0465-3385-43FE-B0B6-D1BE5C1EEC40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F0D8C6C-82C6-41EC-997C-4A892B23A23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065731D0-007D-4E3A-9210-119511C0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37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1687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id="{7A7CF844-CEB6-43A5-8B4E-D854F249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Elliptic</a:t>
            </a:r>
            <a:r>
              <a:rPr lang="hu-HU" dirty="0"/>
              <a:t> flow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scan</a:t>
            </a:r>
            <a:endParaRPr lang="en-US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7BE9CF11-4D71-4EB5-B940-5A70A27A9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Blast-Wave</a:t>
            </a:r>
            <a:r>
              <a:rPr lang="hu-HU" dirty="0"/>
              <a:t> </a:t>
            </a:r>
            <a:r>
              <a:rPr lang="hu-HU" dirty="0" err="1"/>
              <a:t>fits</a:t>
            </a:r>
            <a:endParaRPr lang="hu-HU" dirty="0"/>
          </a:p>
          <a:p>
            <a:r>
              <a:rPr lang="hu-HU" dirty="0" err="1"/>
              <a:t>Predictions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fitted</a:t>
            </a:r>
            <a:br>
              <a:rPr lang="hu-HU" dirty="0"/>
            </a:br>
            <a:r>
              <a:rPr lang="hu-HU" dirty="0" err="1"/>
              <a:t>particles</a:t>
            </a:r>
            <a:r>
              <a:rPr lang="hu-HU" dirty="0"/>
              <a:t> </a:t>
            </a:r>
            <a:r>
              <a:rPr lang="hu-HU" dirty="0" err="1"/>
              <a:t>agree</a:t>
            </a:r>
            <a:r>
              <a:rPr lang="hu-HU" dirty="0"/>
              <a:t> </a:t>
            </a:r>
            <a:r>
              <a:rPr lang="hu-HU" dirty="0" err="1"/>
              <a:t>well</a:t>
            </a:r>
            <a:endParaRPr lang="hu-HU" dirty="0"/>
          </a:p>
          <a:p>
            <a:r>
              <a:rPr lang="hu-HU" dirty="0"/>
              <a:t>Flow in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sytems</a:t>
            </a:r>
            <a:r>
              <a:rPr lang="hu-HU" dirty="0"/>
              <a:t>!</a:t>
            </a:r>
          </a:p>
          <a:p>
            <a:pPr marL="0" indent="0">
              <a:buNone/>
            </a:pPr>
            <a:r>
              <a:rPr lang="hu-HU" dirty="0"/>
              <a:t>STAR </a:t>
            </a:r>
            <a:r>
              <a:rPr lang="hu-HU" dirty="0" err="1"/>
              <a:t>Collaboration</a:t>
            </a:r>
            <a:r>
              <a:rPr lang="hu-HU" dirty="0"/>
              <a:t>,</a:t>
            </a:r>
            <a:br>
              <a:rPr lang="hu-HU" dirty="0"/>
            </a:br>
            <a:r>
              <a:rPr lang="en-US" dirty="0"/>
              <a:t>P</a:t>
            </a:r>
            <a:r>
              <a:rPr lang="hu-HU" dirty="0"/>
              <a:t>RC</a:t>
            </a:r>
            <a:r>
              <a:rPr lang="en-US" dirty="0"/>
              <a:t>93, 014907 (2016)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43AB63-D1F1-4572-B275-4886869B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F13CF-00E4-4B07-80FF-7FE5A37B9560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68F7828-9391-4467-A6C4-7103E063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E1521DD-5C09-4874-95C7-49216069E4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9837" y="1205815"/>
            <a:ext cx="4815423" cy="4815423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B72B2F3E-6361-436A-BE47-878439EAB49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338E7FF-289C-42C1-9277-1EF83409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38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3092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Elliptic flow scaling in the </a:t>
            </a:r>
            <a:r>
              <a:rPr lang="en-US" dirty="0" err="1"/>
              <a:t>bes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data on mesons from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to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, baryons from p to </a:t>
            </a:r>
            <a:r>
              <a:rPr lang="en-US" dirty="0">
                <a:latin typeface="Symbol" panose="05050102010706020507" pitchFamily="18" charset="2"/>
              </a:rPr>
              <a:t>W</a:t>
            </a:r>
          </a:p>
          <a:p>
            <a:r>
              <a:rPr lang="en-US" dirty="0"/>
              <a:t>Scaling everywhere, except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 below 11.5 GeV, but little statistics</a:t>
            </a:r>
          </a:p>
          <a:p>
            <a:pPr marL="0" indent="0">
              <a:buNone/>
            </a:pPr>
            <a:r>
              <a:rPr lang="en-US" sz="1400" dirty="0"/>
              <a:t>Phys. Rev. C 88 (2013) 14902</a:t>
            </a:r>
            <a:br>
              <a:rPr lang="en-US" sz="1400" dirty="0"/>
            </a:br>
            <a:r>
              <a:rPr lang="en-US" sz="1400" dirty="0"/>
              <a:t>Phys. Rev. C 93 (2016) 014907</a:t>
            </a:r>
            <a:br>
              <a:rPr lang="en-US" sz="1400" dirty="0"/>
            </a:br>
            <a:r>
              <a:rPr lang="en-US" sz="1400" dirty="0"/>
              <a:t>Phys. Rev. Lett. 116 (2016) 062301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3237330"/>
            <a:ext cx="9083614" cy="2783908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0CA10E44-37C5-4092-B682-EA6679145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FBC1-9DDC-4BBD-AED0-483E0187CAD6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D6606474-BB53-4A37-A18D-3A563283E5D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0B74E86D-30E8-4719-8E5D-0BF45D62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39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952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Egyenes összekötő 189"/>
          <p:cNvCxnSpPr/>
          <p:nvPr/>
        </p:nvCxnSpPr>
        <p:spPr>
          <a:xfrm>
            <a:off x="1852349" y="1659664"/>
            <a:ext cx="4183719" cy="4170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evolution of a heavy ion collision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1871" y="2007707"/>
            <a:ext cx="4615539" cy="4083053"/>
          </a:xfrm>
        </p:spPr>
        <p:txBody>
          <a:bodyPr>
            <a:normAutofit/>
          </a:bodyPr>
          <a:lstStyle/>
          <a:p>
            <a:r>
              <a:rPr lang="en-US" dirty="0"/>
              <a:t>Initial stage:</a:t>
            </a:r>
          </a:p>
          <a:p>
            <a:pPr lvl="1"/>
            <a:r>
              <a:rPr lang="en-US" dirty="0"/>
              <a:t>Hard scattering</a:t>
            </a:r>
          </a:p>
          <a:p>
            <a:pPr lvl="1"/>
            <a:r>
              <a:rPr lang="en-US" dirty="0"/>
              <a:t>Jet formation</a:t>
            </a:r>
          </a:p>
          <a:p>
            <a:r>
              <a:rPr lang="en-US" dirty="0"/>
              <a:t>Leptons, photons:</a:t>
            </a:r>
          </a:p>
          <a:p>
            <a:pPr lvl="1"/>
            <a:r>
              <a:rPr lang="en-US" dirty="0"/>
              <a:t>”shine through”</a:t>
            </a:r>
          </a:p>
          <a:p>
            <a:r>
              <a:rPr lang="en-US" dirty="0"/>
              <a:t>Hadrons:</a:t>
            </a:r>
          </a:p>
          <a:p>
            <a:pPr lvl="1"/>
            <a:r>
              <a:rPr lang="en-US" dirty="0"/>
              <a:t>Dissociation and coalescence</a:t>
            </a:r>
          </a:p>
          <a:p>
            <a:pPr lvl="1"/>
            <a:r>
              <a:rPr lang="hu-HU" dirty="0"/>
              <a:t>”</a:t>
            </a:r>
            <a:r>
              <a:rPr lang="en-US" dirty="0"/>
              <a:t>Final” hadrons created at freeze-out</a:t>
            </a:r>
            <a:endParaRPr lang="hu-HU" dirty="0"/>
          </a:p>
          <a:p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know</a:t>
            </a:r>
            <a:r>
              <a:rPr lang="hu-HU" dirty="0"/>
              <a:t> </a:t>
            </a:r>
            <a:r>
              <a:rPr lang="hu-HU" dirty="0" err="1"/>
              <a:t>if</a:t>
            </a:r>
            <a:r>
              <a:rPr lang="hu-HU" dirty="0"/>
              <a:t> sQGP </a:t>
            </a:r>
            <a:br>
              <a:rPr lang="hu-HU" dirty="0"/>
            </a:b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there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?</a:t>
            </a:r>
            <a:endParaRPr lang="en-US" dirty="0"/>
          </a:p>
        </p:txBody>
      </p:sp>
      <p:grpSp>
        <p:nvGrpSpPr>
          <p:cNvPr id="194" name="Csoportba foglalás 193"/>
          <p:cNvGrpSpPr/>
          <p:nvPr/>
        </p:nvGrpSpPr>
        <p:grpSpPr>
          <a:xfrm>
            <a:off x="1824990" y="1230856"/>
            <a:ext cx="7242464" cy="4997810"/>
            <a:chOff x="1824990" y="1230856"/>
            <a:chExt cx="7242464" cy="4997810"/>
          </a:xfrm>
        </p:grpSpPr>
        <p:cxnSp>
          <p:nvCxnSpPr>
            <p:cNvPr id="96" name="Egyenes összekötő nyíllal 95"/>
            <p:cNvCxnSpPr/>
            <p:nvPr/>
          </p:nvCxnSpPr>
          <p:spPr>
            <a:xfrm flipV="1">
              <a:off x="5425440" y="1296118"/>
              <a:ext cx="0" cy="4932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nyíllal 96"/>
            <p:cNvCxnSpPr/>
            <p:nvPr/>
          </p:nvCxnSpPr>
          <p:spPr>
            <a:xfrm>
              <a:off x="1852350" y="5227300"/>
              <a:ext cx="718958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abadkézi sokszög 34"/>
            <p:cNvSpPr/>
            <p:nvPr/>
          </p:nvSpPr>
          <p:spPr>
            <a:xfrm>
              <a:off x="1825040" y="1327941"/>
              <a:ext cx="3616449" cy="1667111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99" name="Szabadkézi sokszög 40"/>
            <p:cNvSpPr/>
            <p:nvPr/>
          </p:nvSpPr>
          <p:spPr>
            <a:xfrm>
              <a:off x="1824990" y="1554892"/>
              <a:ext cx="3600450" cy="3114675"/>
            </a:xfrm>
            <a:custGeom>
              <a:avLst/>
              <a:gdLst>
                <a:gd name="connsiteX0" fmla="*/ 0 w 3600450"/>
                <a:gd name="connsiteY0" fmla="*/ 0 h 3114675"/>
                <a:gd name="connsiteX1" fmla="*/ 733425 w 3600450"/>
                <a:gd name="connsiteY1" fmla="*/ 742950 h 3114675"/>
                <a:gd name="connsiteX2" fmla="*/ 1447800 w 3600450"/>
                <a:gd name="connsiteY2" fmla="*/ 1438275 h 3114675"/>
                <a:gd name="connsiteX3" fmla="*/ 2171700 w 3600450"/>
                <a:gd name="connsiteY3" fmla="*/ 2162175 h 3114675"/>
                <a:gd name="connsiteX4" fmla="*/ 2857500 w 3600450"/>
                <a:gd name="connsiteY4" fmla="*/ 2752725 h 3114675"/>
                <a:gd name="connsiteX5" fmla="*/ 3343275 w 3600450"/>
                <a:gd name="connsiteY5" fmla="*/ 3048000 h 3114675"/>
                <a:gd name="connsiteX6" fmla="*/ 3600450 w 3600450"/>
                <a:gd name="connsiteY6" fmla="*/ 311467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3114675">
                  <a:moveTo>
                    <a:pt x="0" y="0"/>
                  </a:moveTo>
                  <a:lnTo>
                    <a:pt x="733425" y="742950"/>
                  </a:lnTo>
                  <a:cubicBezTo>
                    <a:pt x="974725" y="982663"/>
                    <a:pt x="1208088" y="1201738"/>
                    <a:pt x="1447800" y="1438275"/>
                  </a:cubicBezTo>
                  <a:cubicBezTo>
                    <a:pt x="1687512" y="1674812"/>
                    <a:pt x="1936750" y="1943100"/>
                    <a:pt x="2171700" y="2162175"/>
                  </a:cubicBezTo>
                  <a:cubicBezTo>
                    <a:pt x="2406650" y="2381250"/>
                    <a:pt x="2662238" y="2605088"/>
                    <a:pt x="2857500" y="2752725"/>
                  </a:cubicBezTo>
                  <a:cubicBezTo>
                    <a:pt x="3052762" y="2900362"/>
                    <a:pt x="3219450" y="2987675"/>
                    <a:pt x="3343275" y="3048000"/>
                  </a:cubicBezTo>
                  <a:cubicBezTo>
                    <a:pt x="3467100" y="3108325"/>
                    <a:pt x="3533775" y="3111500"/>
                    <a:pt x="3600450" y="31146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00" name="Szabadkézi sokszög 41"/>
            <p:cNvSpPr/>
            <p:nvPr/>
          </p:nvSpPr>
          <p:spPr>
            <a:xfrm>
              <a:off x="1825040" y="1230856"/>
              <a:ext cx="3616449" cy="1523095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4344469" y="3316394"/>
              <a:ext cx="2337736" cy="8135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20767612"/>
                </a:avLst>
              </a:prstTxWarp>
              <a:spAutoFit/>
            </a:bodyPr>
            <a:lstStyle/>
            <a:p>
              <a:pPr algn="ctr"/>
              <a:r>
                <a:rPr lang="en-US" sz="6000" b="1" noProof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sQGP</a:t>
              </a:r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3985280" y="2429361"/>
              <a:ext cx="2828611" cy="4486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Down">
                <a:avLst>
                  <a:gd name="adj" fmla="val 108687"/>
                </a:avLst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2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Freeze-out, hadrons</a:t>
              </a:r>
            </a:p>
          </p:txBody>
        </p:sp>
        <p:cxnSp>
          <p:nvCxnSpPr>
            <p:cNvPr id="103" name="Egyenes összekötő nyíllal 102"/>
            <p:cNvCxnSpPr/>
            <p:nvPr/>
          </p:nvCxnSpPr>
          <p:spPr>
            <a:xfrm flipH="1" flipV="1">
              <a:off x="3625215" y="2040946"/>
              <a:ext cx="144041" cy="451284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gyenes összekötő nyíllal 103"/>
            <p:cNvCxnSpPr/>
            <p:nvPr/>
          </p:nvCxnSpPr>
          <p:spPr>
            <a:xfrm flipH="1" flipV="1">
              <a:off x="3443386" y="2019323"/>
              <a:ext cx="155082" cy="47290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gyenes összekötő nyíllal 104"/>
            <p:cNvCxnSpPr/>
            <p:nvPr/>
          </p:nvCxnSpPr>
          <p:spPr>
            <a:xfrm flipH="1" flipV="1">
              <a:off x="3846690" y="2040946"/>
              <a:ext cx="102586" cy="53298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nyíllal 105"/>
            <p:cNvCxnSpPr/>
            <p:nvPr/>
          </p:nvCxnSpPr>
          <p:spPr>
            <a:xfrm flipH="1" flipV="1">
              <a:off x="3985280" y="2161496"/>
              <a:ext cx="42356" cy="40151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églalap 106"/>
            <p:cNvSpPr/>
            <p:nvPr/>
          </p:nvSpPr>
          <p:spPr>
            <a:xfrm>
              <a:off x="3249726" y="1629693"/>
              <a:ext cx="139910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0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ymbol" pitchFamily="18" charset="2"/>
                </a:rPr>
                <a:t>p</a:t>
              </a:r>
              <a:r>
                <a:rPr lang="en-US" sz="2000" b="1" spc="50" baseline="3000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ymbol" pitchFamily="18" charset="2"/>
                  <a:sym typeface="Symbol"/>
                </a:rPr>
                <a:t></a:t>
              </a:r>
              <a:r>
                <a:rPr lang="en-US" sz="20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, K</a:t>
              </a:r>
              <a:r>
                <a:rPr lang="en-US" sz="2000" b="1" spc="50" baseline="3000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ymbol" pitchFamily="18" charset="2"/>
                  <a:sym typeface="Symbol"/>
                </a:rPr>
                <a:t></a:t>
              </a:r>
              <a:r>
                <a:rPr lang="en-US" sz="20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, p, ..</a:t>
              </a:r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7543688" y="1287530"/>
              <a:ext cx="10086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</a:rPr>
                <a:t>g</a:t>
              </a:r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, e</a:t>
              </a:r>
              <a:r>
                <a:rPr lang="en-US" sz="2000" b="1" baseline="30000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  <a:sym typeface="Symbol"/>
                </a:rPr>
                <a:t></a:t>
              </a:r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, </a:t>
              </a:r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</a:rPr>
                <a:t>m</a:t>
              </a:r>
              <a:r>
                <a:rPr lang="en-US" sz="2000" b="1" baseline="30000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  <a:sym typeface="Symbol"/>
                </a:rPr>
                <a:t></a:t>
              </a:r>
              <a:endPara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cxnSp>
          <p:nvCxnSpPr>
            <p:cNvPr id="109" name="Egyenes összekötő 108"/>
            <p:cNvCxnSpPr/>
            <p:nvPr/>
          </p:nvCxnSpPr>
          <p:spPr>
            <a:xfrm flipH="1">
              <a:off x="4746924" y="1574945"/>
              <a:ext cx="4320530" cy="432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Szabadkézi sokszög 69"/>
            <p:cNvSpPr/>
            <p:nvPr/>
          </p:nvSpPr>
          <p:spPr>
            <a:xfrm flipH="1">
              <a:off x="5425490" y="1327941"/>
              <a:ext cx="3616449" cy="1667111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11" name="Szabadkézi sokszög 70"/>
            <p:cNvSpPr/>
            <p:nvPr/>
          </p:nvSpPr>
          <p:spPr>
            <a:xfrm flipH="1">
              <a:off x="5425440" y="1554892"/>
              <a:ext cx="3600450" cy="3114675"/>
            </a:xfrm>
            <a:custGeom>
              <a:avLst/>
              <a:gdLst>
                <a:gd name="connsiteX0" fmla="*/ 0 w 3600450"/>
                <a:gd name="connsiteY0" fmla="*/ 0 h 3114675"/>
                <a:gd name="connsiteX1" fmla="*/ 733425 w 3600450"/>
                <a:gd name="connsiteY1" fmla="*/ 742950 h 3114675"/>
                <a:gd name="connsiteX2" fmla="*/ 1447800 w 3600450"/>
                <a:gd name="connsiteY2" fmla="*/ 1438275 h 3114675"/>
                <a:gd name="connsiteX3" fmla="*/ 2171700 w 3600450"/>
                <a:gd name="connsiteY3" fmla="*/ 2162175 h 3114675"/>
                <a:gd name="connsiteX4" fmla="*/ 2857500 w 3600450"/>
                <a:gd name="connsiteY4" fmla="*/ 2752725 h 3114675"/>
                <a:gd name="connsiteX5" fmla="*/ 3343275 w 3600450"/>
                <a:gd name="connsiteY5" fmla="*/ 3048000 h 3114675"/>
                <a:gd name="connsiteX6" fmla="*/ 3600450 w 3600450"/>
                <a:gd name="connsiteY6" fmla="*/ 311467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3114675">
                  <a:moveTo>
                    <a:pt x="0" y="0"/>
                  </a:moveTo>
                  <a:lnTo>
                    <a:pt x="733425" y="742950"/>
                  </a:lnTo>
                  <a:cubicBezTo>
                    <a:pt x="974725" y="982663"/>
                    <a:pt x="1208088" y="1201738"/>
                    <a:pt x="1447800" y="1438275"/>
                  </a:cubicBezTo>
                  <a:cubicBezTo>
                    <a:pt x="1687512" y="1674812"/>
                    <a:pt x="1936750" y="1943100"/>
                    <a:pt x="2171700" y="2162175"/>
                  </a:cubicBezTo>
                  <a:cubicBezTo>
                    <a:pt x="2406650" y="2381250"/>
                    <a:pt x="2662238" y="2605088"/>
                    <a:pt x="2857500" y="2752725"/>
                  </a:cubicBezTo>
                  <a:cubicBezTo>
                    <a:pt x="3052762" y="2900362"/>
                    <a:pt x="3219450" y="2987675"/>
                    <a:pt x="3343275" y="3048000"/>
                  </a:cubicBezTo>
                  <a:cubicBezTo>
                    <a:pt x="3467100" y="3108325"/>
                    <a:pt x="3533775" y="3111500"/>
                    <a:pt x="3600450" y="31146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12" name="Szabadkézi sokszög 71"/>
            <p:cNvSpPr/>
            <p:nvPr/>
          </p:nvSpPr>
          <p:spPr>
            <a:xfrm flipH="1">
              <a:off x="5425490" y="1230856"/>
              <a:ext cx="3616449" cy="1523095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cxnSp>
          <p:nvCxnSpPr>
            <p:cNvPr id="113" name="Egyenes összekötő nyíllal 112"/>
            <p:cNvCxnSpPr/>
            <p:nvPr/>
          </p:nvCxnSpPr>
          <p:spPr>
            <a:xfrm flipV="1">
              <a:off x="6463280" y="1992403"/>
              <a:ext cx="150291" cy="71461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nyíllal 113"/>
            <p:cNvCxnSpPr/>
            <p:nvPr/>
          </p:nvCxnSpPr>
          <p:spPr>
            <a:xfrm flipV="1">
              <a:off x="6297736" y="2117983"/>
              <a:ext cx="123980" cy="54468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gyenes összekötő nyíllal 114"/>
            <p:cNvCxnSpPr/>
            <p:nvPr/>
          </p:nvCxnSpPr>
          <p:spPr>
            <a:xfrm flipV="1">
              <a:off x="6732486" y="1884427"/>
              <a:ext cx="161371" cy="81251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nyíllal 115"/>
            <p:cNvCxnSpPr/>
            <p:nvPr/>
          </p:nvCxnSpPr>
          <p:spPr>
            <a:xfrm flipV="1">
              <a:off x="6955739" y="1807381"/>
              <a:ext cx="243932" cy="80023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Egyenes összekötő nyíllal 116"/>
            <p:cNvCxnSpPr/>
            <p:nvPr/>
          </p:nvCxnSpPr>
          <p:spPr>
            <a:xfrm flipV="1">
              <a:off x="7153632" y="1699720"/>
              <a:ext cx="749613" cy="1192154"/>
            </a:xfrm>
            <a:prstGeom prst="straightConnector1">
              <a:avLst/>
            </a:prstGeom>
            <a:ln w="19050"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nyíllal 117"/>
            <p:cNvCxnSpPr/>
            <p:nvPr/>
          </p:nvCxnSpPr>
          <p:spPr>
            <a:xfrm flipV="1">
              <a:off x="7677395" y="1554892"/>
              <a:ext cx="745630" cy="1109682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gyenes összekötő nyíllal 118"/>
            <p:cNvCxnSpPr/>
            <p:nvPr/>
          </p:nvCxnSpPr>
          <p:spPr>
            <a:xfrm flipV="1">
              <a:off x="7582575" y="1707269"/>
              <a:ext cx="555220" cy="893655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Ellipszis 119"/>
            <p:cNvSpPr/>
            <p:nvPr/>
          </p:nvSpPr>
          <p:spPr>
            <a:xfrm>
              <a:off x="4731702" y="5331803"/>
              <a:ext cx="126014" cy="7380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1" name="Ellipszis 120"/>
            <p:cNvSpPr/>
            <p:nvPr/>
          </p:nvSpPr>
          <p:spPr>
            <a:xfrm>
              <a:off x="5964771" y="5331803"/>
              <a:ext cx="108012" cy="7380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2" name="Robbanás 2 50"/>
            <p:cNvSpPr/>
            <p:nvPr/>
          </p:nvSpPr>
          <p:spPr>
            <a:xfrm rot="852142">
              <a:off x="5067483" y="4906197"/>
              <a:ext cx="776727" cy="407231"/>
            </a:xfrm>
            <a:prstGeom prst="irregularSeal2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1">
                <a:solidFill>
                  <a:schemeClr val="tx1"/>
                </a:solidFill>
              </a:endParaRPr>
            </a:p>
          </p:txBody>
        </p:sp>
        <p:sp>
          <p:nvSpPr>
            <p:cNvPr id="123" name="Felfelé nyíl 51"/>
            <p:cNvSpPr/>
            <p:nvPr/>
          </p:nvSpPr>
          <p:spPr>
            <a:xfrm rot="2737725">
              <a:off x="4985724" y="5221498"/>
              <a:ext cx="383039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4" name="Felfelé nyíl 52"/>
            <p:cNvSpPr/>
            <p:nvPr/>
          </p:nvSpPr>
          <p:spPr>
            <a:xfrm rot="18716237">
              <a:off x="5477804" y="5206391"/>
              <a:ext cx="383039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3812013" y="1851223"/>
              <a:ext cx="2828611" cy="4486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Down">
                <a:avLst>
                  <a:gd name="adj" fmla="val 20922553"/>
                </a:avLst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2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Hadron gas</a:t>
              </a:r>
            </a:p>
          </p:txBody>
        </p:sp>
        <p:grpSp>
          <p:nvGrpSpPr>
            <p:cNvPr id="126" name="Csoportba foglalás 125"/>
            <p:cNvGrpSpPr/>
            <p:nvPr/>
          </p:nvGrpSpPr>
          <p:grpSpPr>
            <a:xfrm>
              <a:off x="3644033" y="2181061"/>
              <a:ext cx="1202648" cy="2454991"/>
              <a:chOff x="2942993" y="1891501"/>
              <a:chExt cx="1202648" cy="2454991"/>
            </a:xfrm>
          </p:grpSpPr>
          <p:cxnSp>
            <p:nvCxnSpPr>
              <p:cNvPr id="127" name="Egyenes összekötő nyíllal 126"/>
              <p:cNvCxnSpPr/>
              <p:nvPr/>
            </p:nvCxnSpPr>
            <p:spPr>
              <a:xfrm flipH="1" flipV="1">
                <a:off x="3211867" y="2735569"/>
                <a:ext cx="481122" cy="88690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Egyenes összekötő nyíllal 127"/>
              <p:cNvCxnSpPr/>
              <p:nvPr/>
            </p:nvCxnSpPr>
            <p:spPr>
              <a:xfrm flipV="1">
                <a:off x="3482233" y="2874799"/>
                <a:ext cx="0" cy="3340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Egyenes összekötő nyíllal 128"/>
              <p:cNvCxnSpPr/>
              <p:nvPr/>
            </p:nvCxnSpPr>
            <p:spPr>
              <a:xfrm flipH="1" flipV="1">
                <a:off x="3390113" y="2678803"/>
                <a:ext cx="28185" cy="391992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Egyenes összekötő nyíllal 129"/>
              <p:cNvCxnSpPr/>
              <p:nvPr/>
            </p:nvCxnSpPr>
            <p:spPr>
              <a:xfrm flipH="1" flipV="1">
                <a:off x="3019195" y="2792035"/>
                <a:ext cx="303304" cy="13676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Egyenes összekötő nyíllal 130"/>
              <p:cNvCxnSpPr/>
              <p:nvPr/>
            </p:nvCxnSpPr>
            <p:spPr>
              <a:xfrm flipH="1" flipV="1">
                <a:off x="3106959" y="2917272"/>
                <a:ext cx="283154" cy="15352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Egyenes összekötő nyíllal 131"/>
              <p:cNvCxnSpPr/>
              <p:nvPr/>
            </p:nvCxnSpPr>
            <p:spPr>
              <a:xfrm flipH="1" flipV="1">
                <a:off x="3149996" y="3132989"/>
                <a:ext cx="329722" cy="13104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Egyenes összekötő nyíllal 132"/>
              <p:cNvCxnSpPr/>
              <p:nvPr/>
            </p:nvCxnSpPr>
            <p:spPr>
              <a:xfrm flipV="1">
                <a:off x="3543473" y="2754089"/>
                <a:ext cx="148872" cy="545030"/>
              </a:xfrm>
              <a:prstGeom prst="straightConnector1">
                <a:avLst/>
              </a:prstGeom>
              <a:ln w="19050"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Egyenes összekötő nyíllal 133"/>
              <p:cNvCxnSpPr/>
              <p:nvPr/>
            </p:nvCxnSpPr>
            <p:spPr>
              <a:xfrm flipH="1" flipV="1">
                <a:off x="3054042" y="2985420"/>
                <a:ext cx="403685" cy="155867"/>
              </a:xfrm>
              <a:prstGeom prst="straightConnector1">
                <a:avLst/>
              </a:prstGeom>
              <a:ln w="19050"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Egyenes összekötő nyíllal 134"/>
              <p:cNvCxnSpPr/>
              <p:nvPr/>
            </p:nvCxnSpPr>
            <p:spPr>
              <a:xfrm flipH="1" flipV="1">
                <a:off x="3199832" y="3239287"/>
                <a:ext cx="368515" cy="132579"/>
              </a:xfrm>
              <a:prstGeom prst="straightConnector1">
                <a:avLst/>
              </a:prstGeom>
              <a:ln w="19050"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Egyenes összekötő nyíllal 135"/>
              <p:cNvCxnSpPr/>
              <p:nvPr/>
            </p:nvCxnSpPr>
            <p:spPr>
              <a:xfrm flipH="1" flipV="1">
                <a:off x="2942993" y="2632705"/>
                <a:ext cx="303304" cy="13676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Egyenes összekötő nyíllal 136"/>
              <p:cNvCxnSpPr/>
              <p:nvPr/>
            </p:nvCxnSpPr>
            <p:spPr>
              <a:xfrm flipV="1">
                <a:off x="3211818" y="2567705"/>
                <a:ext cx="49701" cy="21900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églalap 137"/>
              <p:cNvSpPr/>
              <p:nvPr/>
            </p:nvSpPr>
            <p:spPr>
              <a:xfrm rot="3624061">
                <a:off x="2693822" y="2894674"/>
                <a:ext cx="2454991" cy="448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prstTxWarp prst="textArchDown">
                  <a:avLst>
                    <a:gd name="adj" fmla="val 4715764"/>
                  </a:avLst>
                </a:prstTxWarp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spc="50" noProof="1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jets</a:t>
                </a:r>
              </a:p>
            </p:txBody>
          </p:sp>
        </p:grpSp>
      </p:grpSp>
      <p:cxnSp>
        <p:nvCxnSpPr>
          <p:cNvPr id="141" name="Egyenes összekötő nyíllal 140"/>
          <p:cNvCxnSpPr/>
          <p:nvPr/>
        </p:nvCxnSpPr>
        <p:spPr>
          <a:xfrm flipH="1" flipV="1">
            <a:off x="2499727" y="1511979"/>
            <a:ext cx="527114" cy="1010076"/>
          </a:xfrm>
          <a:prstGeom prst="straightConnector1">
            <a:avLst/>
          </a:prstGeom>
          <a:ln w="1905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gyenes összekötő nyíllal 142"/>
          <p:cNvCxnSpPr/>
          <p:nvPr/>
        </p:nvCxnSpPr>
        <p:spPr>
          <a:xfrm flipH="1" flipV="1">
            <a:off x="2767785" y="1532931"/>
            <a:ext cx="543544" cy="113808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églalap 179"/>
          <p:cNvSpPr/>
          <p:nvPr/>
        </p:nvSpPr>
        <p:spPr>
          <a:xfrm>
            <a:off x="2096760" y="1119539"/>
            <a:ext cx="10086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</a:rPr>
              <a:t>g</a:t>
            </a:r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e</a:t>
            </a:r>
            <a:r>
              <a:rPr lang="en-US" sz="2000" b="1" baseline="30000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  <a:sym typeface="Symbol"/>
              </a:rPr>
              <a:t></a:t>
            </a:r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</a:rPr>
              <a:t>m</a:t>
            </a:r>
            <a:r>
              <a:rPr lang="en-US" sz="2000" b="1" baseline="30000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  <a:sym typeface="Symbol"/>
              </a:rPr>
              <a:t></a:t>
            </a:r>
            <a:endParaRPr lang="en-US" sz="2000" b="1" noProof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1" name="Téglalap 180"/>
          <p:cNvSpPr/>
          <p:nvPr/>
        </p:nvSpPr>
        <p:spPr>
          <a:xfrm>
            <a:off x="6061899" y="1462801"/>
            <a:ext cx="13991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2000" b="1" spc="50" baseline="3000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ymbol" pitchFamily="18" charset="2"/>
                <a:sym typeface="Symbol"/>
              </a:rPr>
              <a:t></a:t>
            </a:r>
            <a:r>
              <a:rPr lang="en-US" sz="2000" b="1" spc="5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K</a:t>
            </a:r>
            <a:r>
              <a:rPr lang="en-US" sz="2000" b="1" spc="50" baseline="3000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ymbol" pitchFamily="18" charset="2"/>
                <a:sym typeface="Symbol"/>
              </a:rPr>
              <a:t></a:t>
            </a:r>
            <a:r>
              <a:rPr lang="en-US" sz="2000" b="1" spc="5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p, ..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2F87FD7A-9291-40D3-A02A-A577CC12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2EE2-C152-4538-9F71-616047D6BC21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2382D7E-FAC1-48DA-B426-167809E2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56" name="Téglalap 55">
            <a:extLst>
              <a:ext uri="{FF2B5EF4-FFF2-40B4-BE49-F238E27FC236}">
                <a16:creationId xmlns:a16="http://schemas.microsoft.com/office/drawing/2014/main" id="{893827E6-C665-45F3-9336-63ADE5BFF7C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30C5684-4AE2-4844-85CB-3DC445CA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6951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3FC021-3AB1-45D2-920B-163D8B7E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Elliptic flow in small systems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9360A3-51D0-4679-9646-139792731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Deuteron-gold energy scan (19.6-200 GeV), PHENIX, arXiv:1708.06983</a:t>
            </a:r>
          </a:p>
          <a:p>
            <a:r>
              <a:rPr lang="en-US"/>
              <a:t>superSONIC in good agreement at 62.4 GeV and 200 GeV</a:t>
            </a:r>
          </a:p>
          <a:p>
            <a:r>
              <a:rPr lang="en-US"/>
              <a:t>Underpredicts data at 19.6 GeV and 39 GeV</a:t>
            </a:r>
          </a:p>
          <a:p>
            <a:r>
              <a:rPr lang="en-US"/>
              <a:t>Data still contains nonflow effects:  AMPT(EventPlane) w/ nonflow matches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DD9D873-CF71-4739-9233-AD1CEE7F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47390"/>
            <a:ext cx="9144000" cy="26648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48511B7-2A1B-4EF7-BE63-D359A577C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1F25"/>
              </a:clrFrom>
              <a:clrTo>
                <a:srgbClr val="EE1F25">
                  <a:alpha val="0"/>
                </a:srgbClr>
              </a:clrTo>
            </a:clrChange>
          </a:blip>
          <a:srcRect l="1133"/>
          <a:stretch/>
        </p:blipFill>
        <p:spPr>
          <a:xfrm>
            <a:off x="69011" y="3355675"/>
            <a:ext cx="9040484" cy="2648840"/>
          </a:xfrm>
          <a:prstGeom prst="rect">
            <a:avLst/>
          </a:prstGeom>
        </p:spPr>
      </p:pic>
      <p:sp>
        <p:nvSpPr>
          <p:cNvPr id="12" name="Dátum helye 11">
            <a:extLst>
              <a:ext uri="{FF2B5EF4-FFF2-40B4-BE49-F238E27FC236}">
                <a16:creationId xmlns:a16="http://schemas.microsoft.com/office/drawing/2014/main" id="{771D67C5-2699-4389-AF8D-B7010EB7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2B2D3-EF46-45A9-A1DF-E05E0139D150}" type="datetime1">
              <a:rPr lang="en-US" smtClean="0"/>
              <a:t>3/12/2021</a:t>
            </a:fld>
            <a:endParaRPr lang="en-US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33A7EB19-F843-4CA7-ADAD-0D7D3C88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407D0EA-D935-4EDB-85D2-E9445606C0B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DA0FB44-7536-4530-8197-49E0F354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40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417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B5FB58-287A-435D-BA13-38CB5A3D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Origin OF Final state collectivity?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B4B869-B248-42C5-A84B-98EDDF1D6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4925723"/>
          </a:xfrm>
        </p:spPr>
        <p:txBody>
          <a:bodyPr/>
          <a:lstStyle/>
          <a:p>
            <a:r>
              <a:rPr lang="en-US" dirty="0"/>
              <a:t>Is it due to the appearance of the sQGP (i.e. a strongly coupled fluid)?</a:t>
            </a:r>
          </a:p>
          <a:p>
            <a:pPr lvl="1"/>
            <a:r>
              <a:rPr lang="en-US" dirty="0"/>
              <a:t>If yes, how much time is needed to spend in QGP phase?</a:t>
            </a:r>
          </a:p>
          <a:p>
            <a:pPr lvl="1"/>
            <a:r>
              <a:rPr lang="en-US" dirty="0"/>
              <a:t>Test: </a:t>
            </a:r>
            <a:r>
              <a:rPr lang="en-US" dirty="0" err="1"/>
              <a:t>d+Au</a:t>
            </a:r>
            <a:r>
              <a:rPr lang="en-US" dirty="0"/>
              <a:t> collisions from 20 to 200 GeV</a:t>
            </a:r>
          </a:p>
          <a:p>
            <a:r>
              <a:rPr lang="en-US" dirty="0"/>
              <a:t>Is it due to initial geometry and hydro?</a:t>
            </a:r>
          </a:p>
          <a:p>
            <a:pPr lvl="1"/>
            <a:r>
              <a:rPr lang="en-US" dirty="0"/>
              <a:t>Hydrodynamics: initial spatial correlations</a:t>
            </a:r>
          </a:p>
          <a:p>
            <a:pPr lvl="1"/>
            <a:r>
              <a:rPr lang="en-US" dirty="0"/>
              <a:t>Alternative: initial momentum correlations</a:t>
            </a:r>
          </a:p>
          <a:p>
            <a:pPr lvl="1"/>
            <a:r>
              <a:rPr lang="en-US" dirty="0"/>
              <a:t>Test: </a:t>
            </a:r>
            <a:r>
              <a:rPr lang="en-US" dirty="0" err="1"/>
              <a:t>p+Au</a:t>
            </a:r>
            <a:r>
              <a:rPr lang="en-US" dirty="0"/>
              <a:t>, </a:t>
            </a:r>
            <a:r>
              <a:rPr lang="en-US" dirty="0" err="1"/>
              <a:t>d+Au</a:t>
            </a:r>
            <a:r>
              <a:rPr lang="en-US" dirty="0"/>
              <a:t>, </a:t>
            </a:r>
            <a:r>
              <a:rPr lang="en-US" baseline="30000" dirty="0"/>
              <a:t>3</a:t>
            </a:r>
            <a:r>
              <a:rPr lang="en-US" dirty="0"/>
              <a:t>He+Au</a:t>
            </a:r>
          </a:p>
          <a:p>
            <a:pPr lvl="1"/>
            <a:r>
              <a:rPr lang="en-US" dirty="0"/>
              <a:t>How do v</a:t>
            </a:r>
            <a:r>
              <a:rPr lang="en-US" baseline="-25000" dirty="0"/>
              <a:t>2</a:t>
            </a:r>
            <a:r>
              <a:rPr lang="en-US" dirty="0"/>
              <a:t> and v</a:t>
            </a:r>
            <a:r>
              <a:rPr lang="en-US" baseline="-25000" dirty="0"/>
              <a:t>3</a:t>
            </a:r>
            <a:r>
              <a:rPr lang="en-US" dirty="0"/>
              <a:t> evolve with initial state </a:t>
            </a:r>
            <a:r>
              <a:rPr lang="en-US" dirty="0" err="1"/>
              <a:t>geom</a:t>
            </a:r>
            <a:r>
              <a:rPr lang="hu-HU" dirty="0" err="1"/>
              <a:t>etry</a:t>
            </a:r>
            <a:r>
              <a:rPr lang="en-US" dirty="0"/>
              <a:t>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B26B352-2798-4A08-A33E-27515FDE3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2581727-84C5-4E2B-835D-6302FA8EFF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21" y="1741714"/>
            <a:ext cx="2806748" cy="244112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0673DE1-7860-43FC-82C3-D6B3A037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t="1459" r="788" b="2464"/>
          <a:stretch/>
        </p:blipFill>
        <p:spPr>
          <a:xfrm>
            <a:off x="1432517" y="4348022"/>
            <a:ext cx="5344883" cy="1673216"/>
          </a:xfrm>
          <a:prstGeom prst="rect">
            <a:avLst/>
          </a:prstGeom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CB84F685-5670-4CA0-9E29-497FF65C50A6}"/>
              </a:ext>
            </a:extLst>
          </p:cNvPr>
          <p:cNvCxnSpPr>
            <a:cxnSpLocks/>
          </p:cNvCxnSpPr>
          <p:nvPr/>
        </p:nvCxnSpPr>
        <p:spPr>
          <a:xfrm>
            <a:off x="5078730" y="2601821"/>
            <a:ext cx="1088245" cy="36045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átum helye 4">
            <a:extLst>
              <a:ext uri="{FF2B5EF4-FFF2-40B4-BE49-F238E27FC236}">
                <a16:creationId xmlns:a16="http://schemas.microsoft.com/office/drawing/2014/main" id="{1E4949F6-C9F8-41E9-8312-79BA1D6F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A47-A413-4417-8ABC-E1274AE88024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C73BC1F-68B2-4953-9BE3-55DEFA97154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F178B06-3C1F-48C9-8C10-4493FC4A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41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4197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A94FD8-4CD8-416A-B601-6D14A3C0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Initial state and hydro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CC82FA7-4CF5-4C81-AA22-B9CCA14783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0552" y="1161092"/>
                <a:ext cx="3269410" cy="1680288"/>
              </a:xfrm>
            </p:spPr>
            <p:txBody>
              <a:bodyPr/>
              <a:lstStyle/>
              <a:p>
                <a:r>
                  <a:rPr lang="en-US"/>
                  <a:t>Evolution from SONIC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/>
                  <a:t>Initial stage: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Au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Au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He</m:t>
                          </m:r>
                          <m:r>
                            <a:rPr lang="en-US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Au</m:t>
                          </m:r>
                        </m:sup>
                      </m:sSubSup>
                    </m:oMath>
                  </m:oMathPara>
                </a14:m>
                <a:endParaRPr lang="en-US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Au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Au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He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Au</m:t>
                          </m:r>
                        </m:sup>
                      </m:sSub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CC82FA7-4CF5-4C81-AA22-B9CCA14783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552" y="1161092"/>
                <a:ext cx="3269410" cy="1680288"/>
              </a:xfrm>
              <a:blipFill>
                <a:blip r:embed="rId2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A35BCDC-AD3E-4E20-BDA3-FFB3896D9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2C3A58E-B8A3-482D-AD52-F5AF5D6A78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732" y="2718094"/>
            <a:ext cx="3154030" cy="332979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0F239E8-2EE3-4277-9066-FA21DF0DE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0762" y="1430245"/>
            <a:ext cx="5753238" cy="4408098"/>
          </a:xfrm>
          <a:prstGeom prst="rect">
            <a:avLst/>
          </a:prstGeom>
        </p:spPr>
      </p:pic>
      <p:sp>
        <p:nvSpPr>
          <p:cNvPr id="6" name="Dátum helye 5">
            <a:extLst>
              <a:ext uri="{FF2B5EF4-FFF2-40B4-BE49-F238E27FC236}">
                <a16:creationId xmlns:a16="http://schemas.microsoft.com/office/drawing/2014/main" id="{070C8B08-2217-4EAA-A060-9B8BEE83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C248-FEF6-40A7-8D04-204EBE6AA3EA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509BCF0-D0AD-4FC3-A00B-E15AE04DAD2F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8129A98-EA1E-4E08-836B-E17F5AA2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42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048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5B8240-C94F-4F2C-9748-AAF487299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46" y="588856"/>
            <a:ext cx="8410754" cy="498031"/>
          </a:xfrm>
        </p:spPr>
        <p:txBody>
          <a:bodyPr>
            <a:normAutofit/>
          </a:bodyPr>
          <a:lstStyle/>
          <a:p>
            <a:r>
              <a:rPr lang="en-US" sz="2850"/>
              <a:t>Flow in small systems: geometric ordering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1F230DB-D9BD-4520-BC5D-0134F67473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8350369" cy="4929162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Flow ordered similarly as initial state: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Au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Au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 baseline="3000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He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Au</m:t>
                        </m:r>
                      </m:sup>
                    </m:sSubSup>
                  </m:oMath>
                </a14:m>
                <a:r>
                  <a:rPr lang="en-US"/>
                  <a:t>  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Au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Au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 baseline="3000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He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Au</m:t>
                        </m:r>
                      </m:sup>
                    </m:sSubSup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1F230DB-D9BD-4520-BC5D-0134F67473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8350369" cy="4929162"/>
              </a:xfrm>
              <a:blipFill>
                <a:blip r:embed="rId2"/>
                <a:stretch>
                  <a:fillRect l="-657" t="-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048C853-B500-46A2-B55F-487534D1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75B3BFD-0F92-4070-9D8B-873BFE2A64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31297"/>
            <a:ext cx="9144000" cy="360947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B686E65-E438-4790-AF26-82B06C8BD9FF}"/>
              </a:ext>
            </a:extLst>
          </p:cNvPr>
          <p:cNvSpPr txBox="1"/>
          <p:nvPr/>
        </p:nvSpPr>
        <p:spPr>
          <a:xfrm>
            <a:off x="3386122" y="5330938"/>
            <a:ext cx="3044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/>
              <a:t>Nature</a:t>
            </a:r>
            <a:r>
              <a:rPr lang="hu-HU" sz="1600" dirty="0"/>
              <a:t> </a:t>
            </a:r>
            <a:r>
              <a:rPr lang="hu-HU" sz="1600" dirty="0" err="1"/>
              <a:t>Physics</a:t>
            </a:r>
            <a:r>
              <a:rPr lang="hu-HU" sz="1600" dirty="0"/>
              <a:t> </a:t>
            </a:r>
            <a:r>
              <a:rPr lang="hu-HU" sz="1600" b="1" dirty="0"/>
              <a:t>15</a:t>
            </a:r>
            <a:r>
              <a:rPr lang="hu-HU" sz="1600" dirty="0"/>
              <a:t>, 214-220 (2019)</a:t>
            </a:r>
            <a:endParaRPr lang="en-US" sz="1600" dirty="0"/>
          </a:p>
        </p:txBody>
      </p:sp>
      <p:sp>
        <p:nvSpPr>
          <p:cNvPr id="9" name="Dátum helye 8">
            <a:extLst>
              <a:ext uri="{FF2B5EF4-FFF2-40B4-BE49-F238E27FC236}">
                <a16:creationId xmlns:a16="http://schemas.microsoft.com/office/drawing/2014/main" id="{30BD2CAB-18C6-400F-8157-06DE112A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C6FC-3FC8-4CF9-8ACA-6A6BF1D150B7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1ED35B2-221E-45B0-B5DC-25AD45910BC0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0A20E415-9C3E-4A0A-ADBB-9D772C37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43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9988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0079B4-464C-4850-8A08-486795EE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Comparison to hydro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21AFBC8-83B0-41B8-9DFE-8E3B8FE0F1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182883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/>
                  <a:t>Hydro calculations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Both 2+1D,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= 0.08, MCGlauber initial cond.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Different hadronic rescattering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21AFBC8-83B0-41B8-9DFE-8E3B8FE0F1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1828839"/>
              </a:xfrm>
              <a:blipFill>
                <a:blip r:embed="rId2"/>
                <a:stretch>
                  <a:fillRect l="-657" t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D45CD25-EF32-44D4-B2F0-BA9C95FA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E586ADC-8A6B-42D2-B25C-40FF77BCA6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88331"/>
            <a:ext cx="9144000" cy="351332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C6AD4F3-2E18-43D6-B433-873605FB42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7417" y="1347899"/>
            <a:ext cx="2826583" cy="79517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B36499C-9F5F-49DD-A5C4-36D59697DA50}"/>
              </a:ext>
            </a:extLst>
          </p:cNvPr>
          <p:cNvSpPr txBox="1"/>
          <p:nvPr/>
        </p:nvSpPr>
        <p:spPr>
          <a:xfrm>
            <a:off x="931653" y="365839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p+Au</a:t>
            </a:r>
            <a:endParaRPr lang="en-US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80C14A7-EF8B-4D1B-98EE-5DCD57E9399A}"/>
              </a:ext>
            </a:extLst>
          </p:cNvPr>
          <p:cNvSpPr txBox="1"/>
          <p:nvPr/>
        </p:nvSpPr>
        <p:spPr>
          <a:xfrm>
            <a:off x="3697856" y="365314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d+Au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30038A6-DC3B-46C1-98D1-E19C4DCC4470}"/>
              </a:ext>
            </a:extLst>
          </p:cNvPr>
          <p:cNvSpPr txBox="1"/>
          <p:nvPr/>
        </p:nvSpPr>
        <p:spPr>
          <a:xfrm>
            <a:off x="6317417" y="363588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/>
              <a:t>3</a:t>
            </a:r>
            <a:r>
              <a:rPr lang="en-US"/>
              <a:t>He+Au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7CC0378-A832-4C31-AAAD-13F4760E7315}"/>
              </a:ext>
            </a:extLst>
          </p:cNvPr>
          <p:cNvSpPr txBox="1"/>
          <p:nvPr/>
        </p:nvSpPr>
        <p:spPr>
          <a:xfrm>
            <a:off x="6129577" y="2100801"/>
            <a:ext cx="3044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/>
              <a:t>Nature</a:t>
            </a:r>
            <a:r>
              <a:rPr lang="hu-HU" sz="1600" dirty="0"/>
              <a:t> </a:t>
            </a:r>
            <a:r>
              <a:rPr lang="hu-HU" sz="1600" dirty="0" err="1"/>
              <a:t>Physics</a:t>
            </a:r>
            <a:r>
              <a:rPr lang="hu-HU" sz="1600" dirty="0"/>
              <a:t> </a:t>
            </a:r>
            <a:r>
              <a:rPr lang="hu-HU" sz="1600" b="1" dirty="0"/>
              <a:t>15</a:t>
            </a:r>
            <a:r>
              <a:rPr lang="hu-HU" sz="1600" dirty="0"/>
              <a:t>, 214-220 (2019)</a:t>
            </a:r>
            <a:endParaRPr lang="en-US" sz="1600" dirty="0"/>
          </a:p>
        </p:txBody>
      </p:sp>
      <p:sp>
        <p:nvSpPr>
          <p:cNvPr id="13" name="Dátum helye 12">
            <a:extLst>
              <a:ext uri="{FF2B5EF4-FFF2-40B4-BE49-F238E27FC236}">
                <a16:creationId xmlns:a16="http://schemas.microsoft.com/office/drawing/2014/main" id="{74A54924-DBCD-4FEA-A7F7-F6BE80E3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F24F1-AC3C-4615-9493-C6DC7D5C9573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092D15AB-6DF3-4C58-B08E-DCB767522A8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10B7C5C6-5215-4C55-9039-8FE88B83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44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5329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89A598-271D-466E-90C7-43AAD58B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Is there an alternative explanation?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083548-74E0-4AB0-95CB-E2D69794A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Hydro: initial state spatial correlations a.k.a. geometry</a:t>
            </a:r>
          </a:p>
          <a:p>
            <a:endParaRPr lang="en-US"/>
          </a:p>
          <a:p>
            <a:pPr marL="5564188" indent="0" algn="ctr">
              <a:buNone/>
            </a:pPr>
            <a:r>
              <a:rPr lang="en-US"/>
              <a:t>Final state momentum</a:t>
            </a:r>
            <a:br>
              <a:rPr lang="en-US"/>
            </a:br>
            <a:r>
              <a:rPr lang="en-US"/>
              <a:t>correlations</a:t>
            </a:r>
          </a:p>
          <a:p>
            <a:endParaRPr lang="en-US"/>
          </a:p>
          <a:p>
            <a:r>
              <a:rPr lang="en-US"/>
              <a:t>Alternative: initial state momentum correlations</a:t>
            </a:r>
            <a:br>
              <a:rPr lang="en-US"/>
            </a:br>
            <a:r>
              <a:rPr lang="en-US"/>
              <a:t>Mace et al. Phys. Rev. Lett. 121, 052301 (2018)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3C78A21-A5A4-4329-8AF7-06246C2B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C2C728B-5096-48D4-AB59-1E821C5EB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2017" y="1880900"/>
            <a:ext cx="1010710" cy="141007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37C1B2D-5D2F-454C-921D-88F22BB578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3746" y="4502989"/>
            <a:ext cx="1606594" cy="13423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7E8BA01-5A9A-40AA-B553-A3C563631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2296" b="2185"/>
          <a:stretch/>
        </p:blipFill>
        <p:spPr>
          <a:xfrm>
            <a:off x="7004375" y="2965501"/>
            <a:ext cx="1406379" cy="1935912"/>
          </a:xfrm>
          <a:prstGeom prst="rect">
            <a:avLst/>
          </a:prstGeom>
        </p:spPr>
      </p:pic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22CC200C-35D9-4744-9EED-25E366AE4043}"/>
              </a:ext>
            </a:extLst>
          </p:cNvPr>
          <p:cNvCxnSpPr>
            <a:cxnSpLocks/>
          </p:cNvCxnSpPr>
          <p:nvPr/>
        </p:nvCxnSpPr>
        <p:spPr>
          <a:xfrm>
            <a:off x="3554083" y="2585938"/>
            <a:ext cx="3243532" cy="10097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12D7DC79-FFF5-493D-A596-FB0AAD06ED46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720340" y="4244196"/>
            <a:ext cx="3077275" cy="9299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átum helye 8">
            <a:extLst>
              <a:ext uri="{FF2B5EF4-FFF2-40B4-BE49-F238E27FC236}">
                <a16:creationId xmlns:a16="http://schemas.microsoft.com/office/drawing/2014/main" id="{CA2F0FE7-8CA6-4201-8945-C274096F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B20F-10EE-4EC0-B330-7306753405CB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F126AB7E-4DB8-438A-8EE5-E6E98F99F30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46CC0B90-B9AB-4DDC-9FA2-A3C79DD5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45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0866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B6AE6D60-E28C-4ABA-9F6E-9486D410FD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34610"/>
            <a:ext cx="9144000" cy="353267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B6BC20B-4413-4BEB-9670-A8BA1390C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Alternative model vs Data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082206-277F-4D24-A33E-78908EE20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MST</a:t>
            </a:r>
            <a:r>
              <a:rPr lang="hu-HU" dirty="0"/>
              <a:t>V</a:t>
            </a:r>
            <a:r>
              <a:rPr lang="en-US" dirty="0"/>
              <a:t> </a:t>
            </a:r>
            <a:r>
              <a:rPr lang="en-US" dirty="0" err="1"/>
              <a:t>postdiction</a:t>
            </a:r>
            <a:r>
              <a:rPr lang="en-US" dirty="0"/>
              <a:t> (Mace, </a:t>
            </a:r>
            <a:r>
              <a:rPr lang="en-US" dirty="0" err="1"/>
              <a:t>Skokov</a:t>
            </a:r>
            <a:r>
              <a:rPr lang="en-US" dirty="0"/>
              <a:t>, </a:t>
            </a:r>
            <a:r>
              <a:rPr lang="en-US" dirty="0" err="1"/>
              <a:t>Tribedy</a:t>
            </a:r>
            <a:r>
              <a:rPr lang="en-US" dirty="0"/>
              <a:t>,  </a:t>
            </a:r>
            <a:r>
              <a:rPr lang="en-US" dirty="0" err="1"/>
              <a:t>Venugopalan</a:t>
            </a:r>
            <a:r>
              <a:rPr lang="en-US" dirty="0"/>
              <a:t>, PRL121, 052301)</a:t>
            </a:r>
            <a:endParaRPr lang="hu-HU" dirty="0"/>
          </a:p>
          <a:p>
            <a:pPr lvl="1"/>
            <a:r>
              <a:rPr lang="hu-HU" dirty="0" err="1"/>
              <a:t>Official</a:t>
            </a:r>
            <a:r>
              <a:rPr lang="hu-HU" dirty="0"/>
              <a:t> PRL </a:t>
            </a:r>
            <a:r>
              <a:rPr lang="hu-HU" dirty="0" err="1"/>
              <a:t>Erratum</a:t>
            </a:r>
            <a:r>
              <a:rPr lang="hu-HU" dirty="0"/>
              <a:t>: </a:t>
            </a:r>
            <a:r>
              <a:rPr lang="en-US" dirty="0"/>
              <a:t>Phys. Rev. Lett. 123,039901(E) (2019)</a:t>
            </a:r>
            <a:endParaRPr lang="hu-HU" dirty="0"/>
          </a:p>
          <a:p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erratum</a:t>
            </a:r>
            <a:r>
              <a:rPr lang="hu-HU" dirty="0"/>
              <a:t>: r</a:t>
            </a:r>
            <a:r>
              <a:rPr lang="en-US" dirty="0" err="1"/>
              <a:t>easonable</a:t>
            </a:r>
            <a:r>
              <a:rPr lang="en-US" dirty="0"/>
              <a:t> v</a:t>
            </a:r>
            <a:r>
              <a:rPr lang="en-US" baseline="-25000" dirty="0"/>
              <a:t>2</a:t>
            </a:r>
            <a:r>
              <a:rPr lang="en-US" dirty="0"/>
              <a:t> description, misses v</a:t>
            </a:r>
            <a:r>
              <a:rPr lang="en-US" baseline="-25000" dirty="0"/>
              <a:t>3</a:t>
            </a:r>
            <a:r>
              <a:rPr lang="en-US" dirty="0"/>
              <a:t> ordering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9FDB414-0624-4DD1-990B-D2E3FBFF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1810D37-F844-47A2-8391-01B8D13492CE}"/>
              </a:ext>
            </a:extLst>
          </p:cNvPr>
          <p:cNvSpPr txBox="1"/>
          <p:nvPr/>
        </p:nvSpPr>
        <p:spPr>
          <a:xfrm>
            <a:off x="708372" y="370577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p+Au</a:t>
            </a:r>
            <a:endParaRPr lang="en-US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89A1FDD-0831-4809-8AAB-5577F35D3EA4}"/>
              </a:ext>
            </a:extLst>
          </p:cNvPr>
          <p:cNvSpPr txBox="1"/>
          <p:nvPr/>
        </p:nvSpPr>
        <p:spPr>
          <a:xfrm>
            <a:off x="3653273" y="329375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d+Au</a:t>
            </a:r>
            <a:endParaRPr lang="en-US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7316F78-8D2F-4DDF-AFDD-F68B0130AF83}"/>
              </a:ext>
            </a:extLst>
          </p:cNvPr>
          <p:cNvSpPr txBox="1"/>
          <p:nvPr/>
        </p:nvSpPr>
        <p:spPr>
          <a:xfrm>
            <a:off x="6321904" y="324434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He+Au</a:t>
            </a:r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93BA3BDF-559E-49F1-AA59-00A14774A064}"/>
              </a:ext>
            </a:extLst>
          </p:cNvPr>
          <p:cNvSpPr/>
          <p:nvPr/>
        </p:nvSpPr>
        <p:spPr>
          <a:xfrm>
            <a:off x="822189" y="4067379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A0D6B195-A2B3-4F96-9840-52BEF7859D1D}"/>
              </a:ext>
            </a:extLst>
          </p:cNvPr>
          <p:cNvSpPr/>
          <p:nvPr/>
        </p:nvSpPr>
        <p:spPr>
          <a:xfrm>
            <a:off x="1011189" y="4251910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536DC204-90B5-424D-9FAD-656085DF3018}"/>
              </a:ext>
            </a:extLst>
          </p:cNvPr>
          <p:cNvSpPr/>
          <p:nvPr/>
        </p:nvSpPr>
        <p:spPr>
          <a:xfrm>
            <a:off x="3771293" y="3663085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4D7D4475-7A29-4817-A71C-C01FBD17314A}"/>
              </a:ext>
            </a:extLst>
          </p:cNvPr>
          <p:cNvSpPr/>
          <p:nvPr/>
        </p:nvSpPr>
        <p:spPr>
          <a:xfrm>
            <a:off x="3912876" y="3852085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D2D1721E-E338-43B9-8449-63C76B8611AD}"/>
              </a:ext>
            </a:extLst>
          </p:cNvPr>
          <p:cNvSpPr/>
          <p:nvPr/>
        </p:nvSpPr>
        <p:spPr>
          <a:xfrm>
            <a:off x="6545473" y="3631577"/>
            <a:ext cx="468000" cy="46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zis 20">
            <a:extLst>
              <a:ext uri="{FF2B5EF4-FFF2-40B4-BE49-F238E27FC236}">
                <a16:creationId xmlns:a16="http://schemas.microsoft.com/office/drawing/2014/main" id="{3194DA77-1970-4F0C-95FA-903635796E8C}"/>
              </a:ext>
            </a:extLst>
          </p:cNvPr>
          <p:cNvSpPr/>
          <p:nvPr/>
        </p:nvSpPr>
        <p:spPr>
          <a:xfrm>
            <a:off x="6699917" y="3855125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23DF3DAB-F3A7-41E3-AFAD-E16362BBA10D}"/>
              </a:ext>
            </a:extLst>
          </p:cNvPr>
          <p:cNvSpPr/>
          <p:nvPr/>
        </p:nvSpPr>
        <p:spPr>
          <a:xfrm>
            <a:off x="4002876" y="3852085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Ellipszis 22">
            <a:extLst>
              <a:ext uri="{FF2B5EF4-FFF2-40B4-BE49-F238E27FC236}">
                <a16:creationId xmlns:a16="http://schemas.microsoft.com/office/drawing/2014/main" id="{6B97A6ED-96C2-4188-BDCD-201F8CD512C2}"/>
              </a:ext>
            </a:extLst>
          </p:cNvPr>
          <p:cNvSpPr/>
          <p:nvPr/>
        </p:nvSpPr>
        <p:spPr>
          <a:xfrm>
            <a:off x="6772377" y="3854544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B3878F43-766B-44AE-BA4D-10F0A6978DE2}"/>
              </a:ext>
            </a:extLst>
          </p:cNvPr>
          <p:cNvSpPr/>
          <p:nvPr/>
        </p:nvSpPr>
        <p:spPr>
          <a:xfrm>
            <a:off x="6734520" y="3787279"/>
            <a:ext cx="90000" cy="9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343A5A62-79F1-447F-89E3-D5EB4095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320B-D4BC-4AD3-B24E-0111FCD58BFF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296C71EB-F7B6-405F-A83C-B3C672677BE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66EBAF1-6915-46BB-9679-1D14F74B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46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993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5B2FF328-E2BB-43C6-B2C8-4EEA6956E6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540672"/>
            <a:ext cx="9144000" cy="351332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E662162-5802-4C26-8AAC-E2114F7A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All models vs data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057499-D42D-48F6-B8E4-585483C50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hu-HU" dirty="0" err="1"/>
              <a:t>Hydro</a:t>
            </a:r>
            <a:r>
              <a:rPr lang="hu-HU" dirty="0"/>
              <a:t> </a:t>
            </a:r>
            <a:r>
              <a:rPr lang="hu-HU" dirty="0" err="1"/>
              <a:t>description</a:t>
            </a:r>
            <a:r>
              <a:rPr lang="hu-HU" dirty="0"/>
              <a:t> </a:t>
            </a:r>
            <a:r>
              <a:rPr lang="hu-HU" dirty="0" err="1"/>
              <a:t>much</a:t>
            </a:r>
            <a:r>
              <a:rPr lang="hu-HU" dirty="0"/>
              <a:t> </a:t>
            </a:r>
            <a:r>
              <a:rPr lang="hu-HU" dirty="0" err="1"/>
              <a:t>better</a:t>
            </a:r>
            <a:r>
              <a:rPr lang="hu-HU" dirty="0"/>
              <a:t> </a:t>
            </a:r>
            <a:r>
              <a:rPr lang="hu-HU" dirty="0" err="1"/>
              <a:t>already</a:t>
            </a:r>
            <a:r>
              <a:rPr lang="en-US" dirty="0"/>
              <a:t> „by eye”</a:t>
            </a:r>
          </a:p>
          <a:p>
            <a:pPr>
              <a:spcBef>
                <a:spcPts val="400"/>
              </a:spcBef>
            </a:pPr>
            <a:r>
              <a:rPr lang="en-US" dirty="0"/>
              <a:t>Tools for </a:t>
            </a:r>
            <a:r>
              <a:rPr lang="en-US" dirty="0" err="1"/>
              <a:t>discrmination</a:t>
            </a:r>
            <a:r>
              <a:rPr lang="en-US" dirty="0"/>
              <a:t>: confidence level </a:t>
            </a:r>
          </a:p>
          <a:p>
            <a:pPr>
              <a:spcBef>
                <a:spcPts val="400"/>
              </a:spcBef>
            </a:pPr>
            <a:r>
              <a:rPr lang="hu-HU" dirty="0"/>
              <a:t>MSTV</a:t>
            </a:r>
            <a:r>
              <a:rPr lang="en-US" dirty="0"/>
              <a:t>: multiplicity dependence; test v</a:t>
            </a:r>
            <a:r>
              <a:rPr lang="en-US" baseline="-25000" dirty="0"/>
              <a:t>2</a:t>
            </a:r>
            <a:r>
              <a:rPr lang="en-US" dirty="0"/>
              <a:t> at same </a:t>
            </a:r>
            <a:r>
              <a:rPr lang="en-US" dirty="0" err="1"/>
              <a:t>dN</a:t>
            </a:r>
            <a:r>
              <a:rPr lang="en-US" dirty="0"/>
              <a:t>/d</a:t>
            </a:r>
            <a:r>
              <a:rPr lang="en-US" dirty="0"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D58805-90E9-49CB-AE66-96BE3DFE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BAD4BCE-9264-4E41-A1E4-B35C6CDADCD7}"/>
              </a:ext>
            </a:extLst>
          </p:cNvPr>
          <p:cNvSpPr txBox="1"/>
          <p:nvPr/>
        </p:nvSpPr>
        <p:spPr>
          <a:xfrm>
            <a:off x="931653" y="381378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p+Au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E85DFEA-602E-44FB-A80C-2E16957CF412}"/>
              </a:ext>
            </a:extLst>
          </p:cNvPr>
          <p:cNvSpPr txBox="1"/>
          <p:nvPr/>
        </p:nvSpPr>
        <p:spPr>
          <a:xfrm>
            <a:off x="3697856" y="380853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d+Au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0444609-6F45-4359-BA6F-E21ABB8E8B9F}"/>
              </a:ext>
            </a:extLst>
          </p:cNvPr>
          <p:cNvSpPr txBox="1"/>
          <p:nvPr/>
        </p:nvSpPr>
        <p:spPr>
          <a:xfrm>
            <a:off x="6317417" y="379128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/>
              <a:t>3</a:t>
            </a:r>
            <a:r>
              <a:rPr lang="en-US"/>
              <a:t>He+Au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9140863E-D65E-4597-A1F6-78AC7D76A5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605" y="2606696"/>
            <a:ext cx="8307267" cy="2854800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BCDDFB6-2CDA-45C1-934E-6307BAF3204F}"/>
              </a:ext>
            </a:extLst>
          </p:cNvPr>
          <p:cNvGrpSpPr/>
          <p:nvPr/>
        </p:nvGrpSpPr>
        <p:grpSpPr>
          <a:xfrm>
            <a:off x="7470957" y="1179133"/>
            <a:ext cx="1664401" cy="1397356"/>
            <a:chOff x="7470957" y="1161715"/>
            <a:chExt cx="1664401" cy="1397356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CC3676D8-8F50-4B24-AF5E-D3657EC64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8307"/>
            <a:stretch/>
          </p:blipFill>
          <p:spPr>
            <a:xfrm>
              <a:off x="7470958" y="1172523"/>
              <a:ext cx="362938" cy="1101836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25EBBBB9-930F-4079-B3C4-96ABC39F4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886" t="76" b="-1"/>
            <a:stretch/>
          </p:blipFill>
          <p:spPr>
            <a:xfrm>
              <a:off x="7470957" y="2291324"/>
              <a:ext cx="376290" cy="267747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5A696D0B-EEF4-4A32-8A26-DAEE9579D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69" t="2525" r="52788" b="9420"/>
            <a:stretch/>
          </p:blipFill>
          <p:spPr>
            <a:xfrm>
              <a:off x="7470957" y="2076266"/>
              <a:ext cx="376290" cy="226488"/>
            </a:xfrm>
            <a:prstGeom prst="rect">
              <a:avLst/>
            </a:prstGeom>
          </p:spPr>
        </p:pic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B84641C9-D62B-40BB-A0AF-27C85200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33895" y="2097839"/>
              <a:ext cx="733425" cy="428625"/>
            </a:xfrm>
            <a:prstGeom prst="rect">
              <a:avLst/>
            </a:prstGeom>
          </p:spPr>
        </p:pic>
        <p:pic>
          <p:nvPicPr>
            <p:cNvPr id="20" name="Kép 19">
              <a:extLst>
                <a:ext uri="{FF2B5EF4-FFF2-40B4-BE49-F238E27FC236}">
                  <a16:creationId xmlns:a16="http://schemas.microsoft.com/office/drawing/2014/main" id="{9FFE369B-D5ED-4165-8AAC-26F5C029A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713" b="16997"/>
            <a:stretch/>
          </p:blipFill>
          <p:spPr>
            <a:xfrm>
              <a:off x="7808856" y="1161715"/>
              <a:ext cx="1326502" cy="914551"/>
            </a:xfrm>
            <a:prstGeom prst="rect">
              <a:avLst/>
            </a:prstGeom>
          </p:spPr>
        </p:pic>
      </p:grp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B0BD719-E389-483E-ACC5-023641D8B81D}"/>
              </a:ext>
            </a:extLst>
          </p:cNvPr>
          <p:cNvSpPr txBox="1"/>
          <p:nvPr/>
        </p:nvSpPr>
        <p:spPr>
          <a:xfrm>
            <a:off x="4776407" y="4000590"/>
            <a:ext cx="1583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err="1"/>
              <a:t>Nature</a:t>
            </a:r>
            <a:r>
              <a:rPr lang="hu-HU" sz="1400" dirty="0"/>
              <a:t> </a:t>
            </a:r>
            <a:r>
              <a:rPr lang="hu-HU" sz="1400" dirty="0" err="1"/>
              <a:t>Physics</a:t>
            </a:r>
            <a:r>
              <a:rPr lang="hu-HU" sz="1400" dirty="0"/>
              <a:t> </a:t>
            </a:r>
            <a:r>
              <a:rPr lang="hu-HU" sz="1400" b="1" dirty="0"/>
              <a:t>15</a:t>
            </a:r>
            <a:r>
              <a:rPr lang="hu-HU" sz="1400" dirty="0"/>
              <a:t>, </a:t>
            </a:r>
            <a:br>
              <a:rPr lang="hu-HU" sz="1400" dirty="0"/>
            </a:br>
            <a:r>
              <a:rPr lang="hu-HU" sz="1400" dirty="0"/>
              <a:t>214-220 (2019)</a:t>
            </a:r>
            <a:endParaRPr lang="en-US" sz="1400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275F7E4-047F-4CD3-8EF7-BD209444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141DC-D88B-47A2-9EB7-D8AB7115C975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8F6104E9-6781-4430-A708-50514572AE3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Dia számának helye 15">
            <a:extLst>
              <a:ext uri="{FF2B5EF4-FFF2-40B4-BE49-F238E27FC236}">
                <a16:creationId xmlns:a16="http://schemas.microsoft.com/office/drawing/2014/main" id="{2A75B1B5-8A28-46E6-BD0C-B01E8C71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47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14657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1ECCFD-127F-4485-AA03-BCDB0657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Elliptic</a:t>
            </a:r>
            <a:r>
              <a:rPr lang="hu-HU" dirty="0"/>
              <a:t> flow in </a:t>
            </a:r>
            <a:r>
              <a:rPr lang="hu-HU" dirty="0" err="1"/>
              <a:t>p+Pb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LHC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29BAB3-15E2-4CEC-8DA1-21C03FB8E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Identified</a:t>
            </a:r>
            <a:r>
              <a:rPr lang="hu-HU" dirty="0"/>
              <a:t> </a:t>
            </a:r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elliptic</a:t>
            </a:r>
            <a:r>
              <a:rPr lang="hu-HU" dirty="0"/>
              <a:t> flow,  ALICE </a:t>
            </a:r>
            <a:r>
              <a:rPr lang="hu-HU" dirty="0" err="1"/>
              <a:t>pPb</a:t>
            </a:r>
            <a:r>
              <a:rPr lang="hu-HU" dirty="0"/>
              <a:t> @ 5.02 TeV, </a:t>
            </a:r>
            <a:r>
              <a:rPr lang="hu-HU" dirty="0" err="1"/>
              <a:t>from</a:t>
            </a:r>
            <a:r>
              <a:rPr lang="hu-HU" dirty="0"/>
              <a:t> pions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>
                <a:latin typeface="Symbol" panose="05050102010706020507" pitchFamily="18" charset="2"/>
              </a:rPr>
              <a:t>L</a:t>
            </a:r>
            <a:r>
              <a:rPr lang="hu-HU" dirty="0" err="1"/>
              <a:t>’s</a:t>
            </a:r>
            <a:endParaRPr lang="hu-HU" dirty="0"/>
          </a:p>
          <a:p>
            <a:r>
              <a:rPr lang="hu-HU" dirty="0" err="1"/>
              <a:t>Quark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</a:t>
            </a:r>
            <a:r>
              <a:rPr lang="hu-HU" dirty="0" err="1"/>
              <a:t>scaling</a:t>
            </a:r>
            <a:r>
              <a:rPr lang="hu-HU" dirty="0"/>
              <a:t> </a:t>
            </a:r>
            <a:r>
              <a:rPr lang="hu-HU" dirty="0" err="1"/>
              <a:t>works</a:t>
            </a:r>
            <a:r>
              <a:rPr lang="hu-HU" dirty="0"/>
              <a:t> </a:t>
            </a:r>
            <a:r>
              <a:rPr lang="hu-HU" dirty="0" err="1"/>
              <a:t>well</a:t>
            </a:r>
            <a:r>
              <a:rPr lang="hu-HU" dirty="0"/>
              <a:t>; LHC </a:t>
            </a:r>
            <a:r>
              <a:rPr lang="hu-HU" dirty="0" err="1"/>
              <a:t>pPb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though</a:t>
            </a:r>
            <a:r>
              <a:rPr lang="hu-HU" dirty="0"/>
              <a:t>…</a:t>
            </a:r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9D4FB64-D541-4BAC-824B-756EECFB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136DC5A-C99F-4366-8A0C-2C97F352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101426"/>
            <a:ext cx="4569551" cy="39646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7389AD2-747C-48C4-8B4D-894D4BD4BD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9110" y="2142299"/>
            <a:ext cx="4634947" cy="392376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F83CEF8-8267-45E7-8EE5-B2F1A8DD69B9}"/>
              </a:ext>
            </a:extLst>
          </p:cNvPr>
          <p:cNvSpPr txBox="1"/>
          <p:nvPr/>
        </p:nvSpPr>
        <p:spPr>
          <a:xfrm>
            <a:off x="1282329" y="5050972"/>
            <a:ext cx="322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/>
              <a:t>V. Pacik (ALICE), </a:t>
            </a:r>
            <a:r>
              <a:rPr lang="hu-HU" sz="1600" dirty="0" err="1"/>
              <a:t>Quark</a:t>
            </a:r>
            <a:r>
              <a:rPr lang="hu-HU" sz="1600" dirty="0"/>
              <a:t> </a:t>
            </a:r>
            <a:r>
              <a:rPr lang="hu-HU" sz="1600" dirty="0" err="1"/>
              <a:t>Matter</a:t>
            </a:r>
            <a:r>
              <a:rPr lang="hu-HU" sz="1600" dirty="0"/>
              <a:t> 2018</a:t>
            </a:r>
            <a:endParaRPr lang="en-US" sz="1600" dirty="0"/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B119C7B2-630C-486F-BD1E-90516B6A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36FF7-E2BD-4360-815E-C1F747B8F2FE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0131DFBD-DA83-4A1D-87F8-E49A6AC713A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395EF55C-30A5-4B72-B74D-D8DBC4B50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48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4509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7C6B90-006D-4DF2-B516-E476CAF3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Flow in 13 TeV </a:t>
            </a:r>
            <a:r>
              <a:rPr lang="hu-HU" dirty="0" err="1"/>
              <a:t>p+p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CMS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76C300-0806-4D17-A009-A896F0F2E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200104"/>
            <a:ext cx="8350369" cy="5026530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No </a:t>
            </a:r>
            <a:r>
              <a:rPr lang="hu-HU" dirty="0" err="1"/>
              <a:t>mass</a:t>
            </a:r>
            <a:r>
              <a:rPr lang="hu-HU" dirty="0"/>
              <a:t> </a:t>
            </a:r>
            <a:r>
              <a:rPr lang="hu-HU" dirty="0" err="1"/>
              <a:t>ordering</a:t>
            </a:r>
            <a:r>
              <a:rPr lang="hu-HU" dirty="0"/>
              <a:t> in </a:t>
            </a:r>
            <a:r>
              <a:rPr lang="hu-HU" dirty="0" err="1"/>
              <a:t>low</a:t>
            </a:r>
            <a:r>
              <a:rPr lang="hu-HU" dirty="0"/>
              <a:t> </a:t>
            </a:r>
            <a:r>
              <a:rPr lang="hu-HU" dirty="0" err="1"/>
              <a:t>multiplicity</a:t>
            </a:r>
            <a:r>
              <a:rPr lang="hu-HU" dirty="0"/>
              <a:t> </a:t>
            </a:r>
            <a:r>
              <a:rPr lang="hu-HU" dirty="0" err="1"/>
              <a:t>p+p</a:t>
            </a:r>
            <a:r>
              <a:rPr lang="hu-HU" dirty="0"/>
              <a:t> (v</a:t>
            </a:r>
            <a:r>
              <a:rPr lang="hu-HU" baseline="-25000" dirty="0"/>
              <a:t>2</a:t>
            </a:r>
            <a:r>
              <a:rPr lang="hu-HU" dirty="0"/>
              <a:t> </a:t>
            </a:r>
            <a:r>
              <a:rPr lang="hu-HU" dirty="0" err="1"/>
              <a:t>due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jets</a:t>
            </a:r>
            <a:r>
              <a:rPr lang="hu-HU" dirty="0"/>
              <a:t>)</a:t>
            </a:r>
          </a:p>
          <a:p>
            <a:r>
              <a:rPr lang="hu-HU" dirty="0" err="1"/>
              <a:t>Mass</a:t>
            </a:r>
            <a:r>
              <a:rPr lang="hu-HU" dirty="0"/>
              <a:t> </a:t>
            </a:r>
            <a:r>
              <a:rPr lang="hu-HU" dirty="0" err="1"/>
              <a:t>ordering</a:t>
            </a:r>
            <a:r>
              <a:rPr lang="hu-HU" dirty="0"/>
              <a:t>, </a:t>
            </a:r>
            <a:r>
              <a:rPr lang="hu-HU" dirty="0" err="1"/>
              <a:t>quark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</a:t>
            </a:r>
            <a:r>
              <a:rPr lang="hu-HU" dirty="0" err="1"/>
              <a:t>scaling</a:t>
            </a:r>
            <a:r>
              <a:rPr lang="hu-HU" dirty="0"/>
              <a:t> in </a:t>
            </a: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multiplicity</a:t>
            </a:r>
            <a:r>
              <a:rPr lang="hu-HU" dirty="0"/>
              <a:t> pp</a:t>
            </a:r>
          </a:p>
          <a:p>
            <a:pPr marL="0" indent="0">
              <a:buNone/>
            </a:pPr>
            <a:r>
              <a:rPr lang="hu-HU" sz="1700" dirty="0"/>
              <a:t>    CMS, </a:t>
            </a:r>
            <a:r>
              <a:rPr lang="en-US" sz="1700" dirty="0"/>
              <a:t>Phys. Lett. B 765 (2017) 193</a:t>
            </a:r>
            <a:endParaRPr lang="hu-HU" sz="1700" dirty="0"/>
          </a:p>
          <a:p>
            <a:pPr marL="0" indent="0">
              <a:buNone/>
            </a:pPr>
            <a:endParaRPr lang="hu-HU" sz="1700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Note</a:t>
            </a:r>
            <a:r>
              <a:rPr lang="hu-HU" dirty="0"/>
              <a:t>: </a:t>
            </a:r>
            <a:r>
              <a:rPr lang="hu-HU" dirty="0" err="1"/>
              <a:t>initial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density</a:t>
            </a:r>
            <a:r>
              <a:rPr lang="hu-HU" dirty="0"/>
              <a:t> </a:t>
            </a:r>
            <a:r>
              <a:rPr lang="hu-HU" dirty="0" err="1"/>
              <a:t>may</a:t>
            </a:r>
            <a:r>
              <a:rPr lang="hu-HU" dirty="0"/>
              <a:t> </a:t>
            </a:r>
            <a:r>
              <a:rPr lang="hu-HU" dirty="0" err="1"/>
              <a:t>reach</a:t>
            </a:r>
            <a:r>
              <a:rPr lang="hu-HU" dirty="0"/>
              <a:t> 1 GeV/fm</a:t>
            </a:r>
            <a:r>
              <a:rPr lang="hu-HU" baseline="30000" dirty="0"/>
              <a:t>3</a:t>
            </a:r>
            <a:r>
              <a:rPr lang="hu-HU" dirty="0"/>
              <a:t> </a:t>
            </a:r>
            <a:r>
              <a:rPr lang="hu-HU" dirty="0" err="1"/>
              <a:t>already</a:t>
            </a:r>
            <a:r>
              <a:rPr lang="hu-HU" dirty="0"/>
              <a:t> </a:t>
            </a:r>
            <a:r>
              <a:rPr lang="hu-HU" dirty="0" err="1"/>
              <a:t>around</a:t>
            </a:r>
            <a:r>
              <a:rPr lang="hu-HU" dirty="0"/>
              <a:t> </a:t>
            </a:r>
            <a:r>
              <a:rPr lang="hu-HU" dirty="0" err="1"/>
              <a:t>N</a:t>
            </a:r>
            <a:r>
              <a:rPr lang="hu-HU" baseline="-25000" dirty="0" err="1"/>
              <a:t>ch</a:t>
            </a:r>
            <a:r>
              <a:rPr lang="hu-HU" dirty="0"/>
              <a:t>=10</a:t>
            </a:r>
          </a:p>
          <a:p>
            <a:pPr marL="0" indent="0">
              <a:buNone/>
            </a:pPr>
            <a:r>
              <a:rPr lang="hu-HU" sz="1700" dirty="0"/>
              <a:t>     Csanád </a:t>
            </a:r>
            <a:r>
              <a:rPr lang="hu-HU" sz="1700" dirty="0" err="1"/>
              <a:t>et</a:t>
            </a:r>
            <a:r>
              <a:rPr lang="hu-HU" sz="1700" dirty="0"/>
              <a:t> </a:t>
            </a:r>
            <a:r>
              <a:rPr lang="hu-HU" sz="1700" dirty="0" err="1"/>
              <a:t>al</a:t>
            </a:r>
            <a:r>
              <a:rPr lang="hu-HU" sz="1700" dirty="0"/>
              <a:t>., </a:t>
            </a:r>
            <a:r>
              <a:rPr lang="hu-HU" sz="1700" dirty="0" err="1"/>
              <a:t>Universe</a:t>
            </a:r>
            <a:r>
              <a:rPr lang="hu-HU" sz="1700" dirty="0"/>
              <a:t> 3 (2017) no.1, 9</a:t>
            </a:r>
            <a:endParaRPr lang="en-US" sz="17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8AE1399-5945-4904-90E3-C36C6FEB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128FD31E-E0FD-41EB-ADB8-D60860ACACCA}"/>
              </a:ext>
            </a:extLst>
          </p:cNvPr>
          <p:cNvGrpSpPr/>
          <p:nvPr/>
        </p:nvGrpSpPr>
        <p:grpSpPr>
          <a:xfrm>
            <a:off x="0" y="2403572"/>
            <a:ext cx="9144001" cy="2900013"/>
            <a:chOff x="0" y="2778036"/>
            <a:chExt cx="9144001" cy="2900013"/>
          </a:xfrm>
        </p:grpSpPr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23F6C8E1-AE3E-4C97-AA76-DED4F67ED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254"/>
            <a:stretch/>
          </p:blipFill>
          <p:spPr>
            <a:xfrm>
              <a:off x="0" y="2786742"/>
              <a:ext cx="2873829" cy="2860905"/>
            </a:xfrm>
            <a:prstGeom prst="rect">
              <a:avLst/>
            </a:prstGeom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B43A87F8-C396-42C8-81CA-87DAD0506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7659" y="2778036"/>
              <a:ext cx="3396342" cy="2900013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C503F601-D372-4026-8F6E-CCB1F87D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3750" y="4187296"/>
              <a:ext cx="2148982" cy="184337"/>
            </a:xfrm>
            <a:prstGeom prst="rect">
              <a:avLst/>
            </a:prstGeom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AAB071DA-889B-41FD-A62A-F704B4C86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04" r="549"/>
            <a:stretch/>
          </p:blipFill>
          <p:spPr>
            <a:xfrm>
              <a:off x="2873829" y="2782389"/>
              <a:ext cx="2873829" cy="2860905"/>
            </a:xfrm>
            <a:prstGeom prst="rect">
              <a:avLst/>
            </a:prstGeom>
          </p:spPr>
        </p:pic>
      </p:grp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F68368CF-C272-4BED-BFB7-A4BACCAE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BE8B0-BD42-4422-AD5A-D0AE989C0E33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82CE8A2C-AA14-4D11-B156-145D533A808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82F931F4-E361-4874-A9FD-E306355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49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857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Exploring the Phase map of 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7323826" cy="477388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Phase map: temperature versus</a:t>
                </a:r>
                <a:br>
                  <a:rPr lang="en-US"/>
                </a:br>
                <a:r>
                  <a:rPr lang="en-US"/>
                  <a:t>matter excess (baryochem. pot. </a:t>
                </a:r>
                <a:r>
                  <a:rPr lang="en-US">
                    <a:latin typeface="Symbol" panose="05050102010706020507" pitchFamily="18" charset="2"/>
                  </a:rPr>
                  <a:t>m</a:t>
                </a:r>
                <a:r>
                  <a:rPr lang="en-US" baseline="-25000"/>
                  <a:t>B</a:t>
                </a:r>
                <a:r>
                  <a:rPr lang="en-US"/>
                  <a:t>)</a:t>
                </a:r>
              </a:p>
              <a:p>
                <a:r>
                  <a:rPr lang="en-US"/>
                  <a:t>1</a:t>
                </a:r>
                <a:r>
                  <a:rPr lang="en-US" baseline="30000"/>
                  <a:t>st</a:t>
                </a:r>
                <a:r>
                  <a:rPr lang="en-US"/>
                  <a:t> order quark-hadron </a:t>
                </a:r>
                <a:br>
                  <a:rPr lang="en-US"/>
                </a:br>
                <a:r>
                  <a:rPr lang="en-US"/>
                  <a:t>phase transition at high </a:t>
                </a:r>
                <a:r>
                  <a:rPr lang="en-US">
                    <a:latin typeface="Symbol" panose="05050102010706020507" pitchFamily="18" charset="2"/>
                  </a:rPr>
                  <a:t>m</a:t>
                </a:r>
                <a:r>
                  <a:rPr lang="en-US" baseline="-25000"/>
                  <a:t>B</a:t>
                </a:r>
              </a:p>
              <a:p>
                <a:r>
                  <a:rPr lang="en-US"/>
                  <a:t>Crossover at low </a:t>
                </a:r>
                <a:r>
                  <a:rPr lang="en-US">
                    <a:latin typeface="Symbol" panose="05050102010706020507" pitchFamily="18" charset="2"/>
                  </a:rPr>
                  <a:t>m</a:t>
                </a:r>
                <a:r>
                  <a:rPr lang="en-US" baseline="-25000"/>
                  <a:t>B</a:t>
                </a:r>
                <a:r>
                  <a:rPr lang="en-US"/>
                  <a:t> and T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/>
                  <a:t>170 MeV</a:t>
                </a:r>
              </a:p>
              <a:p>
                <a:r>
                  <a:rPr lang="en-US"/>
                  <a:t>Critical EndPoint inbetween?</a:t>
                </a:r>
              </a:p>
              <a:p>
                <a:r>
                  <a:rPr lang="en-US"/>
                  <a:t>Control parameters:</a:t>
                </a:r>
              </a:p>
              <a:p>
                <a:pPr lvl="1"/>
                <a:r>
                  <a:rPr lang="en-US"/>
                  <a:t>Collision energy</a:t>
                </a:r>
              </a:p>
              <a:p>
                <a:pPr lvl="1"/>
                <a:r>
                  <a:rPr lang="en-US"/>
                  <a:t>Collision system</a:t>
                </a:r>
              </a:p>
              <a:p>
                <a:pPr lvl="1"/>
                <a:r>
                  <a:rPr lang="en-US"/>
                  <a:t>Collision geometry</a:t>
                </a:r>
              </a:p>
              <a:p>
                <a:r>
                  <a:rPr lang="en-US"/>
                  <a:t>High </a:t>
                </a:r>
                <a:r>
                  <a:rPr lang="en-US">
                    <a:latin typeface="Symbol" panose="05050102010706020507" pitchFamily="18" charset="2"/>
                  </a:rPr>
                  <a:t>m</a:t>
                </a:r>
                <a:r>
                  <a:rPr lang="en-US" baseline="-25000"/>
                  <a:t>B</a:t>
                </a:r>
                <a:r>
                  <a:rPr lang="en-US"/>
                  <a:t>: nuclear matter, neutron stars, color superconductors…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7323826" cy="4773887"/>
              </a:xfrm>
              <a:blipFill>
                <a:blip r:embed="rId2"/>
                <a:stretch>
                  <a:fillRect l="-749" t="-128" b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48" y="1247352"/>
            <a:ext cx="4026266" cy="4014762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6401930" y="4892782"/>
            <a:ext cx="40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baseline="-25000">
                <a:solidFill>
                  <a:schemeClr val="bg1"/>
                </a:solidFill>
              </a:rPr>
              <a:t>B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 rot="16200000">
            <a:off x="5129964" y="393237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86847DAC-BE0E-4AAE-A444-51665487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F17B-8EB9-4FC1-B655-DE52D9D3E770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9AC543C-768F-4587-ADDB-CA5D31773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8F5136CF-FCBD-4F3D-A151-E9DC4DFB8E6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C2356D9-695A-4D21-91BE-04A95E7B0A9F}"/>
              </a:ext>
            </a:extLst>
          </p:cNvPr>
          <p:cNvSpPr txBox="1"/>
          <p:nvPr/>
        </p:nvSpPr>
        <p:spPr>
          <a:xfrm>
            <a:off x="7447738" y="3399728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C000"/>
                </a:solidFill>
              </a:rPr>
              <a:t>NICA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D20AA4E-9752-4BD4-B45E-8A58B3217AEF}"/>
              </a:ext>
            </a:extLst>
          </p:cNvPr>
          <p:cNvSpPr txBox="1"/>
          <p:nvPr/>
        </p:nvSpPr>
        <p:spPr>
          <a:xfrm>
            <a:off x="7660969" y="3610765"/>
            <a:ext cx="792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C000"/>
                </a:solidFill>
              </a:rPr>
              <a:t>J-PARC HI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6F15E14-C151-4AA5-B8EA-9969AD5D4C76}"/>
              </a:ext>
            </a:extLst>
          </p:cNvPr>
          <p:cNvSpPr txBox="1"/>
          <p:nvPr/>
        </p:nvSpPr>
        <p:spPr>
          <a:xfrm rot="3000487">
            <a:off x="6750705" y="3044679"/>
            <a:ext cx="385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FFC000"/>
                </a:solidFill>
              </a:rPr>
              <a:t>SPS</a:t>
            </a:r>
          </a:p>
        </p:txBody>
      </p:sp>
      <p:pic>
        <p:nvPicPr>
          <p:cNvPr id="15" name="Picture 29">
            <a:extLst>
              <a:ext uri="{FF2B5EF4-FFF2-40B4-BE49-F238E27FC236}">
                <a16:creationId xmlns:a16="http://schemas.microsoft.com/office/drawing/2014/main" id="{4740B8FC-4B77-4A5B-9EE4-8CCDA8EDA3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0" t="4121" r="4627" b="3323"/>
          <a:stretch/>
        </p:blipFill>
        <p:spPr>
          <a:xfrm>
            <a:off x="5057348" y="1223084"/>
            <a:ext cx="4026266" cy="4039030"/>
          </a:xfrm>
          <a:prstGeom prst="rect">
            <a:avLst/>
          </a:prstGeom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5B3CD21-14DD-4263-874D-9F3A641C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5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53AFCE-2164-433F-9DB8-C2A4FEC2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Higher order flow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08C967-DD0A-4427-B1E7-27AFA275ED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7" y="1247351"/>
                <a:ext cx="3925840" cy="5018712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Nowadays measured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br>
                  <a:rPr lang="en-US"/>
                </a:br>
                <a:r>
                  <a:rPr lang="en-US"/>
                  <a:t>ALICE, JHEP05(2020)085</a:t>
                </a:r>
                <a:endParaRPr lang="en-US" b="0"/>
              </a:p>
              <a:p>
                <a:r>
                  <a:rPr lang="en-US"/>
                  <a:t>Most flow in mid-central</a:t>
                </a:r>
              </a:p>
              <a:p>
                <a:r>
                  <a:rPr lang="en-US"/>
                  <a:t>Least flow in central:</a:t>
                </a:r>
                <a:br>
                  <a:rPr lang="en-US"/>
                </a:br>
                <a:r>
                  <a:rPr lang="en-US"/>
                  <a:t>axial symmetry</a:t>
                </a:r>
              </a:p>
              <a:p>
                <a:r>
                  <a:rPr lang="en-US"/>
                  <a:t>Smaller flow in very peripheral:</a:t>
                </a:r>
                <a:br>
                  <a:rPr lang="en-US"/>
                </a:br>
                <a:r>
                  <a:rPr lang="en-US"/>
                  <a:t>fluctuations distort geometry</a:t>
                </a:r>
              </a:p>
              <a:p>
                <a:r>
                  <a:rPr lang="en-US"/>
                  <a:t>Hydro descriptions work</a:t>
                </a:r>
              </a:p>
              <a:p>
                <a:r>
                  <a:rPr lang="en-US"/>
                  <a:t>Role of viscosity: „washes out” higher order anisotropies</a:t>
                </a:r>
              </a:p>
              <a:p>
                <a:r>
                  <a:rPr lang="en-US"/>
                  <a:t>Very small viscosity!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108C967-DD0A-4427-B1E7-27AFA275ED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7" y="1247351"/>
                <a:ext cx="3925840" cy="5018712"/>
              </a:xfrm>
              <a:blipFill>
                <a:blip r:embed="rId2"/>
                <a:stretch>
                  <a:fillRect l="-1398" t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B9948013-68E1-408E-B475-55E851134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ED4EF-2531-4469-A217-23E19598298A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5FFD2D-1447-44C1-A61A-08EE71C6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7AABA85-EBA2-446A-930F-AE82DFB4C5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0080" y="1175658"/>
            <a:ext cx="4589991" cy="4862522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9F126E9-CAD3-49F8-96DE-7973845F5F79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D60B14E6-B15C-4681-B4FD-60302D2A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50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04539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1B3E83-0ABE-4E28-BCB7-32F495E6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Mixed flow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FD2E805-D394-475E-92AF-71FE339407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6"/>
                <a:ext cx="8350369" cy="1029376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dirty="0"/>
                  <a:t>Mixed flows: respectively to different event planes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Scalar product method: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tracks</m:t>
                        </m:r>
                      </m:sub>
                    </m:sSub>
                  </m:oMath>
                </a14:m>
                <a:r>
                  <a:rPr lang="en-US" dirty="0"/>
                  <a:t>, 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: two pairs</a:t>
                </a:r>
                <a:r>
                  <a:rPr lang="hu-H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hu-HU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AFD2E805-D394-475E-92AF-71FE339407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6"/>
                <a:ext cx="8350369" cy="1029376"/>
              </a:xfrm>
              <a:blipFill>
                <a:blip r:embed="rId2"/>
                <a:stretch>
                  <a:fillRect l="-657" t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E69F3A56-E3F7-46F5-A987-781B8BE4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2E7-E155-4F3E-A66D-BDB74F1BE5F8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4D481E-71C7-4EAC-A904-0481CDBF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D48EEB0-F54D-4E57-83B4-88800A67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245" y="2044336"/>
            <a:ext cx="8350368" cy="4092833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EC2CACCB-94A4-427A-9A06-CC7CB90746CC}"/>
              </a:ext>
            </a:extLst>
          </p:cNvPr>
          <p:cNvSpPr/>
          <p:nvPr/>
        </p:nvSpPr>
        <p:spPr>
          <a:xfrm>
            <a:off x="6525847" y="1968380"/>
            <a:ext cx="2618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CMS, </a:t>
            </a:r>
            <a:r>
              <a:rPr lang="en-US" sz="1400" dirty="0"/>
              <a:t>Eur. Phys. J. C 80 (2020) 534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8C6AE79-AFE2-4155-9237-FE2E97E5F92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7955EE17-EBA1-4A03-A8F3-BE091409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51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9302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E03E6E-41DC-4373-8E28-441D371E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Directed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E015549-837D-44EB-95ED-887EB69E8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75767"/>
                <a:ext cx="8350369" cy="513876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Pion and kaon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/>
                  <a:t> similar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+/−</m:t>
                    </m:r>
                  </m:oMath>
                </a14:m>
                <a:endParaRPr lang="en-US"/>
              </a:p>
              <a:p>
                <a:r>
                  <a:rPr lang="en-US"/>
                  <a:t>Rapidity-odd proton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/>
                  <a:t> results</a:t>
                </a:r>
              </a:p>
              <a:p>
                <a:r>
                  <a:rPr lang="en-US"/>
                  <a:t>Slope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/>
                  <a:t> shows minumum</a:t>
                </a:r>
              </a:p>
              <a:p>
                <a:r>
                  <a:rPr lang="en-US"/>
                  <a:t>Hydro with 1</a:t>
                </a:r>
                <a:r>
                  <a:rPr lang="en-US" baseline="30000"/>
                  <a:t>st</a:t>
                </a:r>
                <a:r>
                  <a:rPr lang="en-US"/>
                  <a:t> order phase trans: OK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400"/>
                  <a:t>e.g. Petersen et al. PRC78,044901(2008)</a:t>
                </a:r>
              </a:p>
              <a:p>
                <a:r>
                  <a:rPr lang="en-US"/>
                  <a:t>Hadronic transport &amp; UrQMD fail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400"/>
                  <a:t>e.g. Isse et al. PRC72,064908(2005)</a:t>
                </a:r>
              </a:p>
              <a:p>
                <a:r>
                  <a:rPr lang="en-US"/>
                  <a:t>Softest point collapse at 1</a:t>
                </a:r>
                <a:r>
                  <a:rPr lang="en-US" baseline="30000"/>
                  <a:t>st</a:t>
                </a:r>
                <a:r>
                  <a:rPr lang="en-US"/>
                  <a:t> order PT?</a:t>
                </a:r>
              </a:p>
              <a:p>
                <a:r>
                  <a:rPr lang="en-US"/>
                  <a:t>STAR Coll., PRL112 (2014)162301</a:t>
                </a:r>
              </a:p>
              <a:p>
                <a:r>
                  <a:rPr lang="en-US"/>
                  <a:t>More recently arXiv:1708.07132,</a:t>
                </a:r>
                <a:br>
                  <a:rPr lang="en-US"/>
                </a:br>
                <a:r>
                  <a:rPr lang="en-US"/>
                  <a:t>coalescence assumptions invalid</a:t>
                </a:r>
                <a:br>
                  <a:rPr lang="en-US"/>
                </a:br>
                <a:r>
                  <a:rPr lang="en-US"/>
                  <a:t>at the lowest energy?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E015549-837D-44EB-95ED-887EB69E8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75767"/>
                <a:ext cx="8350369" cy="5138769"/>
              </a:xfrm>
              <a:blipFill>
                <a:blip r:embed="rId2"/>
                <a:stretch>
                  <a:fillRect l="-657" t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1AE863AB-DD5C-4A20-874B-35C1F830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F6B13-68E6-40F6-8167-100F8F69B7AC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6DDCE1-EBB7-4D3E-99DF-9335B0E1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1090D0B-B6A8-4894-B341-2CE80FDA6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390" y="1167139"/>
            <a:ext cx="4085224" cy="493430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E53B6613-1406-4C21-97D0-3C2A142DF98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9DDE861A-5327-471E-BFB4-B8792E58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52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773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0B1726-A3DF-4BC3-A6AA-E2E8E682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Search for the CEP: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</p:spPr>
            <p:txBody>
              <a:bodyPr/>
              <a:lstStyle/>
              <a:p>
                <a:r>
                  <a:rPr lang="en-US"/>
                  <a:t>Changing trend for net-protons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/>
                  <a:t> ~ 20 GeV for p</a:t>
                </a:r>
                <a:r>
                  <a:rPr lang="en-US" baseline="-25000"/>
                  <a:t>T</a:t>
                </a:r>
                <a:r>
                  <a:rPr lang="en-US"/>
                  <a:t> up to 2 GeV</a:t>
                </a:r>
              </a:p>
              <a:p>
                <a:r>
                  <a:rPr lang="en-US"/>
                  <a:t>No such trend for kaons (for p</a:t>
                </a:r>
                <a:r>
                  <a:rPr lang="en-US" baseline="-25000"/>
                  <a:t>T</a:t>
                </a:r>
                <a:r>
                  <a:rPr lang="en-US"/>
                  <a:t> up to 1.6 GeV)</a:t>
                </a:r>
              </a:p>
              <a:p>
                <a:r>
                  <a:rPr lang="en-US"/>
                  <a:t>Kaons less </a:t>
                </a:r>
                <a:br>
                  <a:rPr lang="en-US"/>
                </a:br>
                <a:r>
                  <a:rPr lang="en-US"/>
                  <a:t>sensitive than </a:t>
                </a:r>
                <a:br>
                  <a:rPr lang="en-US"/>
                </a:br>
                <a:r>
                  <a:rPr lang="en-US"/>
                  <a:t>protons</a:t>
                </a:r>
              </a:p>
              <a:p>
                <a:r>
                  <a:rPr lang="en-US"/>
                  <a:t>More data</a:t>
                </a:r>
                <a:br>
                  <a:rPr lang="en-US"/>
                </a:br>
                <a:r>
                  <a:rPr lang="en-US"/>
                  <a:t>to be collected</a:t>
                </a:r>
                <a:br>
                  <a:rPr lang="en-US"/>
                </a:br>
                <a:r>
                  <a:rPr lang="en-US"/>
                  <a:t>in BES-II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C2416DFB-2078-4B68-A3C1-BDD42D73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B14E-1763-4CFA-839F-851EEB4F858D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BBE57C-AA2E-4381-A5CB-23EEA780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B23B7A95-D4BF-44E4-89A9-04FCBC11E89B}"/>
              </a:ext>
            </a:extLst>
          </p:cNvPr>
          <p:cNvGrpSpPr/>
          <p:nvPr/>
        </p:nvGrpSpPr>
        <p:grpSpPr>
          <a:xfrm>
            <a:off x="2656936" y="2110977"/>
            <a:ext cx="3500615" cy="3910261"/>
            <a:chOff x="1362974" y="2173856"/>
            <a:chExt cx="3500615" cy="3910261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CF664A17-6979-431E-AFE7-682627BE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2974" y="2173856"/>
              <a:ext cx="3500615" cy="3910261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CEE026EB-B278-46B8-8D16-1A2540527A3B}"/>
                </a:ext>
              </a:extLst>
            </p:cNvPr>
            <p:cNvSpPr txBox="1"/>
            <p:nvPr/>
          </p:nvSpPr>
          <p:spPr>
            <a:xfrm>
              <a:off x="1437893" y="5740002"/>
              <a:ext cx="2096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Roli Esha, STAR, QM17</a:t>
              </a:r>
            </a:p>
          </p:txBody>
        </p:sp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152DC8F8-7874-45F1-80E1-32CF48F31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656" y="1550518"/>
            <a:ext cx="2768959" cy="431192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2EE048E-FEBD-49CF-B7BE-D0CDF7C45A44}"/>
              </a:ext>
            </a:extLst>
          </p:cNvPr>
          <p:cNvSpPr txBox="1"/>
          <p:nvPr/>
        </p:nvSpPr>
        <p:spPr>
          <a:xfrm>
            <a:off x="6314656" y="5836781"/>
            <a:ext cx="276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STAR Collaboration, 1709.00773 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A92969F3-EF45-4BDA-ADD3-DE2B6F25DF4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67262E6-4DA4-413B-97E5-D150004B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53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6900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HBT radii and the search for the </a:t>
            </a:r>
            <a:r>
              <a:rPr lang="hu-HU" sz="2800" dirty="0"/>
              <a:t>CEP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Signals of QCD CEP: softest point, long emission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  <m:sup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  <m:sup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: related to emission duration</a:t>
                </a:r>
              </a:p>
              <a:p>
                <a:pPr>
                  <a:spcBef>
                    <a:spcPts val="6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acc>
                      <m:accPr>
                        <m:chr m:val="̅"/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long</m:t>
                        </m:r>
                      </m:sub>
                    </m:sSub>
                  </m:oMath>
                </a14:m>
                <a:r>
                  <a:rPr lang="en-US" dirty="0"/>
                  <a:t>: related to expansion velocity,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hu-HU" dirty="0"/>
                  <a:t>:</a:t>
                </a:r>
                <a:r>
                  <a:rPr lang="en-US" dirty="0"/>
                  <a:t> initial transverse size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Non-monotonic patterns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Indication of the CEP?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Further </a:t>
                </a:r>
                <a:r>
                  <a:rPr lang="en-US" dirty="0" err="1"/>
                  <a:t>detai</a:t>
                </a:r>
                <a:r>
                  <a:rPr lang="hu-HU" dirty="0" err="1"/>
                  <a:t>ls</a:t>
                </a:r>
                <a:r>
                  <a:rPr lang="hu-HU" dirty="0"/>
                  <a:t> </a:t>
                </a:r>
                <a:r>
                  <a:rPr lang="en-US" dirty="0"/>
                  <a:t>in</a:t>
                </a:r>
                <a:br>
                  <a:rPr lang="en-US" dirty="0"/>
                </a:br>
                <a:r>
                  <a:rPr lang="en-US" dirty="0"/>
                  <a:t>Roy Lacey, arXiv:1606.08071 &amp;</a:t>
                </a:r>
                <a:br>
                  <a:rPr lang="en-US" dirty="0"/>
                </a:br>
                <a:r>
                  <a:rPr lang="en-US" dirty="0"/>
                  <a:t>arXiv:1411.7931 (PRL114)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hu-HU" dirty="0" err="1"/>
                  <a:t>How</a:t>
                </a:r>
                <a:r>
                  <a:rPr lang="hu-HU" dirty="0"/>
                  <a:t> </a:t>
                </a:r>
                <a:r>
                  <a:rPr lang="hu-HU" dirty="0" err="1"/>
                  <a:t>about</a:t>
                </a:r>
                <a:r>
                  <a:rPr lang="hu-HU" dirty="0"/>
                  <a:t> </a:t>
                </a:r>
                <a:r>
                  <a:rPr lang="hu-HU" dirty="0" err="1"/>
                  <a:t>finite</a:t>
                </a:r>
                <a:r>
                  <a:rPr lang="hu-HU" dirty="0"/>
                  <a:t> </a:t>
                </a:r>
                <a:r>
                  <a:rPr lang="hu-HU" dirty="0" err="1"/>
                  <a:t>size</a:t>
                </a:r>
                <a:r>
                  <a:rPr lang="hu-HU" dirty="0"/>
                  <a:t> </a:t>
                </a:r>
                <a:r>
                  <a:rPr lang="hu-HU" dirty="0" err="1"/>
                  <a:t>scaling</a:t>
                </a:r>
                <a:r>
                  <a:rPr lang="hu-HU" dirty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48672"/>
          <a:stretch/>
        </p:blipFill>
        <p:spPr>
          <a:xfrm>
            <a:off x="4578444" y="2729194"/>
            <a:ext cx="4505170" cy="3050503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1D3F637F-E01E-4D6B-BDA4-2204A9F3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ACB8E-50E6-484C-8D57-10768D6E28DD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2959C7C2-DB25-4A44-A286-FA15B113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AEBD3FD-5CEE-488B-94D4-E689C44163F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BA8725-0608-4CC5-8E11-F5A772DC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54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0109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8305C9-0244-477D-8BC1-1C2C4E07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Finite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 </a:t>
            </a:r>
            <a:r>
              <a:rPr lang="hu-HU" dirty="0" err="1"/>
              <a:t>effects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CEP </a:t>
            </a:r>
            <a:r>
              <a:rPr lang="hu-HU" dirty="0" err="1"/>
              <a:t>search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14923F-6785-44D1-AFB6-3A48ACEC90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38067"/>
                <a:ext cx="8350369" cy="164826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hu-HU" dirty="0"/>
                  <a:t>Finite </a:t>
                </a:r>
                <a:r>
                  <a:rPr lang="hu-HU" dirty="0" err="1"/>
                  <a:t>size</a:t>
                </a:r>
                <a:r>
                  <a:rPr lang="hu-HU" dirty="0"/>
                  <a:t> </a:t>
                </a:r>
                <a:r>
                  <a:rPr lang="hu-HU" dirty="0" err="1"/>
                  <a:t>scaling</a:t>
                </a:r>
                <a:r>
                  <a:rPr lang="hu-HU" dirty="0"/>
                  <a:t> </a:t>
                </a:r>
                <a:r>
                  <a:rPr lang="hu-HU" dirty="0" err="1"/>
                  <a:t>analysis</a:t>
                </a:r>
                <a:r>
                  <a:rPr lang="hu-HU" dirty="0"/>
                  <a:t> </a:t>
                </a:r>
                <a:r>
                  <a:rPr lang="hu-HU" dirty="0" err="1"/>
                  <a:t>with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hu-HU" dirty="0"/>
                  <a:t>, </a:t>
                </a:r>
                <a:r>
                  <a:rPr lang="hu-HU" dirty="0" err="1"/>
                  <a:t>peak</a:t>
                </a:r>
                <a:r>
                  <a:rPr lang="hu-HU" dirty="0"/>
                  <a:t> </a:t>
                </a:r>
                <a:r>
                  <a:rPr lang="hu-HU" dirty="0" err="1"/>
                  <a:t>position</a:t>
                </a:r>
                <a:r>
                  <a:rPr lang="hu-HU" dirty="0"/>
                  <a:t> and </a:t>
                </a:r>
                <a:r>
                  <a:rPr lang="hu-HU" dirty="0" err="1"/>
                  <a:t>height</a:t>
                </a:r>
                <a:r>
                  <a:rPr lang="hu-HU" dirty="0"/>
                  <a:t> </a:t>
                </a:r>
                <a:r>
                  <a:rPr lang="hu-HU" dirty="0" err="1"/>
                  <a:t>tell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hu-HU" dirty="0"/>
                  <a:t> and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hu-HU" dirty="0"/>
              </a:p>
              <a:p>
                <a:r>
                  <a:rPr lang="hu-HU" dirty="0" err="1"/>
                  <a:t>Critical</a:t>
                </a:r>
                <a:r>
                  <a:rPr lang="hu-HU" dirty="0"/>
                  <a:t> </a:t>
                </a:r>
                <a:r>
                  <a:rPr lang="hu-HU" dirty="0" err="1"/>
                  <a:t>EndPoint</a:t>
                </a:r>
                <a:r>
                  <a:rPr lang="hu-HU" dirty="0"/>
                  <a:t> </a:t>
                </a:r>
                <a:r>
                  <a:rPr lang="hu-HU" dirty="0" err="1"/>
                  <a:t>location</a:t>
                </a:r>
                <a:r>
                  <a:rPr lang="hu-HU" dirty="0"/>
                  <a:t> </a:t>
                </a:r>
                <a:r>
                  <a:rPr lang="hu-HU" dirty="0" err="1"/>
                  <a:t>for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hu-HU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≈47.5</m:t>
                    </m:r>
                  </m:oMath>
                </a14:m>
                <a:r>
                  <a:rPr lang="hu-HU" dirty="0"/>
                  <a:t> GeV</a:t>
                </a:r>
              </a:p>
              <a:p>
                <a:r>
                  <a:rPr lang="hu-HU" dirty="0" err="1"/>
                  <a:t>Scaling</a:t>
                </a:r>
                <a:r>
                  <a:rPr lang="hu-HU" dirty="0"/>
                  <a:t> </a:t>
                </a:r>
                <a:r>
                  <a:rPr lang="hu-HU" dirty="0" err="1"/>
                  <a:t>vs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hu-HU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hu-H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b>
                    </m:sSub>
                    <m:r>
                      <a:rPr lang="hu-H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hu-HU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r>
                  <a:rPr lang="hu-HU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hu-HU" b="0" i="0" smtClean="0">
                        <a:latin typeface="Cambria Math" panose="02040503050406030204" pitchFamily="18" charset="0"/>
                      </a:rPr>
                      <m:t>=165</m:t>
                    </m:r>
                  </m:oMath>
                </a14:m>
                <a:r>
                  <a:rPr lang="hu-HU" dirty="0"/>
                  <a:t> </a:t>
                </a:r>
                <a:r>
                  <a:rPr lang="hu-HU" dirty="0" err="1"/>
                  <a:t>MeV</a:t>
                </a:r>
                <a:r>
                  <a:rPr lang="hu-HU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hu-HU" b="0" i="0" smtClean="0">
                        <a:latin typeface="Cambria Math" panose="02040503050406030204" pitchFamily="18" charset="0"/>
                      </a:rPr>
                      <m:t>=95</m:t>
                    </m:r>
                  </m:oMath>
                </a14:m>
                <a:r>
                  <a:rPr lang="hu-HU" dirty="0"/>
                  <a:t> </a:t>
                </a:r>
                <a:r>
                  <a:rPr lang="hu-HU" dirty="0" err="1"/>
                  <a:t>MeV</a:t>
                </a:r>
                <a:endParaRPr lang="hu-HU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14923F-6785-44D1-AFB6-3A48ACEC9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38067"/>
                <a:ext cx="8350369" cy="1648264"/>
              </a:xfrm>
              <a:blipFill>
                <a:blip r:embed="rId2"/>
                <a:stretch>
                  <a:fillRect l="-657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1843316C-CBA4-4007-9B5C-5F0D1136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D89CE-A475-48DB-A522-C36D04E2BD9A}" type="datetime1">
              <a:rPr lang="en-US" noProof="0" smtClean="0"/>
              <a:t>3/12/2021</a:t>
            </a:fld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1B93A5-6DC3-4D15-8AB0-F9BCE46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M. Csanád (Eötvös U) @ Heavy ion physics lecture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3F22831-0745-4CA5-A9F7-7602ECB2F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06394"/>
            <a:ext cx="2524989" cy="3191167"/>
          </a:xfrm>
          <a:prstGeom prst="rect">
            <a:avLst/>
          </a:prstGeom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7D5B7FE9-52E7-45A2-B75D-9B3F83F85992}"/>
              </a:ext>
            </a:extLst>
          </p:cNvPr>
          <p:cNvGrpSpPr/>
          <p:nvPr/>
        </p:nvGrpSpPr>
        <p:grpSpPr>
          <a:xfrm>
            <a:off x="2606720" y="2706393"/>
            <a:ext cx="3338421" cy="3191167"/>
            <a:chOff x="2865512" y="2577002"/>
            <a:chExt cx="3338421" cy="3191167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B7233FD8-F974-41C4-9281-F1016449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5512" y="2577002"/>
              <a:ext cx="3338421" cy="31911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zövegdoboz 9">
                  <a:extLst>
                    <a:ext uri="{FF2B5EF4-FFF2-40B4-BE49-F238E27FC236}">
                      <a16:creationId xmlns:a16="http://schemas.microsoft.com/office/drawing/2014/main" id="{1583AF58-E3E4-4BC3-85C5-83CE1476069E}"/>
                    </a:ext>
                  </a:extLst>
                </p:cNvPr>
                <p:cNvSpPr txBox="1"/>
                <p:nvPr/>
              </p:nvSpPr>
              <p:spPr>
                <a:xfrm>
                  <a:off x="3186719" y="2665677"/>
                  <a:ext cx="1296742" cy="421590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 algn="ctr"/>
                  <a:r>
                    <a:rPr lang="hu-HU" sz="1050" dirty="0"/>
                    <a:t>Peak </a:t>
                  </a:r>
                  <a:r>
                    <a:rPr lang="hu-HU" sz="1050" dirty="0" err="1"/>
                    <a:t>position</a:t>
                  </a:r>
                  <a:r>
                    <a:rPr lang="hu-HU" sz="1050" dirty="0"/>
                    <a:t> [TeV]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sz="105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hu-HU" sz="105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105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hu-HU" sz="1050" b="0" i="1" smtClean="0">
                                <a:latin typeface="Cambria Math" panose="02040503050406030204" pitchFamily="18" charset="0"/>
                              </a:rPr>
                              <m:t>−1/</m:t>
                            </m:r>
                            <m:r>
                              <a:rPr lang="hu-HU" sz="105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a:rPr lang="hu-HU" sz="105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hu-HU" sz="105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hu-HU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≈0.66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0" name="Szövegdoboz 9">
                  <a:extLst>
                    <a:ext uri="{FF2B5EF4-FFF2-40B4-BE49-F238E27FC236}">
                      <a16:creationId xmlns:a16="http://schemas.microsoft.com/office/drawing/2014/main" id="{1583AF58-E3E4-4BC3-85C5-83CE147606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6719" y="2665677"/>
                  <a:ext cx="1296742" cy="4215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D752D061-6DC9-46EB-B32C-51A317CDBFA4}"/>
                    </a:ext>
                  </a:extLst>
                </p:cNvPr>
                <p:cNvSpPr txBox="1"/>
                <p:nvPr/>
              </p:nvSpPr>
              <p:spPr>
                <a:xfrm>
                  <a:off x="4552197" y="2665677"/>
                  <a:ext cx="1358439" cy="421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hu-HU" sz="1050" dirty="0"/>
                    <a:t>Peak </a:t>
                  </a:r>
                  <a:r>
                    <a:rPr lang="hu-HU" sz="1050" dirty="0" err="1"/>
                    <a:t>height</a:t>
                  </a:r>
                  <a:r>
                    <a:rPr lang="hu-HU" sz="1050" dirty="0"/>
                    <a:t> [fm</a:t>
                  </a:r>
                  <a:r>
                    <a:rPr lang="hu-HU" sz="1050" baseline="30000" dirty="0"/>
                    <a:t>2</a:t>
                  </a:r>
                  <a:r>
                    <a:rPr lang="hu-HU" sz="1050" dirty="0"/>
                    <a:t>]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sz="1050" i="1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hu-HU" sz="10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105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hu-HU" sz="105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hu-HU" sz="105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sz="105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a:rPr lang="hu-HU" sz="1050" i="1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hu-HU" sz="105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hu-HU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≈1.3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D752D061-6DC9-46EB-B32C-51A317CDB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197" y="2665677"/>
                  <a:ext cx="1358439" cy="42159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082B107-A31B-4ADD-8525-5DF7F645526B}"/>
              </a:ext>
            </a:extLst>
          </p:cNvPr>
          <p:cNvSpPr txBox="1"/>
          <p:nvPr/>
        </p:nvSpPr>
        <p:spPr>
          <a:xfrm>
            <a:off x="2" y="5845225"/>
            <a:ext cx="9083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Roy </a:t>
            </a:r>
            <a:r>
              <a:rPr lang="hu-HU" sz="1400" dirty="0" err="1"/>
              <a:t>Lacey</a:t>
            </a:r>
            <a:r>
              <a:rPr lang="hu-HU" sz="1400" dirty="0"/>
              <a:t>, PRL</a:t>
            </a:r>
            <a:r>
              <a:rPr lang="nn-NO" sz="1400" dirty="0"/>
              <a:t>114 (2015)</a:t>
            </a:r>
            <a:r>
              <a:rPr lang="hu-HU" sz="1400" dirty="0"/>
              <a:t>,</a:t>
            </a:r>
            <a:r>
              <a:rPr lang="nn-NO" sz="1400" dirty="0"/>
              <a:t>142301</a:t>
            </a:r>
            <a:endParaRPr lang="en-US" sz="1400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D98F6918-E393-4C3B-ADB4-20C3D4A97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216" y="2706392"/>
            <a:ext cx="3117129" cy="3191167"/>
          </a:xfrm>
          <a:prstGeom prst="rect">
            <a:avLst/>
          </a:prstGeom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F8AB06F4-F52C-4B04-8F98-E86D00E37AC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767542D9-A5FB-4AB2-BAE5-257F203A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55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02671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 of the Recent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Freeze-out curve mostly known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=400</m:t>
                    </m:r>
                  </m:oMath>
                </a14:m>
                <a:r>
                  <a:rPr lang="en-US"/>
                  <a:t> MeV</a:t>
                </a:r>
              </a:p>
              <a:p>
                <a:r>
                  <a:rPr lang="en-US"/>
                  <a:t>No very clear change in some usual observables down to 7.7 GeV</a:t>
                </a:r>
              </a:p>
              <a:p>
                <a:pPr lvl="1"/>
                <a:r>
                  <a:rPr lang="en-US"/>
                  <a:t>Even small size and energy systems exhibit flow features</a:t>
                </a:r>
              </a:p>
              <a:p>
                <a:pPr lvl="1"/>
                <a:r>
                  <a:rPr lang="en-US"/>
                  <a:t>Thermal photons appear also down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=39</m:t>
                    </m:r>
                  </m:oMath>
                </a14:m>
                <a:r>
                  <a:rPr lang="en-US"/>
                  <a:t> GeV</a:t>
                </a:r>
              </a:p>
              <a:p>
                <a:pPr lvl="1"/>
                <a:r>
                  <a:rPr lang="en-US"/>
                  <a:t>Heavy flavor suppression similar over broad range</a:t>
                </a:r>
              </a:p>
              <a:p>
                <a:pPr lvl="1"/>
                <a:r>
                  <a:rPr lang="en-US"/>
                  <a:t>No clearly apparent fluctuation in cumulant ratios </a:t>
                </a:r>
              </a:p>
              <a:p>
                <a:r>
                  <a:rPr lang="en-US"/>
                  <a:t>Note however: </a:t>
                </a:r>
              </a:p>
              <a:p>
                <a:pPr lvl="1"/>
                <a:r>
                  <a:rPr lang="en-US"/>
                  <a:t>Lack of suppression 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&lt;20−30</m:t>
                    </m:r>
                  </m:oMath>
                </a14:m>
                <a:r>
                  <a:rPr lang="en-US"/>
                  <a:t> GeV</a:t>
                </a:r>
              </a:p>
              <a:p>
                <a:pPr lvl="1"/>
                <a:r>
                  <a:rPr lang="en-US"/>
                  <a:t>Directed net-proton flow shows minimum: softest point?</a:t>
                </a:r>
              </a:p>
              <a:p>
                <a:pPr lvl="1"/>
                <a:r>
                  <a:rPr lang="en-US"/>
                  <a:t>Non-monotonicity in the HBT radii</a:t>
                </a:r>
              </a:p>
              <a:p>
                <a:pPr lvl="1"/>
                <a:r>
                  <a:rPr lang="en-US"/>
                  <a:t>Finite size scaling relations tested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átum helye 6">
            <a:extLst>
              <a:ext uri="{FF2B5EF4-FFF2-40B4-BE49-F238E27FC236}">
                <a16:creationId xmlns:a16="http://schemas.microsoft.com/office/drawing/2014/main" id="{99813BD2-18A0-40F2-B377-FFCA3B08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AD25-2DFA-4F07-9AA2-1733705B10E1}" type="datetime1">
              <a:rPr lang="en-US" smtClean="0"/>
              <a:t>3/12/2021</a:t>
            </a:fld>
            <a:endParaRPr lang="en-US"/>
          </a:p>
        </p:txBody>
      </p:sp>
      <p:sp>
        <p:nvSpPr>
          <p:cNvPr id="28" name="Élőláb helye 27">
            <a:extLst>
              <a:ext uri="{FF2B5EF4-FFF2-40B4-BE49-F238E27FC236}">
                <a16:creationId xmlns:a16="http://schemas.microsoft.com/office/drawing/2014/main" id="{9991E372-1D92-4780-A1D0-00162F8D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89DB14BE-156A-4331-B6CB-163505F49A5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RESULTS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D292B35-BD73-4A71-A2B9-1433BA7B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56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2378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095515"/>
            <a:ext cx="8410754" cy="5124130"/>
          </a:xfrm>
        </p:spPr>
        <p:txBody>
          <a:bodyPr>
            <a:normAutofit/>
          </a:bodyPr>
          <a:lstStyle/>
          <a:p>
            <a:r>
              <a:rPr lang="en-US" dirty="0"/>
              <a:t>Clear consensus on a list of QGP signs</a:t>
            </a:r>
          </a:p>
          <a:p>
            <a:r>
              <a:rPr lang="en-US" dirty="0"/>
              <a:t>Some appear also at low energies, for small systems</a:t>
            </a:r>
          </a:p>
          <a:p>
            <a:r>
              <a:rPr lang="en-US" dirty="0"/>
              <a:t>Note however finite size scaling for HBT radii</a:t>
            </a:r>
            <a:r>
              <a:rPr lang="hu-HU" dirty="0"/>
              <a:t> and </a:t>
            </a:r>
            <a:r>
              <a:rPr lang="hu-HU" dirty="0" err="1"/>
              <a:t>cumulant</a:t>
            </a:r>
            <a:r>
              <a:rPr lang="hu-HU" dirty="0"/>
              <a:t> ratios</a:t>
            </a:r>
            <a:endParaRPr lang="en-US" dirty="0"/>
          </a:p>
          <a:p>
            <a:r>
              <a:rPr lang="en-US" dirty="0"/>
              <a:t>Strong efforts and plans at SPS, RHIC, NICA, FAIR, J-PARC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E548450F-5595-407F-A842-941E6D71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02E3-160B-470C-A5EE-5319B3CECD8B}" type="datetime1">
              <a:rPr lang="en-US" smtClean="0"/>
              <a:t>3/12/2021</a:t>
            </a:fld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25792573-C31D-4542-9CA7-792C878F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0A4F28F-CED8-46DB-A800-621D88571A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0701" y="3212172"/>
            <a:ext cx="2861902" cy="280279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033E7E5C-0AEC-4FFC-8567-C1AB38DFDA14}"/>
              </a:ext>
            </a:extLst>
          </p:cNvPr>
          <p:cNvGrpSpPr/>
          <p:nvPr/>
        </p:nvGrpSpPr>
        <p:grpSpPr>
          <a:xfrm>
            <a:off x="4932611" y="3212173"/>
            <a:ext cx="3007513" cy="2602032"/>
            <a:chOff x="4544423" y="3160414"/>
            <a:chExt cx="3007513" cy="260203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40E010A-A89A-40CA-B761-D2DF3C1EE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423" y="3160414"/>
              <a:ext cx="3007513" cy="260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3D5F646B-CFD4-403C-AAF6-8B08126C0DBB}"/>
                </a:ext>
              </a:extLst>
            </p:cNvPr>
            <p:cNvSpPr txBox="1"/>
            <p:nvPr/>
          </p:nvSpPr>
          <p:spPr>
            <a:xfrm>
              <a:off x="5643901" y="4071907"/>
              <a:ext cx="404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FFFF00"/>
                  </a:solidFill>
                </a:rPr>
                <a:t>SPS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2C73FE80-9F9B-4640-9D0A-E168DFC0C640}"/>
                </a:ext>
              </a:extLst>
            </p:cNvPr>
            <p:cNvSpPr txBox="1"/>
            <p:nvPr/>
          </p:nvSpPr>
          <p:spPr>
            <a:xfrm>
              <a:off x="6207966" y="4461430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rgbClr val="FFFF00"/>
                  </a:solidFill>
                </a:rPr>
                <a:t>J-PARC HI</a:t>
              </a:r>
            </a:p>
          </p:txBody>
        </p:sp>
      </p:grpSp>
      <p:sp>
        <p:nvSpPr>
          <p:cNvPr id="14" name="Téglalap 13">
            <a:extLst>
              <a:ext uri="{FF2B5EF4-FFF2-40B4-BE49-F238E27FC236}">
                <a16:creationId xmlns:a16="http://schemas.microsoft.com/office/drawing/2014/main" id="{879080E9-805A-4BB3-9F76-C802F92DD06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75EDC29-5C58-44D8-8C89-6A54649C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57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454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43490" y="2412148"/>
            <a:ext cx="6571343" cy="5035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for your attention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21D8630-E0F2-4FB0-99D8-650589500B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4896" y="1"/>
            <a:ext cx="2352944" cy="2304346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A8D0D18-5F9E-4E81-A7B2-3DBF917784FF}"/>
              </a:ext>
            </a:extLst>
          </p:cNvPr>
          <p:cNvGrpSpPr/>
          <p:nvPr/>
        </p:nvGrpSpPr>
        <p:grpSpPr>
          <a:xfrm>
            <a:off x="5046453" y="1"/>
            <a:ext cx="2453724" cy="2182482"/>
            <a:chOff x="4544423" y="3160414"/>
            <a:chExt cx="3007513" cy="260203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1D15DEE-A281-4609-B2B4-38DBCC329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423" y="3160414"/>
              <a:ext cx="3007513" cy="260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7A411780-31CD-40F6-93CE-80BE43879420}"/>
                </a:ext>
              </a:extLst>
            </p:cNvPr>
            <p:cNvSpPr txBox="1"/>
            <p:nvPr/>
          </p:nvSpPr>
          <p:spPr>
            <a:xfrm>
              <a:off x="5643901" y="4071906"/>
              <a:ext cx="452296" cy="293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SPS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EF463C81-9756-41A4-A49D-34B995D8B902}"/>
                </a:ext>
              </a:extLst>
            </p:cNvPr>
            <p:cNvSpPr txBox="1"/>
            <p:nvPr/>
          </p:nvSpPr>
          <p:spPr>
            <a:xfrm>
              <a:off x="6207966" y="4461430"/>
              <a:ext cx="772556" cy="256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dirty="0">
                  <a:solidFill>
                    <a:srgbClr val="FFFF00"/>
                  </a:solidFill>
                </a:rPr>
                <a:t>J-PARC HI</a:t>
              </a:r>
              <a:endParaRPr lang="en-US" sz="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E95AD3C-C545-420B-B8B5-AFBEC17CE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852479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you are interested in these subjects, come to our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Zimányi School </a:t>
            </a:r>
            <a:r>
              <a:rPr lang="hu-HU" dirty="0"/>
              <a:t>2021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December </a:t>
            </a:r>
            <a:r>
              <a:rPr lang="hu-HU" dirty="0"/>
              <a:t>6-10</a:t>
            </a:r>
            <a:r>
              <a:rPr lang="en-US" dirty="0"/>
              <a:t>, Budapest, Hungary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F4F62B2-2203-4838-A449-D05BAF2CCC8C}"/>
              </a:ext>
            </a:extLst>
          </p:cNvPr>
          <p:cNvSpPr txBox="1"/>
          <p:nvPr/>
        </p:nvSpPr>
        <p:spPr>
          <a:xfrm>
            <a:off x="3195632" y="5765507"/>
            <a:ext cx="306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/>
                </a:solidFill>
                <a:hlinkClick r:id="rId4"/>
              </a:rPr>
              <a:t>http://zimanyischool.kfki.hu/21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0" name="Kép 19" descr="A képen szöveg látható&#10;&#10;Automatikusan generált leírás">
            <a:extLst>
              <a:ext uri="{FF2B5EF4-FFF2-40B4-BE49-F238E27FC236}">
                <a16:creationId xmlns:a16="http://schemas.microsoft.com/office/drawing/2014/main" id="{A95BCC61-0A5A-4613-BE4B-2B3F34325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01" y="3802713"/>
            <a:ext cx="3973255" cy="1962794"/>
          </a:xfrm>
          <a:prstGeom prst="rect">
            <a:avLst/>
          </a:prstGeom>
        </p:spPr>
      </p:pic>
      <p:sp>
        <p:nvSpPr>
          <p:cNvPr id="21" name="Dia számának helye 20">
            <a:extLst>
              <a:ext uri="{FF2B5EF4-FFF2-40B4-BE49-F238E27FC236}">
                <a16:creationId xmlns:a16="http://schemas.microsoft.com/office/drawing/2014/main" id="{761C6152-8475-4FF4-B003-96EF1D97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58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0841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BACKUP</a:t>
            </a:r>
            <a:endParaRPr lang="en-US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13B656AF-A4DB-4436-99F1-26B0CBCF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C8A2B-3C83-4A20-9940-8971FDE6A54A}" type="datetime1">
              <a:rPr lang="en-US" noProof="0" smtClean="0"/>
              <a:t>3/12/2021</a:t>
            </a:fld>
            <a:endParaRPr lang="en-US" noProof="0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8299F7D0-1E0B-4895-AAF1-81B0ECAF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noProof="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ACB7CF3-84FE-4081-960D-EA9309B4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59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1703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FA2EA-16E2-4872-B9E4-DC7C4CD7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the Critical Point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ECAC38-B423-4453-B3D0-B6DC1806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81819"/>
            <a:ext cx="8350369" cy="1854679"/>
          </a:xfrm>
        </p:spPr>
        <p:txBody>
          <a:bodyPr/>
          <a:lstStyle/>
          <a:p>
            <a:r>
              <a:rPr lang="en-US" dirty="0"/>
              <a:t>Evolution attracted to the critical point</a:t>
            </a:r>
          </a:p>
          <a:p>
            <a:pPr lvl="1"/>
            <a:r>
              <a:rPr lang="en-US" dirty="0"/>
              <a:t>M. Asakawa et al., PRL101,122302(2008) [arXiv:0803.2449]</a:t>
            </a:r>
          </a:p>
          <a:p>
            <a:r>
              <a:rPr lang="en-US" dirty="0"/>
              <a:t>Effects of critical point in a broad region</a:t>
            </a:r>
          </a:p>
          <a:p>
            <a:pPr lvl="1"/>
            <a:r>
              <a:rPr lang="en-US" dirty="0"/>
              <a:t>Y. Hatta and T. Ikeda, PRD67,014028(2003) [hep-</a:t>
            </a:r>
            <a:r>
              <a:rPr lang="en-US" dirty="0" err="1"/>
              <a:t>ph</a:t>
            </a:r>
            <a:r>
              <a:rPr lang="en-US" dirty="0"/>
              <a:t>/0210284]</a:t>
            </a:r>
          </a:p>
          <a:p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1CC4300-610B-4553-8BA0-B5B6D8E2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" y="2893906"/>
            <a:ext cx="4291640" cy="3214912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79C6C19B-B4F8-4AD0-A9D0-03EEF2F0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D3BB-C7CD-4257-864A-F58A188F28D7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8C479A74-0677-45F1-B93D-004F6602C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  <a:endParaRPr lang="en-US" dirty="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9378F023-51DD-4160-937A-B1D9ED3896C0}"/>
              </a:ext>
            </a:extLst>
          </p:cNvPr>
          <p:cNvGrpSpPr/>
          <p:nvPr/>
        </p:nvGrpSpPr>
        <p:grpSpPr>
          <a:xfrm>
            <a:off x="4812738" y="2889490"/>
            <a:ext cx="3986206" cy="3219328"/>
            <a:chOff x="4812738" y="2889490"/>
            <a:chExt cx="3986206" cy="3219328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F67472D5-4165-4ED6-B33B-A438604F2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2738" y="2889490"/>
              <a:ext cx="3986206" cy="32193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Szövegdoboz 3">
                  <a:extLst>
                    <a:ext uri="{FF2B5EF4-FFF2-40B4-BE49-F238E27FC236}">
                      <a16:creationId xmlns:a16="http://schemas.microsoft.com/office/drawing/2014/main" id="{04ADBC2D-03F2-42E2-8058-683431EC801D}"/>
                    </a:ext>
                  </a:extLst>
                </p:cNvPr>
                <p:cNvSpPr txBox="1"/>
                <p:nvPr/>
              </p:nvSpPr>
              <p:spPr>
                <a:xfrm>
                  <a:off x="7124799" y="4917055"/>
                  <a:ext cx="11762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dirty="0"/>
                    <a:t> Critical Point</a:t>
                  </a:r>
                </a:p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dirty="0"/>
                    <a:t> Cross</a:t>
                  </a:r>
                  <a:r>
                    <a:rPr lang="hu-HU" sz="1200" dirty="0"/>
                    <a:t>-</a:t>
                  </a:r>
                  <a:r>
                    <a:rPr lang="en-US" sz="1200" dirty="0"/>
                    <a:t>Over</a:t>
                  </a:r>
                </a:p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dirty="0"/>
                    <a:t> First Order</a:t>
                  </a:r>
                </a:p>
              </p:txBody>
            </p:sp>
          </mc:Choice>
          <mc:Fallback xmlns="">
            <p:sp>
              <p:nvSpPr>
                <p:cNvPr id="4" name="Szövegdoboz 3">
                  <a:extLst>
                    <a:ext uri="{FF2B5EF4-FFF2-40B4-BE49-F238E27FC236}">
                      <a16:creationId xmlns:a16="http://schemas.microsoft.com/office/drawing/2014/main" id="{04ADBC2D-03F2-42E2-8058-683431EC8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4799" y="4917055"/>
                  <a:ext cx="1176284" cy="646331"/>
                </a:xfrm>
                <a:prstGeom prst="rect">
                  <a:avLst/>
                </a:prstGeom>
                <a:blipFill>
                  <a:blip r:embed="rId4"/>
                  <a:stretch>
                    <a:fillRect t="-943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églalap 11">
            <a:extLst>
              <a:ext uri="{FF2B5EF4-FFF2-40B4-BE49-F238E27FC236}">
                <a16:creationId xmlns:a16="http://schemas.microsoft.com/office/drawing/2014/main" id="{08C686EA-2FCC-468A-85B5-90C351388CEB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1C8989A-FDFF-48F9-8432-78830A87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3897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heavy flavor suppression &amp; regeneration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638360" y="1169716"/>
                <a:ext cx="8350369" cy="5011986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Timeline: quarkonium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q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q</m:t>
                        </m:r>
                      </m:e>
                    </m:acc>
                  </m:oMath>
                </a14:m>
                <a:r>
                  <a:rPr lang="en-US"/>
                  <a:t>) 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QGP evolution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q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q</m:t>
                        </m:r>
                      </m:e>
                    </m:acc>
                  </m:oMath>
                </a14:m>
                <a:r>
                  <a:rPr lang="en-US"/>
                  <a:t> decay</a:t>
                </a:r>
              </a:p>
              <a:p>
                <a:r>
                  <a:rPr lang="en-US"/>
                  <a:t>Quarkonia experience the whole QGP evolution, competing processes</a:t>
                </a:r>
              </a:p>
              <a:p>
                <a:r>
                  <a:rPr lang="en-US"/>
                  <a:t>Suppression due to color-screening: temperature and size/mass dependence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Statistical </a:t>
                </a:r>
                <a:br>
                  <a:rPr lang="en-US"/>
                </a:br>
                <a:r>
                  <a:rPr lang="en-US"/>
                  <a:t>regeneration</a:t>
                </a:r>
                <a:br>
                  <a:rPr lang="en-US"/>
                </a:br>
                <a:r>
                  <a:rPr lang="en-US"/>
                  <a:t>in time:</a:t>
                </a:r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sz="1200"/>
                  <a:t>Images from J Castillo, SQM17 and A Mócsy, HardProbes2009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360" y="1169716"/>
                <a:ext cx="8350369" cy="5011986"/>
              </a:xfrm>
              <a:blipFill>
                <a:blip r:embed="rId2"/>
                <a:stretch>
                  <a:fillRect l="-657" t="-122" b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4527" y="4174804"/>
            <a:ext cx="4967070" cy="1646309"/>
          </a:xfrm>
          <a:prstGeom prst="rect">
            <a:avLst/>
          </a:prstGeom>
          <a:ln>
            <a:noFill/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764" y="2563651"/>
            <a:ext cx="3175469" cy="140070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8392" y="2509107"/>
            <a:ext cx="2073026" cy="14552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8874" y="2736607"/>
            <a:ext cx="1805126" cy="2893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21E728D0-1AA1-4D68-A5B9-872D2D0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82D1-9DAB-40C9-96A3-59AF51C31F86}" type="datetime1">
              <a:rPr lang="en-US" smtClean="0"/>
              <a:t>3/12/2021</a:t>
            </a:fld>
            <a:endParaRPr lang="en-US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4382DEEB-62D1-4620-9DF9-39A52E2A0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E629AA7-D876-464D-B4DE-11E3AAE39CE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93E8677-7EE5-439C-9035-A34CDC98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60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863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Experimental Control parameters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109604"/>
            <a:ext cx="8350369" cy="146339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400"/>
              </a:spcBef>
            </a:pPr>
            <a:r>
              <a:rPr lang="en-US"/>
              <a:t>Collision energy: controls initial temperature, initial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 baseline="-25000"/>
              <a:t>B</a:t>
            </a:r>
          </a:p>
          <a:p>
            <a:pPr>
              <a:spcBef>
                <a:spcPts val="400"/>
              </a:spcBef>
            </a:pPr>
            <a:r>
              <a:rPr lang="en-US"/>
              <a:t>Collision system &amp; centrality: controls available volume</a:t>
            </a:r>
          </a:p>
          <a:p>
            <a:pPr>
              <a:spcBef>
                <a:spcPts val="400"/>
              </a:spcBef>
            </a:pPr>
            <a:r>
              <a:rPr lang="en-US"/>
              <a:t>Event geometry: reaction plane, event plane, fluctuations</a:t>
            </a:r>
          </a:p>
          <a:p>
            <a:pPr>
              <a:spcBef>
                <a:spcPts val="400"/>
              </a:spcBef>
            </a:pPr>
            <a:r>
              <a:rPr lang="en-US"/>
              <a:t>Important parameters: N</a:t>
            </a:r>
            <a:r>
              <a:rPr lang="en-US" baseline="-25000"/>
              <a:t>part</a:t>
            </a:r>
            <a:r>
              <a:rPr lang="en-US"/>
              <a:t> (system size), N</a:t>
            </a:r>
            <a:r>
              <a:rPr lang="en-US" baseline="-25000"/>
              <a:t>coll</a:t>
            </a:r>
            <a:r>
              <a:rPr lang="en-US"/>
              <a:t> (x-sect)</a:t>
            </a:r>
            <a:endParaRPr lang="en-US" baseline="-25000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97501" y="2655097"/>
            <a:ext cx="6089110" cy="1616670"/>
            <a:chOff x="657" y="1616"/>
            <a:chExt cx="4400" cy="1281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57" y="2432"/>
              <a:ext cx="1134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Central Au+Au</a:t>
              </a:r>
            </a:p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N</a:t>
              </a:r>
              <a:r>
                <a:rPr lang="en-US" sz="1600" baseline="-25000"/>
                <a:t>part</a:t>
              </a:r>
              <a:r>
                <a:rPr lang="en-US" sz="1600"/>
                <a:t>~300</a:t>
              </a: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7" y="1619"/>
              <a:ext cx="864" cy="795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945" y="1619"/>
              <a:ext cx="864" cy="795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945" y="1663"/>
              <a:ext cx="576" cy="708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927" y="163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2454" y="163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2454" y="1769"/>
              <a:ext cx="336" cy="532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3560" y="161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3770" y="2036"/>
              <a:ext cx="244" cy="210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3770" y="2036"/>
              <a:ext cx="244" cy="215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4740" y="2115"/>
              <a:ext cx="181" cy="13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4785" y="2115"/>
              <a:ext cx="136" cy="136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4785" y="2115"/>
              <a:ext cx="181" cy="13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1972" y="2432"/>
              <a:ext cx="136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Peripheral Au+Au</a:t>
              </a:r>
            </a:p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N</a:t>
              </a:r>
              <a:r>
                <a:rPr lang="en-US" sz="1600" baseline="-25000"/>
                <a:t>part</a:t>
              </a:r>
              <a:r>
                <a:rPr lang="en-US" sz="1600"/>
                <a:t>~50</a:t>
              </a:r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3696" y="2432"/>
              <a:ext cx="54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d+Au</a:t>
              </a:r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648" y="2432"/>
              <a:ext cx="409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p+p</a:t>
              </a:r>
            </a:p>
          </p:txBody>
        </p:sp>
      </p:grpSp>
      <p:grpSp>
        <p:nvGrpSpPr>
          <p:cNvPr id="24" name="Group 31"/>
          <p:cNvGrpSpPr>
            <a:grpSpLocks/>
          </p:cNvGrpSpPr>
          <p:nvPr/>
        </p:nvGrpSpPr>
        <p:grpSpPr bwMode="auto">
          <a:xfrm>
            <a:off x="958265" y="4437442"/>
            <a:ext cx="3033402" cy="1518598"/>
            <a:chOff x="1595" y="3101"/>
            <a:chExt cx="2086" cy="1044"/>
          </a:xfrm>
        </p:grpSpPr>
        <p:sp>
          <p:nvSpPr>
            <p:cNvPr id="25" name="Oval 18"/>
            <p:cNvSpPr>
              <a:spLocks noChangeArrowheads="1"/>
            </p:cNvSpPr>
            <p:nvPr/>
          </p:nvSpPr>
          <p:spPr bwMode="auto">
            <a:xfrm rot="-749941">
              <a:off x="1782" y="3334"/>
              <a:ext cx="864" cy="811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 rot="-749941">
              <a:off x="2298" y="3219"/>
              <a:ext cx="864" cy="811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 rot="-749941">
              <a:off x="2308" y="3412"/>
              <a:ext cx="336" cy="543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rot="570060" flipV="1">
              <a:off x="2472" y="3612"/>
              <a:ext cx="627" cy="1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rot="570060" flipV="1">
              <a:off x="1595" y="3204"/>
              <a:ext cx="2015" cy="8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 rot="20850059">
              <a:off x="2607" y="3250"/>
              <a:ext cx="107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marL="331788" indent="-331788">
                <a:spcBef>
                  <a:spcPts val="1500"/>
                </a:spcBef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/>
                <a:t>Reaction Plane</a:t>
              </a: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rot="570060" flipH="1" flipV="1">
              <a:off x="2423" y="3101"/>
              <a:ext cx="91" cy="5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3" name="Kép 4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12275" r="12165" b="16661"/>
          <a:stretch/>
        </p:blipFill>
        <p:spPr>
          <a:xfrm rot="20488916">
            <a:off x="5023839" y="4677605"/>
            <a:ext cx="1821088" cy="1395416"/>
          </a:xfrm>
          <a:prstGeom prst="rect">
            <a:avLst/>
          </a:prstGeom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4942691" y="4243236"/>
            <a:ext cx="156933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31788" indent="-331788" algn="ctr">
              <a:buClr>
                <a:srgbClr val="0000FF"/>
              </a:buClr>
              <a:buSzPct val="62000"/>
              <a:buFont typeface="Monotype Sort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en-US" sz="1600"/>
              <a:t>Reality</a:t>
            </a:r>
          </a:p>
        </p:txBody>
      </p:sp>
      <p:pic>
        <p:nvPicPr>
          <p:cNvPr id="45" name="Kép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5398">
            <a:off x="6938969" y="4663430"/>
            <a:ext cx="1922166" cy="1392338"/>
          </a:xfrm>
          <a:prstGeom prst="rect">
            <a:avLst/>
          </a:prstGeom>
        </p:spPr>
      </p:pic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6449550" y="4250639"/>
            <a:ext cx="245243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1788" indent="-331788" algn="ctr">
              <a:buClr>
                <a:srgbClr val="0000FF"/>
              </a:buClr>
              <a:buSzPct val="62000"/>
              <a:buFont typeface="Monotype Sort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en-US" sz="1600"/>
              <a:t>Multipole event planes</a:t>
            </a:r>
          </a:p>
        </p:txBody>
      </p:sp>
      <p:pic>
        <p:nvPicPr>
          <p:cNvPr id="47" name="Kép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91" y="1146045"/>
            <a:ext cx="2509024" cy="2408051"/>
          </a:xfrm>
          <a:prstGeom prst="rect">
            <a:avLst/>
          </a:prstGeom>
        </p:spPr>
      </p:pic>
      <p:sp>
        <p:nvSpPr>
          <p:cNvPr id="33" name="Dátum helye 32">
            <a:extLst>
              <a:ext uri="{FF2B5EF4-FFF2-40B4-BE49-F238E27FC236}">
                <a16:creationId xmlns:a16="http://schemas.microsoft.com/office/drawing/2014/main" id="{85EFDD7D-47F3-4468-A6ED-E1AD499A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C7872-51EF-48DF-B197-B39B8D23ED09}" type="datetime1">
              <a:rPr lang="en-US" smtClean="0"/>
              <a:t>3/12/2021</a:t>
            </a:fld>
            <a:endParaRPr lang="en-US"/>
          </a:p>
        </p:txBody>
      </p:sp>
      <p:sp>
        <p:nvSpPr>
          <p:cNvPr id="34" name="Élőláb helye 33">
            <a:extLst>
              <a:ext uri="{FF2B5EF4-FFF2-40B4-BE49-F238E27FC236}">
                <a16:creationId xmlns:a16="http://schemas.microsoft.com/office/drawing/2014/main" id="{882F4007-6BCA-4DFE-8264-7499C282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32996469-BD00-4DFC-92BB-5C405B46502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E094C4E-E1FE-4738-A307-97D550F8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069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Collisions of different centrality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7FDE6D7-BAFD-47FF-8EB6-ED1A360D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01683"/>
            <a:ext cx="8350369" cy="136284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/>
              <a:t>Centrality in percentage (%): how many events are more head-on?</a:t>
            </a:r>
          </a:p>
          <a:p>
            <a:pPr marL="444500" lvl="1">
              <a:lnSpc>
                <a:spcPct val="110000"/>
              </a:lnSpc>
            </a:pPr>
            <a:r>
              <a:rPr lang="en-US"/>
              <a:t>0%: most central collision;  0-5%: most central 1/20</a:t>
            </a:r>
            <a:r>
              <a:rPr lang="en-US" baseline="30000"/>
              <a:t>th </a:t>
            </a:r>
            <a:r>
              <a:rPr lang="en-US"/>
              <a:t>of all;  90-100%: least central 1/10</a:t>
            </a:r>
            <a:r>
              <a:rPr lang="en-US" baseline="30000"/>
              <a:t>th</a:t>
            </a:r>
            <a:r>
              <a:rPr lang="en-US"/>
              <a:t> of all</a:t>
            </a:r>
          </a:p>
          <a:p>
            <a:pPr marL="444500" lvl="1">
              <a:lnSpc>
                <a:spcPct val="110000"/>
              </a:lnSpc>
            </a:pPr>
            <a:r>
              <a:rPr lang="en-US"/>
              <a:t>Minimum Bias sample: all observable centrality, least possible bias (when triggering)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F90DA4F-A51F-4DCD-8CB5-9071B9E8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008E-0D88-42D3-9035-4F652AB78F93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4CB3520-4D2E-48AE-8CA0-009790F2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pic>
        <p:nvPicPr>
          <p:cNvPr id="25" name="Picture 21" descr="screenshot_06232k_side_r1175046_ev34"/>
          <p:cNvPicPr>
            <a:picLocks noChangeAspect="1" noChangeArrowheads="1"/>
          </p:cNvPicPr>
          <p:nvPr/>
        </p:nvPicPr>
        <p:blipFill>
          <a:blip r:embed="rId2" cstate="print"/>
          <a:srcRect l="4698" t="5074" r="3915" b="5074"/>
          <a:stretch>
            <a:fillRect/>
          </a:stretch>
        </p:blipFill>
        <p:spPr bwMode="auto">
          <a:xfrm>
            <a:off x="6130265" y="2326450"/>
            <a:ext cx="2944541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screenshot_06232k_side_r1175046_ev10"/>
          <p:cNvPicPr>
            <a:picLocks noChangeAspect="1" noChangeArrowheads="1"/>
          </p:cNvPicPr>
          <p:nvPr/>
        </p:nvPicPr>
        <p:blipFill>
          <a:blip r:embed="rId3" cstate="print"/>
          <a:srcRect l="3915" t="5074" r="4698" b="5074"/>
          <a:stretch>
            <a:fillRect/>
          </a:stretch>
        </p:blipFill>
        <p:spPr bwMode="auto">
          <a:xfrm>
            <a:off x="3096200" y="2314125"/>
            <a:ext cx="2940396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3" descr="screenshot_06252k_side_r1177002_t25_ev9"/>
          <p:cNvPicPr>
            <a:picLocks noChangeAspect="1" noChangeArrowheads="1"/>
          </p:cNvPicPr>
          <p:nvPr/>
        </p:nvPicPr>
        <p:blipFill>
          <a:blip r:embed="rId4" cstate="print"/>
          <a:srcRect l="6264" t="6088" r="6264" b="6088"/>
          <a:stretch>
            <a:fillRect/>
          </a:stretch>
        </p:blipFill>
        <p:spPr bwMode="auto">
          <a:xfrm>
            <a:off x="120770" y="2314125"/>
            <a:ext cx="2881762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854743" y="5733006"/>
            <a:ext cx="15763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Central</a:t>
            </a:r>
          </a:p>
        </p:txBody>
      </p: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4FF10C53-EB57-4538-AD56-7B525D878D3F}"/>
              </a:ext>
            </a:extLst>
          </p:cNvPr>
          <p:cNvGrpSpPr/>
          <p:nvPr/>
        </p:nvGrpSpPr>
        <p:grpSpPr>
          <a:xfrm>
            <a:off x="1181383" y="4842003"/>
            <a:ext cx="889114" cy="864782"/>
            <a:chOff x="7029982" y="4556211"/>
            <a:chExt cx="889114" cy="864782"/>
          </a:xfrm>
        </p:grpSpPr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7130793" y="4625883"/>
              <a:ext cx="688369" cy="734147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V="1">
              <a:off x="7126060" y="4636538"/>
              <a:ext cx="688369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7133807" y="5333765"/>
              <a:ext cx="71545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7689640" y="4625883"/>
              <a:ext cx="229456" cy="795110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7029982" y="4556211"/>
              <a:ext cx="229456" cy="795110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B752778F-A13F-4D90-9792-5DE950CAF6AE}"/>
              </a:ext>
            </a:extLst>
          </p:cNvPr>
          <p:cNvGrpSpPr/>
          <p:nvPr/>
        </p:nvGrpSpPr>
        <p:grpSpPr>
          <a:xfrm>
            <a:off x="4138563" y="4647428"/>
            <a:ext cx="863153" cy="1249126"/>
            <a:chOff x="4109443" y="4350481"/>
            <a:chExt cx="863153" cy="1249126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201628" y="4821895"/>
              <a:ext cx="688369" cy="311105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V="1">
              <a:off x="4290429" y="4824815"/>
              <a:ext cx="594355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4209878" y="5133000"/>
              <a:ext cx="602323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4743140" y="4804561"/>
              <a:ext cx="229456" cy="795046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4109443" y="4350481"/>
              <a:ext cx="229456" cy="795046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" name="Csoportba foglalás 32">
            <a:extLst>
              <a:ext uri="{FF2B5EF4-FFF2-40B4-BE49-F238E27FC236}">
                <a16:creationId xmlns:a16="http://schemas.microsoft.com/office/drawing/2014/main" id="{23DDB116-1265-4071-AA7C-3192A7676BB9}"/>
              </a:ext>
            </a:extLst>
          </p:cNvPr>
          <p:cNvGrpSpPr/>
          <p:nvPr/>
        </p:nvGrpSpPr>
        <p:grpSpPr>
          <a:xfrm>
            <a:off x="7682634" y="4610271"/>
            <a:ext cx="854787" cy="1438583"/>
            <a:chOff x="1298159" y="4169005"/>
            <a:chExt cx="854787" cy="1438583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133B355F-619E-43A2-9115-71547B1B3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228" y="4812646"/>
              <a:ext cx="688370" cy="138251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7">
              <a:extLst>
                <a:ext uri="{FF2B5EF4-FFF2-40B4-BE49-F238E27FC236}">
                  <a16:creationId xmlns:a16="http://schemas.microsoft.com/office/drawing/2014/main" id="{549A29AE-BC81-4B45-B584-F9C2B2A819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2228" y="4812053"/>
              <a:ext cx="672435" cy="216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8">
              <a:extLst>
                <a:ext uri="{FF2B5EF4-FFF2-40B4-BE49-F238E27FC236}">
                  <a16:creationId xmlns:a16="http://schemas.microsoft.com/office/drawing/2014/main" id="{4A772E39-C571-4A6E-BE32-A949019AA0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3738" y="4957319"/>
              <a:ext cx="629413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6">
              <a:extLst>
                <a:ext uri="{FF2B5EF4-FFF2-40B4-BE49-F238E27FC236}">
                  <a16:creationId xmlns:a16="http://schemas.microsoft.com/office/drawing/2014/main" id="{3920F308-D802-4543-8A6E-43C869166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489" y="4812646"/>
              <a:ext cx="229457" cy="794942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DB965A68-9CCF-4B48-9E1D-02C0A1397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59" y="4169005"/>
              <a:ext cx="211929" cy="807903"/>
            </a:xfrm>
            <a:prstGeom prst="ellipse">
              <a:avLst/>
            </a:prstGeom>
            <a:solidFill>
              <a:schemeClr val="accent6"/>
            </a:solidFill>
            <a:ln w="38100" algn="ctr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" name="Text Box 24">
            <a:extLst>
              <a:ext uri="{FF2B5EF4-FFF2-40B4-BE49-F238E27FC236}">
                <a16:creationId xmlns:a16="http://schemas.microsoft.com/office/drawing/2014/main" id="{66A9001D-69B7-4115-B074-EA272E608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196" y="5716168"/>
            <a:ext cx="19272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Peripheral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7483CB2E-A4EC-405F-BE5F-B22CF20A869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0647CF3-6322-452C-8636-340B72A7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8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961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EE93CBC-C732-4424-9B53-B59EA5BFA8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</p:spPr>
            <p:txBody>
              <a:bodyPr/>
              <a:lstStyle/>
              <a:p>
                <a:r>
                  <a:rPr lang="en-US" dirty="0"/>
                  <a:t>Particle four-momentum: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Beam direction: z;  transverse plane: perpendicular to z: (</a:t>
                </a:r>
                <a:r>
                  <a:rPr lang="en-US" dirty="0" err="1"/>
                  <a:t>x,y</a:t>
                </a:r>
                <a:r>
                  <a:rPr lang="en-US" dirty="0"/>
                  <a:t>) coordinates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Transverse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dirty="0"/>
                  <a:t>;   transverse mass: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Spherical coordinates: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func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Rapidity: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e>
                    </m:func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atanh</m:t>
                        </m:r>
                      </m:fName>
                      <m:e>
                        <m:f>
                          <m:f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num>
                          <m:den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Pseudorapidity: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=0.5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tg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EE93CBC-C732-4424-9B53-B59EA5BFA8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ev2_side">
            <a:extLst>
              <a:ext uri="{FF2B5EF4-FFF2-40B4-BE49-F238E27FC236}">
                <a16:creationId xmlns:a16="http://schemas.microsoft.com/office/drawing/2014/main" id="{78279E05-0710-4214-8536-D7AD57B85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862" t="4035" r="8314" b="10448"/>
          <a:stretch/>
        </p:blipFill>
        <p:spPr bwMode="auto">
          <a:xfrm>
            <a:off x="4130032" y="2877446"/>
            <a:ext cx="4948073" cy="3143792"/>
          </a:xfrm>
          <a:prstGeom prst="rect">
            <a:avLst/>
          </a:prstGeom>
          <a:noFill/>
        </p:spPr>
      </p:pic>
      <p:sp>
        <p:nvSpPr>
          <p:cNvPr id="17" name="Ellipszis 16">
            <a:extLst>
              <a:ext uri="{FF2B5EF4-FFF2-40B4-BE49-F238E27FC236}">
                <a16:creationId xmlns:a16="http://schemas.microsoft.com/office/drawing/2014/main" id="{2CE771A2-68B2-4603-BFE8-2F31CEE7B9BC}"/>
              </a:ext>
            </a:extLst>
          </p:cNvPr>
          <p:cNvSpPr/>
          <p:nvPr/>
        </p:nvSpPr>
        <p:spPr>
          <a:xfrm>
            <a:off x="6158351" y="2877446"/>
            <a:ext cx="866412" cy="3135151"/>
          </a:xfrm>
          <a:prstGeom prst="ellipse">
            <a:avLst/>
          </a:prstGeom>
          <a:solidFill>
            <a:schemeClr val="accent6">
              <a:lumMod val="20000"/>
              <a:lumOff val="80000"/>
              <a:alpha val="58824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D03C8A3-97C4-4F0A-9A20-F01E8619382E}"/>
              </a:ext>
            </a:extLst>
          </p:cNvPr>
          <p:cNvSpPr txBox="1"/>
          <p:nvPr/>
        </p:nvSpPr>
        <p:spPr>
          <a:xfrm>
            <a:off x="7697637" y="4032114"/>
            <a:ext cx="13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beam: z axis</a:t>
            </a:r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8B8863E7-BE8A-4696-869C-54859A88DAB4}"/>
              </a:ext>
            </a:extLst>
          </p:cNvPr>
          <p:cNvCxnSpPr>
            <a:cxnSpLocks/>
          </p:cNvCxnSpPr>
          <p:nvPr/>
        </p:nvCxnSpPr>
        <p:spPr>
          <a:xfrm flipV="1">
            <a:off x="6676265" y="3135086"/>
            <a:ext cx="621830" cy="12533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A33C6DBE-F126-48CD-87E9-FF4B2965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Important kinematic quantities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699EDA-C0EE-4934-9487-8BF4ADE0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095F7-D562-423F-8434-D181E190A223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D81A178-34DC-415F-8FB4-7ED617516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Csanád (Eötvös U) @ Heavy ion physics lecture</a:t>
            </a:r>
          </a:p>
        </p:txBody>
      </p: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E408C7D3-2EAC-4773-BB78-6A7F770746FF}"/>
              </a:ext>
            </a:extLst>
          </p:cNvPr>
          <p:cNvCxnSpPr/>
          <p:nvPr/>
        </p:nvCxnSpPr>
        <p:spPr>
          <a:xfrm flipH="1">
            <a:off x="6831294" y="3156493"/>
            <a:ext cx="444323" cy="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4E803853-2F8C-4E13-B651-002400AAA9D5}"/>
              </a:ext>
            </a:extLst>
          </p:cNvPr>
          <p:cNvCxnSpPr>
            <a:cxnSpLocks/>
          </p:cNvCxnSpPr>
          <p:nvPr/>
        </p:nvCxnSpPr>
        <p:spPr>
          <a:xfrm flipV="1">
            <a:off x="6680225" y="3156493"/>
            <a:ext cx="151069" cy="12185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A022C44F-D747-490A-8F31-7662A939D359}"/>
              </a:ext>
            </a:extLst>
          </p:cNvPr>
          <p:cNvCxnSpPr/>
          <p:nvPr/>
        </p:nvCxnSpPr>
        <p:spPr>
          <a:xfrm>
            <a:off x="4130032" y="4410185"/>
            <a:ext cx="49480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88784815-0EDD-4C16-B8B1-F8BD4CF396E8}"/>
              </a:ext>
            </a:extLst>
          </p:cNvPr>
          <p:cNvCxnSpPr>
            <a:cxnSpLocks/>
          </p:cNvCxnSpPr>
          <p:nvPr/>
        </p:nvCxnSpPr>
        <p:spPr>
          <a:xfrm>
            <a:off x="6674715" y="4396426"/>
            <a:ext cx="62338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1C9239D1-9602-42EF-9922-838282820742}"/>
              </a:ext>
            </a:extLst>
          </p:cNvPr>
          <p:cNvCxnSpPr>
            <a:cxnSpLocks/>
          </p:cNvCxnSpPr>
          <p:nvPr/>
        </p:nvCxnSpPr>
        <p:spPr>
          <a:xfrm flipH="1">
            <a:off x="7275617" y="3152139"/>
            <a:ext cx="22479" cy="1258046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zövegdoboz 30">
                <a:extLst>
                  <a:ext uri="{FF2B5EF4-FFF2-40B4-BE49-F238E27FC236}">
                    <a16:creationId xmlns:a16="http://schemas.microsoft.com/office/drawing/2014/main" id="{FF60CDD8-C664-4594-8E04-D3AA4D6A14FF}"/>
                  </a:ext>
                </a:extLst>
              </p:cNvPr>
              <p:cNvSpPr txBox="1"/>
              <p:nvPr/>
            </p:nvSpPr>
            <p:spPr>
              <a:xfrm>
                <a:off x="6448032" y="3214558"/>
                <a:ext cx="3120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Szövegdoboz 30">
                <a:extLst>
                  <a:ext uri="{FF2B5EF4-FFF2-40B4-BE49-F238E27FC236}">
                    <a16:creationId xmlns:a16="http://schemas.microsoft.com/office/drawing/2014/main" id="{FF60CDD8-C664-4594-8E04-D3AA4D6A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032" y="3214558"/>
                <a:ext cx="312072" cy="276999"/>
              </a:xfrm>
              <a:prstGeom prst="rect">
                <a:avLst/>
              </a:prstGeom>
              <a:blipFill>
                <a:blip r:embed="rId4"/>
                <a:stretch>
                  <a:fillRect l="-17647" r="-196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zövegdoboz 31">
                <a:extLst>
                  <a:ext uri="{FF2B5EF4-FFF2-40B4-BE49-F238E27FC236}">
                    <a16:creationId xmlns:a16="http://schemas.microsoft.com/office/drawing/2014/main" id="{58016D28-22DA-4A44-BF5A-0237A16E5F63}"/>
                  </a:ext>
                </a:extLst>
              </p:cNvPr>
              <p:cNvSpPr txBox="1"/>
              <p:nvPr/>
            </p:nvSpPr>
            <p:spPr>
              <a:xfrm>
                <a:off x="7069142" y="4392803"/>
                <a:ext cx="286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Szövegdoboz 31">
                <a:extLst>
                  <a:ext uri="{FF2B5EF4-FFF2-40B4-BE49-F238E27FC236}">
                    <a16:creationId xmlns:a16="http://schemas.microsoft.com/office/drawing/2014/main" id="{58016D28-22DA-4A44-BF5A-0237A16E5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142" y="4392803"/>
                <a:ext cx="286360" cy="276999"/>
              </a:xfrm>
              <a:prstGeom prst="rect">
                <a:avLst/>
              </a:prstGeom>
              <a:blipFill>
                <a:blip r:embed="rId5"/>
                <a:stretch>
                  <a:fillRect l="-19149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B471FA44-DDD0-4646-AB2E-A7DC64821CA4}"/>
                  </a:ext>
                </a:extLst>
              </p:cNvPr>
              <p:cNvSpPr txBox="1"/>
              <p:nvPr/>
            </p:nvSpPr>
            <p:spPr>
              <a:xfrm>
                <a:off x="6837073" y="4061363"/>
                <a:ext cx="2006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B471FA44-DDD0-4646-AB2E-A7DC64821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073" y="4061363"/>
                <a:ext cx="200696" cy="276999"/>
              </a:xfrm>
              <a:prstGeom prst="rect">
                <a:avLst/>
              </a:prstGeom>
              <a:blipFill>
                <a:blip r:embed="rId6"/>
                <a:stretch>
                  <a:fillRect l="-28125" r="-21875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églalap 33">
            <a:extLst>
              <a:ext uri="{FF2B5EF4-FFF2-40B4-BE49-F238E27FC236}">
                <a16:creationId xmlns:a16="http://schemas.microsoft.com/office/drawing/2014/main" id="{AF9A14C0-BC9F-4E91-9B2C-115A9194843C}"/>
              </a:ext>
            </a:extLst>
          </p:cNvPr>
          <p:cNvSpPr/>
          <p:nvPr/>
        </p:nvSpPr>
        <p:spPr>
          <a:xfrm rot="16200000">
            <a:off x="5009439" y="4211760"/>
            <a:ext cx="1948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transverse plane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0FE3DCFA-D322-4B84-9160-95331033FD5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RESULTS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C6D47F-B077-4255-B950-CAE0F877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9</a:t>
            </a:fld>
            <a:r>
              <a:rPr lang="en-US" sz="1000"/>
              <a:t>/</a:t>
            </a:r>
            <a:r>
              <a:rPr lang="hu-HU" sz="1000"/>
              <a:t>58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7305094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1. egyéni sém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B71E42"/>
      </a:hlink>
      <a:folHlink>
        <a:srgbClr val="B71E42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2507</TotalTime>
  <Words>4938</Words>
  <Application>Microsoft Office PowerPoint</Application>
  <PresentationFormat>Diavetítés a képernyőre (4:3 oldalarány)</PresentationFormat>
  <Paragraphs>889</Paragraphs>
  <Slides>60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71" baseType="lpstr">
      <vt:lpstr>Arial</vt:lpstr>
      <vt:lpstr>Book Antiqua</vt:lpstr>
      <vt:lpstr>Calibri</vt:lpstr>
      <vt:lpstr>Cambria Math</vt:lpstr>
      <vt:lpstr>Eras Demi ITC</vt:lpstr>
      <vt:lpstr>Gill Sans MT</vt:lpstr>
      <vt:lpstr>Monotype Sorts</vt:lpstr>
      <vt:lpstr>Symbol</vt:lpstr>
      <vt:lpstr>Tahoma</vt:lpstr>
      <vt:lpstr>Verdana</vt:lpstr>
      <vt:lpstr>Galéria</vt:lpstr>
      <vt:lpstr>Soft Probes in high energy heavy ion physics</vt:lpstr>
      <vt:lpstr>Content of this talk</vt:lpstr>
      <vt:lpstr>INTRODUCTION</vt:lpstr>
      <vt:lpstr>Time evolution of a heavy ion collision</vt:lpstr>
      <vt:lpstr>Exploring the Phase map of QCD</vt:lpstr>
      <vt:lpstr>Search for the Critical Point</vt:lpstr>
      <vt:lpstr>Experimental Control parameters</vt:lpstr>
      <vt:lpstr>Collisions of different centrality</vt:lpstr>
      <vt:lpstr>Important kinematic quantities</vt:lpstr>
      <vt:lpstr>Facilities: Large Hadron Collider</vt:lpstr>
      <vt:lpstr>The Relativistic Heavy Ion Collider</vt:lpstr>
      <vt:lpstr>RHIC recorded runs and Luminosity</vt:lpstr>
      <vt:lpstr>PHENIX and sPHENIX</vt:lpstr>
      <vt:lpstr>STAR: upgrades and fixed target program</vt:lpstr>
      <vt:lpstr>the RHIC Beam Energy/SPECIES scan</vt:lpstr>
      <vt:lpstr>Fixed target Baryochemical Potentials</vt:lpstr>
      <vt:lpstr>Future facilities: NICA, FAIR, J-PARC HI</vt:lpstr>
      <vt:lpstr>(FUTURE) FacilitIES comparison</vt:lpstr>
      <vt:lpstr>Soft probes of sQGP</vt:lpstr>
      <vt:lpstr>QGP signatures Expectations, 1996</vt:lpstr>
      <vt:lpstr>Charged particle Multiplicity evolution</vt:lpstr>
      <vt:lpstr>Signs of collective dynamics</vt:lpstr>
      <vt:lpstr>Observation of the elliptic flow</vt:lpstr>
      <vt:lpstr>Elliptic flow scaling</vt:lpstr>
      <vt:lpstr>Even heavy flavor flows!</vt:lpstr>
      <vt:lpstr>VISCOSITY</vt:lpstr>
      <vt:lpstr>Thermal photons</vt:lpstr>
      <vt:lpstr>Femtoscopy in heavy ion physics</vt:lpstr>
      <vt:lpstr>HBT and the phase transition</vt:lpstr>
      <vt:lpstr>Search for the CEp: Fluctuations</vt:lpstr>
      <vt:lpstr>Search for the CEP, finite size/time effects</vt:lpstr>
      <vt:lpstr>Summary of the status quo</vt:lpstr>
      <vt:lpstr>(not so) Recent results</vt:lpstr>
      <vt:lpstr>Freeze-out</vt:lpstr>
      <vt:lpstr>Particle ratios</vt:lpstr>
      <vt:lpstr>Direct photons</vt:lpstr>
      <vt:lpstr>Direct photons universal scaling</vt:lpstr>
      <vt:lpstr>Elliptic flow in the beam energy scan</vt:lpstr>
      <vt:lpstr>Elliptic flow scaling in the bes</vt:lpstr>
      <vt:lpstr>Elliptic flow in small systems</vt:lpstr>
      <vt:lpstr>Origin OF Final state collectivity?</vt:lpstr>
      <vt:lpstr>Initial state and hydro evolution</vt:lpstr>
      <vt:lpstr>Flow in small systems: geometric ordering</vt:lpstr>
      <vt:lpstr>Comparison to hydro calculations</vt:lpstr>
      <vt:lpstr>Is there an alternative explanation?</vt:lpstr>
      <vt:lpstr>Alternative model vs Data</vt:lpstr>
      <vt:lpstr>All models vs data</vt:lpstr>
      <vt:lpstr>Elliptic flow in p+Pb at the LHC</vt:lpstr>
      <vt:lpstr>Flow in 13 TeV p+p At CMS</vt:lpstr>
      <vt:lpstr>Higher order flow coefficients</vt:lpstr>
      <vt:lpstr>Mixed flow coefficients</vt:lpstr>
      <vt:lpstr>Directed flow</vt:lpstr>
      <vt:lpstr>Search for the CEP: FluCtuations</vt:lpstr>
      <vt:lpstr>HBT radii and the search for the CEP</vt:lpstr>
      <vt:lpstr>Finite size effects and the CEP search</vt:lpstr>
      <vt:lpstr>Summary of the Recent results</vt:lpstr>
      <vt:lpstr>Summary</vt:lpstr>
      <vt:lpstr>Thank you for your attention</vt:lpstr>
      <vt:lpstr>BACKUP</vt:lpstr>
      <vt:lpstr>heavy flavor suppression &amp; regeneration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Csanad Mate</dc:creator>
  <cp:lastModifiedBy>Mate Csanad</cp:lastModifiedBy>
  <cp:revision>257</cp:revision>
  <dcterms:created xsi:type="dcterms:W3CDTF">2017-08-25T09:24:55Z</dcterms:created>
  <dcterms:modified xsi:type="dcterms:W3CDTF">2021-03-12T10:56:24Z</dcterms:modified>
</cp:coreProperties>
</file>