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xml" ContentType="application/vnd.openxmlformats-officedocument.presentationml.tags+xml"/>
  <Override PartName="/ppt/notesSlides/notesSlide40.xml" ContentType="application/vnd.openxmlformats-officedocument.presentationml.notesSlide+xml"/>
  <Override PartName="/ppt/tags/tag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4.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33"/>
  </p:notesMasterIdLst>
  <p:handoutMasterIdLst>
    <p:handoutMasterId r:id="rId134"/>
  </p:handoutMasterIdLst>
  <p:sldIdLst>
    <p:sldId id="256" r:id="rId2"/>
    <p:sldId id="480" r:id="rId3"/>
    <p:sldId id="481" r:id="rId4"/>
    <p:sldId id="482" r:id="rId5"/>
    <p:sldId id="484" r:id="rId6"/>
    <p:sldId id="379" r:id="rId7"/>
    <p:sldId id="385" r:id="rId8"/>
    <p:sldId id="483" r:id="rId9"/>
    <p:sldId id="485" r:id="rId10"/>
    <p:sldId id="403" r:id="rId11"/>
    <p:sldId id="381" r:id="rId12"/>
    <p:sldId id="382" r:id="rId13"/>
    <p:sldId id="383" r:id="rId14"/>
    <p:sldId id="486" r:id="rId15"/>
    <p:sldId id="487" r:id="rId16"/>
    <p:sldId id="404" r:id="rId17"/>
    <p:sldId id="405" r:id="rId18"/>
    <p:sldId id="406" r:id="rId19"/>
    <p:sldId id="354" r:id="rId20"/>
    <p:sldId id="353" r:id="rId21"/>
    <p:sldId id="350" r:id="rId22"/>
    <p:sldId id="288" r:id="rId23"/>
    <p:sldId id="351" r:id="rId24"/>
    <p:sldId id="333" r:id="rId25"/>
    <p:sldId id="387" r:id="rId26"/>
    <p:sldId id="331" r:id="rId27"/>
    <p:sldId id="355" r:id="rId28"/>
    <p:sldId id="358" r:id="rId29"/>
    <p:sldId id="488" r:id="rId30"/>
    <p:sldId id="359" r:id="rId31"/>
    <p:sldId id="386" r:id="rId32"/>
    <p:sldId id="360" r:id="rId33"/>
    <p:sldId id="361" r:id="rId34"/>
    <p:sldId id="363" r:id="rId35"/>
    <p:sldId id="368" r:id="rId36"/>
    <p:sldId id="356" r:id="rId37"/>
    <p:sldId id="362" r:id="rId38"/>
    <p:sldId id="357" r:id="rId39"/>
    <p:sldId id="364" r:id="rId40"/>
    <p:sldId id="365" r:id="rId41"/>
    <p:sldId id="366" r:id="rId42"/>
    <p:sldId id="367" r:id="rId43"/>
    <p:sldId id="369" r:id="rId44"/>
    <p:sldId id="329" r:id="rId45"/>
    <p:sldId id="330" r:id="rId46"/>
    <p:sldId id="352" r:id="rId47"/>
    <p:sldId id="373" r:id="rId48"/>
    <p:sldId id="370" r:id="rId49"/>
    <p:sldId id="464" r:id="rId50"/>
    <p:sldId id="465" r:id="rId51"/>
    <p:sldId id="489" r:id="rId52"/>
    <p:sldId id="407" r:id="rId53"/>
    <p:sldId id="490" r:id="rId54"/>
    <p:sldId id="409" r:id="rId55"/>
    <p:sldId id="411" r:id="rId56"/>
    <p:sldId id="412" r:id="rId57"/>
    <p:sldId id="339" r:id="rId58"/>
    <p:sldId id="415" r:id="rId59"/>
    <p:sldId id="416" r:id="rId60"/>
    <p:sldId id="427" r:id="rId61"/>
    <p:sldId id="417" r:id="rId62"/>
    <p:sldId id="419" r:id="rId63"/>
    <p:sldId id="418" r:id="rId64"/>
    <p:sldId id="420" r:id="rId65"/>
    <p:sldId id="457" r:id="rId66"/>
    <p:sldId id="334" r:id="rId67"/>
    <p:sldId id="421" r:id="rId68"/>
    <p:sldId id="422" r:id="rId69"/>
    <p:sldId id="423" r:id="rId70"/>
    <p:sldId id="424" r:id="rId71"/>
    <p:sldId id="425" r:id="rId72"/>
    <p:sldId id="426" r:id="rId73"/>
    <p:sldId id="395" r:id="rId74"/>
    <p:sldId id="396" r:id="rId75"/>
    <p:sldId id="397" r:id="rId76"/>
    <p:sldId id="398" r:id="rId77"/>
    <p:sldId id="399" r:id="rId78"/>
    <p:sldId id="437" r:id="rId79"/>
    <p:sldId id="467" r:id="rId80"/>
    <p:sldId id="466" r:id="rId81"/>
    <p:sldId id="441" r:id="rId82"/>
    <p:sldId id="442" r:id="rId83"/>
    <p:sldId id="443" r:id="rId84"/>
    <p:sldId id="451" r:id="rId85"/>
    <p:sldId id="468" r:id="rId86"/>
    <p:sldId id="345" r:id="rId87"/>
    <p:sldId id="452" r:id="rId88"/>
    <p:sldId id="453" r:id="rId89"/>
    <p:sldId id="454" r:id="rId90"/>
    <p:sldId id="458" r:id="rId91"/>
    <p:sldId id="491" r:id="rId92"/>
    <p:sldId id="459" r:id="rId93"/>
    <p:sldId id="478" r:id="rId94"/>
    <p:sldId id="477" r:id="rId95"/>
    <p:sldId id="462" r:id="rId96"/>
    <p:sldId id="460" r:id="rId97"/>
    <p:sldId id="461" r:id="rId98"/>
    <p:sldId id="463" r:id="rId99"/>
    <p:sldId id="479" r:id="rId100"/>
    <p:sldId id="469" r:id="rId101"/>
    <p:sldId id="470" r:id="rId102"/>
    <p:sldId id="471" r:id="rId103"/>
    <p:sldId id="472" r:id="rId104"/>
    <p:sldId id="473" r:id="rId105"/>
    <p:sldId id="474" r:id="rId106"/>
    <p:sldId id="475" r:id="rId107"/>
    <p:sldId id="476" r:id="rId108"/>
    <p:sldId id="347" r:id="rId109"/>
    <p:sldId id="348" r:id="rId110"/>
    <p:sldId id="349" r:id="rId111"/>
    <p:sldId id="328" r:id="rId112"/>
    <p:sldId id="377" r:id="rId113"/>
    <p:sldId id="378" r:id="rId114"/>
    <p:sldId id="408" r:id="rId115"/>
    <p:sldId id="410" r:id="rId116"/>
    <p:sldId id="413" r:id="rId117"/>
    <p:sldId id="414" r:id="rId118"/>
    <p:sldId id="434" r:id="rId119"/>
    <p:sldId id="435" r:id="rId120"/>
    <p:sldId id="436" r:id="rId121"/>
    <p:sldId id="439" r:id="rId122"/>
    <p:sldId id="440" r:id="rId123"/>
    <p:sldId id="444" r:id="rId124"/>
    <p:sldId id="445" r:id="rId125"/>
    <p:sldId id="446" r:id="rId126"/>
    <p:sldId id="447" r:id="rId127"/>
    <p:sldId id="448" r:id="rId128"/>
    <p:sldId id="449" r:id="rId129"/>
    <p:sldId id="450" r:id="rId130"/>
    <p:sldId id="455" r:id="rId131"/>
    <p:sldId id="456" r:id="rId132"/>
  </p:sldIdLst>
  <p:sldSz cx="9144000" cy="6858000" type="screen4x3"/>
  <p:notesSz cx="7099300" cy="10234613"/>
  <p:defaultTextStyle>
    <a:defPPr>
      <a:defRPr lang="en-US"/>
    </a:defPPr>
    <a:lvl1pPr algn="l" rtl="0" fontAlgn="base">
      <a:spcBef>
        <a:spcPct val="0"/>
      </a:spcBef>
      <a:spcAft>
        <a:spcPct val="0"/>
      </a:spcAft>
      <a:defRPr sz="2400" b="1" kern="1200">
        <a:solidFill>
          <a:schemeClr val="tx1"/>
        </a:solidFill>
        <a:latin typeface="Times New Roman" pitchFamily="18" charset="0"/>
        <a:ea typeface="+mn-ea"/>
        <a:cs typeface="+mn-cs"/>
      </a:defRPr>
    </a:lvl1pPr>
    <a:lvl2pPr marL="457200" algn="l" rtl="0" fontAlgn="base">
      <a:spcBef>
        <a:spcPct val="0"/>
      </a:spcBef>
      <a:spcAft>
        <a:spcPct val="0"/>
      </a:spcAft>
      <a:defRPr sz="2400" b="1" kern="1200">
        <a:solidFill>
          <a:schemeClr val="tx1"/>
        </a:solidFill>
        <a:latin typeface="Times New Roman" pitchFamily="18" charset="0"/>
        <a:ea typeface="+mn-ea"/>
        <a:cs typeface="+mn-cs"/>
      </a:defRPr>
    </a:lvl2pPr>
    <a:lvl3pPr marL="914400" algn="l" rtl="0" fontAlgn="base">
      <a:spcBef>
        <a:spcPct val="0"/>
      </a:spcBef>
      <a:spcAft>
        <a:spcPct val="0"/>
      </a:spcAft>
      <a:defRPr sz="2400" b="1" kern="1200">
        <a:solidFill>
          <a:schemeClr val="tx1"/>
        </a:solidFill>
        <a:latin typeface="Times New Roman" pitchFamily="18" charset="0"/>
        <a:ea typeface="+mn-ea"/>
        <a:cs typeface="+mn-cs"/>
      </a:defRPr>
    </a:lvl3pPr>
    <a:lvl4pPr marL="1371600" algn="l" rtl="0" fontAlgn="base">
      <a:spcBef>
        <a:spcPct val="0"/>
      </a:spcBef>
      <a:spcAft>
        <a:spcPct val="0"/>
      </a:spcAft>
      <a:defRPr sz="2400" b="1" kern="1200">
        <a:solidFill>
          <a:schemeClr val="tx1"/>
        </a:solidFill>
        <a:latin typeface="Times New Roman" pitchFamily="18" charset="0"/>
        <a:ea typeface="+mn-ea"/>
        <a:cs typeface="+mn-cs"/>
      </a:defRPr>
    </a:lvl4pPr>
    <a:lvl5pPr marL="1828800" algn="l" rtl="0" fontAlgn="base">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63B00"/>
    <a:srgbClr val="CCCC00"/>
    <a:srgbClr val="FFA655"/>
    <a:srgbClr val="FF5925"/>
    <a:srgbClr val="CC3300"/>
    <a:srgbClr val="FF4409"/>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8558" autoAdjust="0"/>
  </p:normalViewPr>
  <p:slideViewPr>
    <p:cSldViewPr snapToGrid="0">
      <p:cViewPr varScale="1">
        <p:scale>
          <a:sx n="88" d="100"/>
          <a:sy n="88" d="100"/>
        </p:scale>
        <p:origin x="1386" y="84"/>
      </p:cViewPr>
      <p:guideLst>
        <p:guide orient="horz" pos="2160"/>
        <p:guide pos="2880"/>
      </p:guideLst>
    </p:cSldViewPr>
  </p:slideViewPr>
  <p:outlineViewPr>
    <p:cViewPr>
      <p:scale>
        <a:sx n="25" d="100"/>
        <a:sy n="25"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Lst>
  </p:outlineViewPr>
  <p:notesTextViewPr>
    <p:cViewPr>
      <p:scale>
        <a:sx n="100" d="100"/>
        <a:sy n="100" d="100"/>
      </p:scale>
      <p:origin x="0" y="0"/>
    </p:cViewPr>
  </p:notesTextViewPr>
  <p:sorterViewPr>
    <p:cViewPr>
      <p:scale>
        <a:sx n="66" d="100"/>
        <a:sy n="66" d="100"/>
      </p:scale>
      <p:origin x="0" y="115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13" Type="http://schemas.openxmlformats.org/officeDocument/2006/relationships/slide" Target="slides/slide23.xml"/><Relationship Id="rId18" Type="http://schemas.openxmlformats.org/officeDocument/2006/relationships/slide" Target="slides/slide30.xml"/><Relationship Id="rId26" Type="http://schemas.openxmlformats.org/officeDocument/2006/relationships/slide" Target="slides/slide42.xml"/><Relationship Id="rId39" Type="http://schemas.openxmlformats.org/officeDocument/2006/relationships/slide" Target="slides/slide69.xml"/><Relationship Id="rId21" Type="http://schemas.openxmlformats.org/officeDocument/2006/relationships/slide" Target="slides/slide36.xml"/><Relationship Id="rId34" Type="http://schemas.openxmlformats.org/officeDocument/2006/relationships/slide" Target="slides/slide64.xml"/><Relationship Id="rId42" Type="http://schemas.openxmlformats.org/officeDocument/2006/relationships/slide" Target="slides/slide75.xml"/><Relationship Id="rId47" Type="http://schemas.openxmlformats.org/officeDocument/2006/relationships/slide" Target="slides/slide86.xml"/><Relationship Id="rId50" Type="http://schemas.openxmlformats.org/officeDocument/2006/relationships/slide" Target="slides/slide96.xml"/><Relationship Id="rId55" Type="http://schemas.openxmlformats.org/officeDocument/2006/relationships/slide" Target="slides/slide111.xml"/><Relationship Id="rId63" Type="http://schemas.openxmlformats.org/officeDocument/2006/relationships/slide" Target="slides/slide126.xml"/><Relationship Id="rId7" Type="http://schemas.openxmlformats.org/officeDocument/2006/relationships/slide" Target="slides/slide16.xml"/><Relationship Id="rId2" Type="http://schemas.openxmlformats.org/officeDocument/2006/relationships/slide" Target="slides/slide6.xml"/><Relationship Id="rId16" Type="http://schemas.openxmlformats.org/officeDocument/2006/relationships/slide" Target="slides/slide27.xml"/><Relationship Id="rId29" Type="http://schemas.openxmlformats.org/officeDocument/2006/relationships/slide" Target="slides/slide55.xml"/><Relationship Id="rId1" Type="http://schemas.openxmlformats.org/officeDocument/2006/relationships/slide" Target="slides/slide1.xml"/><Relationship Id="rId6" Type="http://schemas.openxmlformats.org/officeDocument/2006/relationships/slide" Target="slides/slide13.xml"/><Relationship Id="rId11" Type="http://schemas.openxmlformats.org/officeDocument/2006/relationships/slide" Target="slides/slide20.xml"/><Relationship Id="rId24" Type="http://schemas.openxmlformats.org/officeDocument/2006/relationships/slide" Target="slides/slide40.xml"/><Relationship Id="rId32" Type="http://schemas.openxmlformats.org/officeDocument/2006/relationships/slide" Target="slides/slide62.xml"/><Relationship Id="rId37" Type="http://schemas.openxmlformats.org/officeDocument/2006/relationships/slide" Target="slides/slide67.xml"/><Relationship Id="rId40" Type="http://schemas.openxmlformats.org/officeDocument/2006/relationships/slide" Target="slides/slide73.xml"/><Relationship Id="rId45" Type="http://schemas.openxmlformats.org/officeDocument/2006/relationships/slide" Target="slides/slide81.xml"/><Relationship Id="rId53" Type="http://schemas.openxmlformats.org/officeDocument/2006/relationships/slide" Target="slides/slide109.xml"/><Relationship Id="rId58" Type="http://schemas.openxmlformats.org/officeDocument/2006/relationships/slide" Target="slides/slide116.xml"/><Relationship Id="rId66" Type="http://schemas.openxmlformats.org/officeDocument/2006/relationships/slide" Target="slides/slide129.xml"/><Relationship Id="rId5" Type="http://schemas.openxmlformats.org/officeDocument/2006/relationships/slide" Target="slides/slide12.xml"/><Relationship Id="rId15" Type="http://schemas.openxmlformats.org/officeDocument/2006/relationships/slide" Target="slides/slide26.xml"/><Relationship Id="rId23" Type="http://schemas.openxmlformats.org/officeDocument/2006/relationships/slide" Target="slides/slide39.xml"/><Relationship Id="rId28" Type="http://schemas.openxmlformats.org/officeDocument/2006/relationships/slide" Target="slides/slide54.xml"/><Relationship Id="rId36" Type="http://schemas.openxmlformats.org/officeDocument/2006/relationships/slide" Target="slides/slide66.xml"/><Relationship Id="rId49" Type="http://schemas.openxmlformats.org/officeDocument/2006/relationships/slide" Target="slides/slide92.xml"/><Relationship Id="rId57" Type="http://schemas.openxmlformats.org/officeDocument/2006/relationships/slide" Target="slides/slide115.xml"/><Relationship Id="rId61" Type="http://schemas.openxmlformats.org/officeDocument/2006/relationships/slide" Target="slides/slide123.xml"/><Relationship Id="rId10" Type="http://schemas.openxmlformats.org/officeDocument/2006/relationships/slide" Target="slides/slide19.xml"/><Relationship Id="rId19" Type="http://schemas.openxmlformats.org/officeDocument/2006/relationships/slide" Target="slides/slide32.xml"/><Relationship Id="rId31" Type="http://schemas.openxmlformats.org/officeDocument/2006/relationships/slide" Target="slides/slide57.xml"/><Relationship Id="rId44" Type="http://schemas.openxmlformats.org/officeDocument/2006/relationships/slide" Target="slides/slide77.xml"/><Relationship Id="rId52" Type="http://schemas.openxmlformats.org/officeDocument/2006/relationships/slide" Target="slides/slide108.xml"/><Relationship Id="rId60" Type="http://schemas.openxmlformats.org/officeDocument/2006/relationships/slide" Target="slides/slide120.xml"/><Relationship Id="rId65" Type="http://schemas.openxmlformats.org/officeDocument/2006/relationships/slide" Target="slides/slide128.xml"/><Relationship Id="rId4" Type="http://schemas.openxmlformats.org/officeDocument/2006/relationships/slide" Target="slides/slide11.xml"/><Relationship Id="rId9" Type="http://schemas.openxmlformats.org/officeDocument/2006/relationships/slide" Target="slides/slide18.xml"/><Relationship Id="rId14" Type="http://schemas.openxmlformats.org/officeDocument/2006/relationships/slide" Target="slides/slide24.xml"/><Relationship Id="rId22" Type="http://schemas.openxmlformats.org/officeDocument/2006/relationships/slide" Target="slides/slide38.xml"/><Relationship Id="rId27" Type="http://schemas.openxmlformats.org/officeDocument/2006/relationships/slide" Target="slides/slide52.xml"/><Relationship Id="rId30" Type="http://schemas.openxmlformats.org/officeDocument/2006/relationships/slide" Target="slides/slide56.xml"/><Relationship Id="rId35" Type="http://schemas.openxmlformats.org/officeDocument/2006/relationships/slide" Target="slides/slide65.xml"/><Relationship Id="rId43" Type="http://schemas.openxmlformats.org/officeDocument/2006/relationships/slide" Target="slides/slide76.xml"/><Relationship Id="rId48" Type="http://schemas.openxmlformats.org/officeDocument/2006/relationships/slide" Target="slides/slide90.xml"/><Relationship Id="rId56" Type="http://schemas.openxmlformats.org/officeDocument/2006/relationships/slide" Target="slides/slide114.xml"/><Relationship Id="rId64" Type="http://schemas.openxmlformats.org/officeDocument/2006/relationships/slide" Target="slides/slide127.xml"/><Relationship Id="rId8" Type="http://schemas.openxmlformats.org/officeDocument/2006/relationships/slide" Target="slides/slide17.xml"/><Relationship Id="rId51" Type="http://schemas.openxmlformats.org/officeDocument/2006/relationships/slide" Target="slides/slide97.xml"/><Relationship Id="rId3" Type="http://schemas.openxmlformats.org/officeDocument/2006/relationships/slide" Target="slides/slide10.xml"/><Relationship Id="rId12" Type="http://schemas.openxmlformats.org/officeDocument/2006/relationships/slide" Target="slides/slide21.xml"/><Relationship Id="rId17" Type="http://schemas.openxmlformats.org/officeDocument/2006/relationships/slide" Target="slides/slide28.xml"/><Relationship Id="rId25" Type="http://schemas.openxmlformats.org/officeDocument/2006/relationships/slide" Target="slides/slide41.xml"/><Relationship Id="rId33" Type="http://schemas.openxmlformats.org/officeDocument/2006/relationships/slide" Target="slides/slide63.xml"/><Relationship Id="rId38" Type="http://schemas.openxmlformats.org/officeDocument/2006/relationships/slide" Target="slides/slide68.xml"/><Relationship Id="rId46" Type="http://schemas.openxmlformats.org/officeDocument/2006/relationships/slide" Target="slides/slide82.xml"/><Relationship Id="rId59" Type="http://schemas.openxmlformats.org/officeDocument/2006/relationships/slide" Target="slides/slide117.xml"/><Relationship Id="rId67" Type="http://schemas.openxmlformats.org/officeDocument/2006/relationships/slide" Target="slides/slide130.xml"/><Relationship Id="rId20" Type="http://schemas.openxmlformats.org/officeDocument/2006/relationships/slide" Target="slides/slide35.xml"/><Relationship Id="rId41" Type="http://schemas.openxmlformats.org/officeDocument/2006/relationships/slide" Target="slides/slide74.xml"/><Relationship Id="rId54" Type="http://schemas.openxmlformats.org/officeDocument/2006/relationships/slide" Target="slides/slide110.xml"/><Relationship Id="rId62" Type="http://schemas.openxmlformats.org/officeDocument/2006/relationships/slide" Target="slides/slide1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image" Target="../media/image120.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emf"/><Relationship Id="rId1" Type="http://schemas.openxmlformats.org/officeDocument/2006/relationships/image" Target="../media/image125.emf"/><Relationship Id="rId5" Type="http://schemas.openxmlformats.org/officeDocument/2006/relationships/image" Target="../media/image129.emf"/><Relationship Id="rId4" Type="http://schemas.openxmlformats.org/officeDocument/2006/relationships/image" Target="../media/image128.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image" Target="../media/image130.emf"/><Relationship Id="rId5" Type="http://schemas.openxmlformats.org/officeDocument/2006/relationships/image" Target="../media/image134.emf"/><Relationship Id="rId4" Type="http://schemas.openxmlformats.org/officeDocument/2006/relationships/image" Target="../media/image13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8.wmf"/><Relationship Id="rId1" Type="http://schemas.openxmlformats.org/officeDocument/2006/relationships/image" Target="../media/image147.wmf"/><Relationship Id="rId4" Type="http://schemas.openxmlformats.org/officeDocument/2006/relationships/image" Target="../media/image150.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52.wmf"/><Relationship Id="rId1" Type="http://schemas.openxmlformats.org/officeDocument/2006/relationships/image" Target="../media/image151.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54.wmf"/><Relationship Id="rId1" Type="http://schemas.openxmlformats.org/officeDocument/2006/relationships/image" Target="../media/image153.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image" Target="../media/image164.png"/><Relationship Id="rId4" Type="http://schemas.openxmlformats.org/officeDocument/2006/relationships/image" Target="../media/image16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68.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69.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6.png"/><Relationship Id="rId1" Type="http://schemas.openxmlformats.org/officeDocument/2006/relationships/image" Target="../media/image167.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image" Target="../media/image179.emf"/><Relationship Id="rId1" Type="http://schemas.openxmlformats.org/officeDocument/2006/relationships/image" Target="../media/image178.e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82.wmf"/><Relationship Id="rId1" Type="http://schemas.openxmlformats.org/officeDocument/2006/relationships/image" Target="../media/image181.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wmf"/><Relationship Id="rId1" Type="http://schemas.openxmlformats.org/officeDocument/2006/relationships/image" Target="../media/image190.wmf"/><Relationship Id="rId4" Type="http://schemas.openxmlformats.org/officeDocument/2006/relationships/image" Target="../media/image193.wmf"/></Relationships>
</file>

<file path=ppt/drawings/_rels/vmlDrawing27.vml.rels><?xml version="1.0" encoding="UTF-8" standalone="yes"?>
<Relationships xmlns="http://schemas.openxmlformats.org/package/2006/relationships"><Relationship Id="rId8" Type="http://schemas.openxmlformats.org/officeDocument/2006/relationships/image" Target="../media/image201.wmf"/><Relationship Id="rId3" Type="http://schemas.openxmlformats.org/officeDocument/2006/relationships/image" Target="../media/image196.wmf"/><Relationship Id="rId7" Type="http://schemas.openxmlformats.org/officeDocument/2006/relationships/image" Target="../media/image200.wmf"/><Relationship Id="rId2" Type="http://schemas.openxmlformats.org/officeDocument/2006/relationships/image" Target="../media/image195.wmf"/><Relationship Id="rId1" Type="http://schemas.openxmlformats.org/officeDocument/2006/relationships/image" Target="../media/image194.wmf"/><Relationship Id="rId6" Type="http://schemas.openxmlformats.org/officeDocument/2006/relationships/image" Target="../media/image199.wmf"/><Relationship Id="rId5" Type="http://schemas.openxmlformats.org/officeDocument/2006/relationships/image" Target="../media/image198.wmf"/><Relationship Id="rId10" Type="http://schemas.openxmlformats.org/officeDocument/2006/relationships/image" Target="../media/image203.wmf"/><Relationship Id="rId4" Type="http://schemas.openxmlformats.org/officeDocument/2006/relationships/image" Target="../media/image197.wmf"/><Relationship Id="rId9" Type="http://schemas.openxmlformats.org/officeDocument/2006/relationships/image" Target="../media/image202.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04.wmf"/><Relationship Id="rId1" Type="http://schemas.openxmlformats.org/officeDocument/2006/relationships/image" Target="../media/image192.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213.wmf"/><Relationship Id="rId2" Type="http://schemas.openxmlformats.org/officeDocument/2006/relationships/image" Target="../media/image212.wmf"/><Relationship Id="rId1" Type="http://schemas.openxmlformats.org/officeDocument/2006/relationships/image" Target="../media/image211.wmf"/><Relationship Id="rId5" Type="http://schemas.openxmlformats.org/officeDocument/2006/relationships/image" Target="../media/image215.wmf"/><Relationship Id="rId4" Type="http://schemas.openxmlformats.org/officeDocument/2006/relationships/image" Target="../media/image2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218.wmf"/><Relationship Id="rId2" Type="http://schemas.openxmlformats.org/officeDocument/2006/relationships/image" Target="../media/image217.wmf"/><Relationship Id="rId1" Type="http://schemas.openxmlformats.org/officeDocument/2006/relationships/image" Target="../media/image216.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21.wmf"/><Relationship Id="rId2" Type="http://schemas.openxmlformats.org/officeDocument/2006/relationships/image" Target="../media/image220.wmf"/><Relationship Id="rId1" Type="http://schemas.openxmlformats.org/officeDocument/2006/relationships/image" Target="../media/image219.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224.wmf"/><Relationship Id="rId1" Type="http://schemas.openxmlformats.org/officeDocument/2006/relationships/image" Target="../media/image223.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28.wmf"/><Relationship Id="rId2" Type="http://schemas.openxmlformats.org/officeDocument/2006/relationships/image" Target="../media/image227.wmf"/><Relationship Id="rId1" Type="http://schemas.openxmlformats.org/officeDocument/2006/relationships/image" Target="../media/image226.wmf"/><Relationship Id="rId4" Type="http://schemas.openxmlformats.org/officeDocument/2006/relationships/image" Target="../media/image229.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233.wmf"/><Relationship Id="rId2" Type="http://schemas.openxmlformats.org/officeDocument/2006/relationships/image" Target="../media/image232.wmf"/><Relationship Id="rId1" Type="http://schemas.openxmlformats.org/officeDocument/2006/relationships/image" Target="../media/image231.wmf"/><Relationship Id="rId6" Type="http://schemas.openxmlformats.org/officeDocument/2006/relationships/image" Target="../media/image236.wmf"/><Relationship Id="rId5" Type="http://schemas.openxmlformats.org/officeDocument/2006/relationships/image" Target="../media/image235.wmf"/><Relationship Id="rId4" Type="http://schemas.openxmlformats.org/officeDocument/2006/relationships/image" Target="../media/image234.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250.wmf"/><Relationship Id="rId1" Type="http://schemas.openxmlformats.org/officeDocument/2006/relationships/image" Target="../media/image84.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51.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54.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5.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5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259.emf"/><Relationship Id="rId1" Type="http://schemas.openxmlformats.org/officeDocument/2006/relationships/image" Target="../media/image258.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image" Target="../media/image108.wmf"/><Relationship Id="rId4" Type="http://schemas.openxmlformats.org/officeDocument/2006/relationships/image" Target="../media/image1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460" tIns="48230" rIns="96460" bIns="48230" numCol="1" anchor="t" anchorCtr="0" compatLnSpc="1">
            <a:prstTxWarp prst="textNoShape">
              <a:avLst/>
            </a:prstTxWarp>
          </a:bodyPr>
          <a:lstStyle>
            <a:lvl1pPr defTabSz="965200">
              <a:defRPr sz="1300" b="0"/>
            </a:lvl1pPr>
          </a:lstStyle>
          <a:p>
            <a:pPr>
              <a:defRPr/>
            </a:pPr>
            <a:endParaRPr lang="en-US"/>
          </a:p>
        </p:txBody>
      </p:sp>
      <p:sp>
        <p:nvSpPr>
          <p:cNvPr id="57347" name="Rectangle 3"/>
          <p:cNvSpPr>
            <a:spLocks noGrp="1" noChangeArrowheads="1"/>
          </p:cNvSpPr>
          <p:nvPr>
            <p:ph type="dt" sz="quarter" idx="1"/>
          </p:nvPr>
        </p:nvSpPr>
        <p:spPr bwMode="auto">
          <a:xfrm>
            <a:off x="4022725" y="0"/>
            <a:ext cx="3076575" cy="511175"/>
          </a:xfrm>
          <a:prstGeom prst="rect">
            <a:avLst/>
          </a:prstGeom>
          <a:noFill/>
          <a:ln w="9525">
            <a:noFill/>
            <a:miter lim="800000"/>
            <a:headEnd/>
            <a:tailEnd/>
          </a:ln>
          <a:effectLst/>
        </p:spPr>
        <p:txBody>
          <a:bodyPr vert="horz" wrap="square" lIns="96460" tIns="48230" rIns="96460" bIns="48230" numCol="1" anchor="t" anchorCtr="0" compatLnSpc="1">
            <a:prstTxWarp prst="textNoShape">
              <a:avLst/>
            </a:prstTxWarp>
          </a:bodyPr>
          <a:lstStyle>
            <a:lvl1pPr algn="r" defTabSz="965200">
              <a:defRPr sz="1300" b="0"/>
            </a:lvl1pPr>
          </a:lstStyle>
          <a:p>
            <a:pPr>
              <a:defRPr/>
            </a:pPr>
            <a:endParaRPr lang="en-US"/>
          </a:p>
        </p:txBody>
      </p:sp>
      <p:sp>
        <p:nvSpPr>
          <p:cNvPr id="57348" name="Rectangle 4"/>
          <p:cNvSpPr>
            <a:spLocks noGrp="1" noChangeArrowheads="1"/>
          </p:cNvSpPr>
          <p:nvPr>
            <p:ph type="ftr" sz="quarter" idx="2"/>
          </p:nvPr>
        </p:nvSpPr>
        <p:spPr bwMode="auto">
          <a:xfrm>
            <a:off x="0" y="9723438"/>
            <a:ext cx="3076575" cy="511175"/>
          </a:xfrm>
          <a:prstGeom prst="rect">
            <a:avLst/>
          </a:prstGeom>
          <a:noFill/>
          <a:ln w="9525">
            <a:noFill/>
            <a:miter lim="800000"/>
            <a:headEnd/>
            <a:tailEnd/>
          </a:ln>
          <a:effectLst/>
        </p:spPr>
        <p:txBody>
          <a:bodyPr vert="horz" wrap="square" lIns="96460" tIns="48230" rIns="96460" bIns="48230" numCol="1" anchor="b" anchorCtr="0" compatLnSpc="1">
            <a:prstTxWarp prst="textNoShape">
              <a:avLst/>
            </a:prstTxWarp>
          </a:bodyPr>
          <a:lstStyle>
            <a:lvl1pPr defTabSz="965200">
              <a:defRPr sz="1300" b="0"/>
            </a:lvl1pPr>
          </a:lstStyle>
          <a:p>
            <a:pPr>
              <a:defRPr/>
            </a:pPr>
            <a:endParaRPr lang="en-US"/>
          </a:p>
        </p:txBody>
      </p:sp>
      <p:sp>
        <p:nvSpPr>
          <p:cNvPr id="57349" name="Rectangle 5"/>
          <p:cNvSpPr>
            <a:spLocks noGrp="1" noChangeArrowheads="1"/>
          </p:cNvSpPr>
          <p:nvPr>
            <p:ph type="sldNum" sz="quarter" idx="3"/>
          </p:nvPr>
        </p:nvSpPr>
        <p:spPr bwMode="auto">
          <a:xfrm>
            <a:off x="4022725" y="9723438"/>
            <a:ext cx="3076575" cy="511175"/>
          </a:xfrm>
          <a:prstGeom prst="rect">
            <a:avLst/>
          </a:prstGeom>
          <a:noFill/>
          <a:ln w="9525">
            <a:noFill/>
            <a:miter lim="800000"/>
            <a:headEnd/>
            <a:tailEnd/>
          </a:ln>
          <a:effectLst/>
        </p:spPr>
        <p:txBody>
          <a:bodyPr vert="horz" wrap="square" lIns="96460" tIns="48230" rIns="96460" bIns="48230" numCol="1" anchor="b" anchorCtr="0" compatLnSpc="1">
            <a:prstTxWarp prst="textNoShape">
              <a:avLst/>
            </a:prstTxWarp>
          </a:bodyPr>
          <a:lstStyle>
            <a:lvl1pPr algn="r" defTabSz="965200">
              <a:defRPr sz="1300" b="0"/>
            </a:lvl1pPr>
          </a:lstStyle>
          <a:p>
            <a:pPr>
              <a:defRPr/>
            </a:pPr>
            <a:fld id="{7A85ACC4-7749-4E7A-BA74-81D8CFF0A409}" type="slidenum">
              <a:rPr lang="en-US"/>
              <a:pPr>
                <a:defRPr/>
              </a:pPr>
              <a:t>‹#›</a:t>
            </a:fld>
            <a:endParaRPr lang="en-US"/>
          </a:p>
        </p:txBody>
      </p:sp>
    </p:spTree>
    <p:extLst>
      <p:ext uri="{BB962C8B-B14F-4D97-AF65-F5344CB8AC3E}">
        <p14:creationId xmlns:p14="http://schemas.microsoft.com/office/powerpoint/2010/main" val="1304752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460" tIns="48230" rIns="96460" bIns="48230" numCol="1" anchor="t" anchorCtr="0" compatLnSpc="1">
            <a:prstTxWarp prst="textNoShape">
              <a:avLst/>
            </a:prstTxWarp>
          </a:bodyPr>
          <a:lstStyle>
            <a:lvl1pPr defTabSz="965200">
              <a:defRPr sz="1300" b="0"/>
            </a:lvl1pPr>
          </a:lstStyle>
          <a:p>
            <a:pPr>
              <a:defRPr/>
            </a:pPr>
            <a:endParaRPr lang="en-US"/>
          </a:p>
        </p:txBody>
      </p:sp>
      <p:sp>
        <p:nvSpPr>
          <p:cNvPr id="31747"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6460" tIns="48230" rIns="96460" bIns="48230" numCol="1" anchor="t" anchorCtr="0" compatLnSpc="1">
            <a:prstTxWarp prst="textNoShape">
              <a:avLst/>
            </a:prstTxWarp>
          </a:bodyPr>
          <a:lstStyle>
            <a:lvl1pPr algn="r" defTabSz="965200">
              <a:defRPr sz="1300" b="0"/>
            </a:lvl1pPr>
          </a:lstStyle>
          <a:p>
            <a:pPr>
              <a:defRPr/>
            </a:pPr>
            <a:endParaRPr lang="en-US"/>
          </a:p>
        </p:txBody>
      </p:sp>
      <p:sp>
        <p:nvSpPr>
          <p:cNvPr id="147460"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p:spPr>
      </p:sp>
      <p:sp>
        <p:nvSpPr>
          <p:cNvPr id="31749" name="Rectangle 5"/>
          <p:cNvSpPr>
            <a:spLocks noGrp="1" noChangeArrowheads="1"/>
          </p:cNvSpPr>
          <p:nvPr>
            <p:ph type="body" sz="quarter" idx="3"/>
          </p:nvPr>
        </p:nvSpPr>
        <p:spPr bwMode="auto">
          <a:xfrm>
            <a:off x="946150" y="4860925"/>
            <a:ext cx="5207000" cy="4606925"/>
          </a:xfrm>
          <a:prstGeom prst="rect">
            <a:avLst/>
          </a:prstGeom>
          <a:noFill/>
          <a:ln w="9525">
            <a:noFill/>
            <a:miter lim="800000"/>
            <a:headEnd/>
            <a:tailEnd/>
          </a:ln>
          <a:effectLst/>
        </p:spPr>
        <p:txBody>
          <a:bodyPr vert="horz" wrap="square" lIns="96460" tIns="48230" rIns="96460" bIns="48230" numCol="1" anchor="t" anchorCtr="0" compatLnSpc="1">
            <a:prstTxWarp prst="textNoShape">
              <a:avLst/>
            </a:prstTxWarp>
          </a:bodyPr>
          <a:lstStyle/>
          <a:p>
            <a:pPr lvl="0"/>
            <a:r>
              <a:rPr lang="en-US" noProof="0" smtClean="0"/>
              <a:t>Mintaszöveg szerkesztése</a:t>
            </a:r>
          </a:p>
          <a:p>
            <a:pPr lvl="1"/>
            <a:r>
              <a:rPr lang="en-US" noProof="0" smtClean="0"/>
              <a:t>Második szint</a:t>
            </a:r>
          </a:p>
          <a:p>
            <a:pPr lvl="2"/>
            <a:r>
              <a:rPr lang="en-US" noProof="0" smtClean="0"/>
              <a:t>Harmadik szint</a:t>
            </a:r>
          </a:p>
          <a:p>
            <a:pPr lvl="3"/>
            <a:r>
              <a:rPr lang="en-US" noProof="0" smtClean="0"/>
              <a:t>Negyedik szint</a:t>
            </a:r>
          </a:p>
          <a:p>
            <a:pPr lvl="4"/>
            <a:r>
              <a:rPr lang="en-US" noProof="0" smtClean="0"/>
              <a:t>Ötödik szint</a:t>
            </a:r>
          </a:p>
        </p:txBody>
      </p:sp>
      <p:sp>
        <p:nvSpPr>
          <p:cNvPr id="31750"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96460" tIns="48230" rIns="96460" bIns="48230" numCol="1" anchor="b" anchorCtr="0" compatLnSpc="1">
            <a:prstTxWarp prst="textNoShape">
              <a:avLst/>
            </a:prstTxWarp>
          </a:bodyPr>
          <a:lstStyle>
            <a:lvl1pPr defTabSz="965200">
              <a:defRPr sz="1300" b="0"/>
            </a:lvl1pPr>
          </a:lstStyle>
          <a:p>
            <a:pPr>
              <a:defRPr/>
            </a:pPr>
            <a:endParaRPr lang="en-US"/>
          </a:p>
        </p:txBody>
      </p:sp>
      <p:sp>
        <p:nvSpPr>
          <p:cNvPr id="31751"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96460" tIns="48230" rIns="96460" bIns="48230" numCol="1" anchor="b" anchorCtr="0" compatLnSpc="1">
            <a:prstTxWarp prst="textNoShape">
              <a:avLst/>
            </a:prstTxWarp>
          </a:bodyPr>
          <a:lstStyle>
            <a:lvl1pPr algn="r" defTabSz="965200">
              <a:defRPr sz="1300" b="0"/>
            </a:lvl1pPr>
          </a:lstStyle>
          <a:p>
            <a:pPr>
              <a:defRPr/>
            </a:pPr>
            <a:fld id="{DD5F3D8D-FABD-41A5-A9E4-D4FDF05C018A}" type="slidenum">
              <a:rPr lang="en-US"/>
              <a:pPr>
                <a:defRPr/>
              </a:pPr>
              <a:t>‹#›</a:t>
            </a:fld>
            <a:endParaRPr lang="en-US"/>
          </a:p>
        </p:txBody>
      </p:sp>
    </p:spTree>
    <p:extLst>
      <p:ext uri="{BB962C8B-B14F-4D97-AF65-F5344CB8AC3E}">
        <p14:creationId xmlns:p14="http://schemas.microsoft.com/office/powerpoint/2010/main" val="451200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E7424D9B-46B0-44FB-8B35-A073158D6721}" type="slidenum">
              <a:rPr lang="en-US" smtClean="0"/>
              <a:pPr/>
              <a:t>1</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4246952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46434A4F-893C-49A8-9D14-8703736CE96D}" type="slidenum">
              <a:rPr lang="en-US" smtClean="0"/>
              <a:pPr/>
              <a:t>26</a:t>
            </a:fld>
            <a:endParaRPr lang="en-US" smtClean="0"/>
          </a:p>
        </p:txBody>
      </p:sp>
      <p:sp>
        <p:nvSpPr>
          <p:cNvPr id="157699" name="Rectangle 2"/>
          <p:cNvSpPr>
            <a:spLocks noGrp="1" noRot="1" noChangeAspect="1" noChangeArrowheads="1" noTextEdit="1"/>
          </p:cNvSpPr>
          <p:nvPr>
            <p:ph type="sldImg"/>
          </p:nvPr>
        </p:nvSpPr>
        <p:spPr>
          <a:xfrm>
            <a:off x="990600" y="768350"/>
            <a:ext cx="5118100" cy="3838575"/>
          </a:xfrm>
          <a:solidFill>
            <a:srgbClr val="FFFFFF"/>
          </a:solidFill>
          <a:ln/>
        </p:spPr>
      </p:sp>
      <p:sp>
        <p:nvSpPr>
          <p:cNvPr id="157700" name="Rectangle 3"/>
          <p:cNvSpPr>
            <a:spLocks noGrp="1" noChangeArrowheads="1"/>
          </p:cNvSpPr>
          <p:nvPr>
            <p:ph type="body" idx="1"/>
          </p:nvPr>
        </p:nvSpPr>
        <p:spPr>
          <a:xfrm>
            <a:off x="522288" y="4832350"/>
            <a:ext cx="6062662" cy="4541838"/>
          </a:xfrm>
          <a:noFill/>
          <a:ln/>
        </p:spPr>
        <p:txBody>
          <a:bodyPr wrap="none" anchor="ctr"/>
          <a:lstStyle/>
          <a:p>
            <a:pPr eaLnBrk="1" hangingPunct="1"/>
            <a:endParaRPr lang="hu-HU" smtClean="0"/>
          </a:p>
        </p:txBody>
      </p:sp>
    </p:spTree>
    <p:extLst>
      <p:ext uri="{BB962C8B-B14F-4D97-AF65-F5344CB8AC3E}">
        <p14:creationId xmlns:p14="http://schemas.microsoft.com/office/powerpoint/2010/main" val="2227031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6E2666C0-EA2C-49F6-BDB5-D2D696B4DF7C}" type="slidenum">
              <a:rPr lang="en-US" smtClean="0"/>
              <a:pPr/>
              <a:t>27</a:t>
            </a:fld>
            <a:endParaRPr lang="en-US"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338041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AC7E93CF-1B98-426F-A925-629A63443F1A}" type="slidenum">
              <a:rPr lang="en-US" smtClean="0"/>
              <a:pPr/>
              <a:t>28</a:t>
            </a:fld>
            <a:endParaRPr lang="en-US"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1061608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D657A3-1396-4E9D-AF8E-1E556BD5DB86}" type="slidenum">
              <a:rPr lang="en-US"/>
              <a:pPr/>
              <a:t>29</a:t>
            </a:fld>
            <a:endParaRPr lang="en-US"/>
          </a:p>
        </p:txBody>
      </p:sp>
      <p:sp>
        <p:nvSpPr>
          <p:cNvPr id="73730" name="Rectangle 2"/>
          <p:cNvSpPr>
            <a:spLocks noGrp="1" noRot="1" noChangeAspect="1" noChangeArrowheads="1" noTextEdit="1"/>
          </p:cNvSpPr>
          <p:nvPr>
            <p:ph type="sldImg"/>
          </p:nvPr>
        </p:nvSpPr>
        <p:spPr>
          <a:xfrm>
            <a:off x="993775" y="769938"/>
            <a:ext cx="5113338" cy="3835400"/>
          </a:xfrm>
          <a:ln/>
        </p:spPr>
      </p:sp>
      <p:sp>
        <p:nvSpPr>
          <p:cNvPr id="73731" name="Rectangle 3"/>
          <p:cNvSpPr>
            <a:spLocks noGrp="1" noChangeArrowheads="1"/>
          </p:cNvSpPr>
          <p:nvPr>
            <p:ph type="body" idx="1"/>
          </p:nvPr>
        </p:nvSpPr>
        <p:spPr>
          <a:xfrm>
            <a:off x="709930" y="4861442"/>
            <a:ext cx="5679440" cy="4603800"/>
          </a:xfrm>
        </p:spPr>
        <p:txBody>
          <a:bodyPr/>
          <a:lstStyle/>
          <a:p>
            <a:endParaRPr lang="hu-HU"/>
          </a:p>
        </p:txBody>
      </p:sp>
    </p:spTree>
    <p:extLst>
      <p:ext uri="{BB962C8B-B14F-4D97-AF65-F5344CB8AC3E}">
        <p14:creationId xmlns:p14="http://schemas.microsoft.com/office/powerpoint/2010/main" val="2904081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E6226A58-1E43-46DB-B192-127C5A8534BB}" type="slidenum">
              <a:rPr lang="en-US" smtClean="0"/>
              <a:pPr/>
              <a:t>30</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2183121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1F5C6E15-0264-4A21-86F8-7A3FE6A323D9}" type="slidenum">
              <a:rPr lang="en-US" smtClean="0"/>
              <a:pPr/>
              <a:t>32</a:t>
            </a:fld>
            <a:endParaRPr lang="en-US"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3824325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BF388515-03A7-453D-935E-F1282AFF2F0C}" type="slidenum">
              <a:rPr lang="en-US" smtClean="0"/>
              <a:pPr/>
              <a:t>33</a:t>
            </a:fld>
            <a:endParaRPr lang="en-US"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490013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1509E857-58DA-4BC8-B0F2-D204D97127CE}" type="slidenum">
              <a:rPr lang="en-US" smtClean="0"/>
              <a:pPr/>
              <a:t>34</a:t>
            </a:fld>
            <a:endParaRPr lang="en-US"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3325226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818E4EFC-65B4-4ED3-AFC2-525D87068018}" type="slidenum">
              <a:rPr lang="en-US" smtClean="0"/>
              <a:pPr/>
              <a:t>35</a:t>
            </a:fld>
            <a:endParaRPr lang="en-US"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1197897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D5A5B186-65D1-4660-81FF-349EC17B6FA9}" type="slidenum">
              <a:rPr lang="en-US" smtClean="0"/>
              <a:pPr/>
              <a:t>36</a:t>
            </a:fld>
            <a:endParaRPr lang="en-US"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907740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3F060B00-930B-424E-AF54-4177D9E03DE0}" type="slidenum">
              <a:rPr lang="en-US" smtClean="0"/>
              <a:pPr/>
              <a:t>17</a:t>
            </a:fld>
            <a:endParaRPr lang="en-US"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3904190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0F0C972B-10D0-4F7B-8F96-6524E59D8EF5}" type="slidenum">
              <a:rPr lang="en-US" smtClean="0"/>
              <a:pPr/>
              <a:t>37</a:t>
            </a:fld>
            <a:endParaRPr lang="en-U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3070322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1168EB88-BA93-4B2D-9C88-62F969FBFCC6}" type="slidenum">
              <a:rPr lang="en-US" smtClean="0"/>
              <a:pPr/>
              <a:t>38</a:t>
            </a:fld>
            <a:endParaRPr lang="en-US"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1833410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6F46F50E-56DF-47D5-8309-236F385B96B6}" type="slidenum">
              <a:rPr lang="en-US" smtClean="0"/>
              <a:pPr/>
              <a:t>39</a:t>
            </a:fld>
            <a:endParaRPr lang="en-US"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1772985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08468D86-BC2D-4CF5-8CF2-F18849FFD407}" type="slidenum">
              <a:rPr lang="en-US" smtClean="0"/>
              <a:pPr/>
              <a:t>40</a:t>
            </a:fld>
            <a:endParaRPr lang="en-US"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3847778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D12B26BC-953D-4ABF-BA06-E55F3B330EF4}" type="slidenum">
              <a:rPr lang="en-US" smtClean="0"/>
              <a:pPr/>
              <a:t>41</a:t>
            </a:fld>
            <a:endParaRPr lang="en-US"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2141721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B7DE1ADE-15CC-486D-8B82-4AE6C12B6878}" type="slidenum">
              <a:rPr lang="en-US" smtClean="0"/>
              <a:pPr/>
              <a:t>42</a:t>
            </a:fld>
            <a:endParaRPr lang="en-US"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1838338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7FF9DFBB-8035-448B-A40E-ADD5213E8ED1}" type="slidenum">
              <a:rPr lang="en-US" smtClean="0"/>
              <a:pPr/>
              <a:t>44</a:t>
            </a:fld>
            <a:endParaRPr lang="en-US"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1060819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05DEB2FF-6FB5-46F5-BAC3-6D3E800B6F1F}" type="slidenum">
              <a:rPr lang="en-US" smtClean="0"/>
              <a:pPr/>
              <a:t>45</a:t>
            </a:fld>
            <a:endParaRPr 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3376467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B705B230-CF28-4707-9933-008AD5049E6C}" type="slidenum">
              <a:rPr lang="en-US" smtClean="0"/>
              <a:pPr/>
              <a:t>46</a:t>
            </a:fld>
            <a:endParaRPr lang="en-US"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585397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6C938D-FC0F-4501-A80F-75EA65CF2829}" type="slidenum">
              <a:rPr lang="en-US"/>
              <a:pPr/>
              <a:t>51</a:t>
            </a:fld>
            <a:endParaRPr lang="en-US"/>
          </a:p>
        </p:txBody>
      </p:sp>
      <p:sp>
        <p:nvSpPr>
          <p:cNvPr id="75778" name="Rectangle 2"/>
          <p:cNvSpPr>
            <a:spLocks noGrp="1" noRot="1" noChangeAspect="1" noChangeArrowheads="1" noTextEdit="1"/>
          </p:cNvSpPr>
          <p:nvPr>
            <p:ph type="sldImg"/>
          </p:nvPr>
        </p:nvSpPr>
        <p:spPr>
          <a:xfrm>
            <a:off x="993775" y="769938"/>
            <a:ext cx="5113338" cy="3835400"/>
          </a:xfrm>
          <a:ln/>
        </p:spPr>
      </p:sp>
      <p:sp>
        <p:nvSpPr>
          <p:cNvPr id="75779" name="Rectangle 3"/>
          <p:cNvSpPr>
            <a:spLocks noGrp="1" noChangeArrowheads="1"/>
          </p:cNvSpPr>
          <p:nvPr>
            <p:ph type="body" idx="1"/>
          </p:nvPr>
        </p:nvSpPr>
        <p:spPr>
          <a:xfrm>
            <a:off x="709930" y="4861442"/>
            <a:ext cx="5679440" cy="4603800"/>
          </a:xfrm>
        </p:spPr>
        <p:txBody>
          <a:bodyPr/>
          <a:lstStyle/>
          <a:p>
            <a:endParaRPr lang="hu-HU"/>
          </a:p>
        </p:txBody>
      </p:sp>
    </p:spTree>
    <p:extLst>
      <p:ext uri="{BB962C8B-B14F-4D97-AF65-F5344CB8AC3E}">
        <p14:creationId xmlns:p14="http://schemas.microsoft.com/office/powerpoint/2010/main" val="384327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3DFB3C37-DE46-4869-9E6F-1D2C10EC239F}" type="slidenum">
              <a:rPr lang="en-US" smtClean="0"/>
              <a:pPr/>
              <a:t>18</a:t>
            </a:fld>
            <a:endParaRPr lang="en-US" smtClean="0"/>
          </a:p>
        </p:txBody>
      </p:sp>
      <p:sp>
        <p:nvSpPr>
          <p:cNvPr id="150531" name="Rectangle 2"/>
          <p:cNvSpPr>
            <a:spLocks noGrp="1" noRot="1" noChangeAspect="1" noChangeArrowheads="1" noTextEdit="1"/>
          </p:cNvSpPr>
          <p:nvPr>
            <p:ph type="sldImg"/>
          </p:nvPr>
        </p:nvSpPr>
        <p:spPr>
          <a:xfrm>
            <a:off x="990600" y="768350"/>
            <a:ext cx="5118100" cy="3838575"/>
          </a:xfrm>
          <a:solidFill>
            <a:srgbClr val="FFFFFF"/>
          </a:solidFill>
          <a:ln/>
        </p:spPr>
      </p:sp>
      <p:sp>
        <p:nvSpPr>
          <p:cNvPr id="150532" name="Rectangle 3"/>
          <p:cNvSpPr>
            <a:spLocks noGrp="1" noChangeArrowheads="1"/>
          </p:cNvSpPr>
          <p:nvPr>
            <p:ph type="body" idx="1"/>
          </p:nvPr>
        </p:nvSpPr>
        <p:spPr>
          <a:xfrm>
            <a:off x="522288" y="4830763"/>
            <a:ext cx="6062662" cy="4543425"/>
          </a:xfrm>
          <a:noFill/>
          <a:ln/>
        </p:spPr>
        <p:txBody>
          <a:bodyPr wrap="none" anchor="ctr"/>
          <a:lstStyle/>
          <a:p>
            <a:pPr eaLnBrk="1" hangingPunct="1"/>
            <a:endParaRPr lang="hu-HU" smtClean="0"/>
          </a:p>
        </p:txBody>
      </p:sp>
    </p:spTree>
    <p:extLst>
      <p:ext uri="{BB962C8B-B14F-4D97-AF65-F5344CB8AC3E}">
        <p14:creationId xmlns:p14="http://schemas.microsoft.com/office/powerpoint/2010/main" val="4146111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9ECB316E-FA4E-477B-879E-7CF3B5CF327C}" type="slidenum">
              <a:rPr lang="en-US" smtClean="0"/>
              <a:pPr/>
              <a:t>52</a:t>
            </a:fld>
            <a:endParaRPr lang="en-US"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1227148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32CABC-6717-49D0-B5E8-EF30A17C8BA5}" type="slidenum">
              <a:rPr lang="en-US"/>
              <a:pPr/>
              <a:t>53</a:t>
            </a:fld>
            <a:endParaRPr lang="en-US"/>
          </a:p>
        </p:txBody>
      </p:sp>
      <p:sp>
        <p:nvSpPr>
          <p:cNvPr id="88066" name="Rectangle 2"/>
          <p:cNvSpPr>
            <a:spLocks noGrp="1" noRot="1" noChangeAspect="1" noChangeArrowheads="1" noTextEdit="1"/>
          </p:cNvSpPr>
          <p:nvPr>
            <p:ph type="sldImg"/>
          </p:nvPr>
        </p:nvSpPr>
        <p:spPr>
          <a:xfrm>
            <a:off x="993775" y="769938"/>
            <a:ext cx="5114925" cy="3836987"/>
          </a:xfrm>
          <a:solidFill>
            <a:srgbClr val="FFFFFF"/>
          </a:solidFill>
          <a:ln/>
        </p:spPr>
      </p:sp>
      <p:sp>
        <p:nvSpPr>
          <p:cNvPr id="88067" name="Rectangle 3"/>
          <p:cNvSpPr txBox="1">
            <a:spLocks noGrp="1" noChangeArrowheads="1"/>
          </p:cNvSpPr>
          <p:nvPr>
            <p:ph type="body" idx="1"/>
          </p:nvPr>
        </p:nvSpPr>
        <p:spPr>
          <a:xfrm>
            <a:off x="522587" y="4833011"/>
            <a:ext cx="6062343" cy="4541610"/>
          </a:xfrm>
          <a:solidFill>
            <a:schemeClr val="accent1"/>
          </a:solidFill>
          <a:ln w="9360">
            <a:solidFill>
              <a:schemeClr val="tx1"/>
            </a:solidFill>
          </a:ln>
        </p:spPr>
        <p:txBody>
          <a:bodyPr wrap="none" anchor="ctr"/>
          <a:lstStyle/>
          <a:p>
            <a:endParaRPr lang="hu-HU"/>
          </a:p>
        </p:txBody>
      </p:sp>
    </p:spTree>
    <p:extLst>
      <p:ext uri="{BB962C8B-B14F-4D97-AF65-F5344CB8AC3E}">
        <p14:creationId xmlns:p14="http://schemas.microsoft.com/office/powerpoint/2010/main" val="3474946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F42DE575-C03F-4948-B809-59FD60A827CA}" type="slidenum">
              <a:rPr lang="en-US" smtClean="0"/>
              <a:pPr/>
              <a:t>54</a:t>
            </a:fld>
            <a:endParaRPr lang="en-US" smtClean="0"/>
          </a:p>
        </p:txBody>
      </p:sp>
      <p:sp>
        <p:nvSpPr>
          <p:cNvPr id="177155" name="Rectangle 2"/>
          <p:cNvSpPr>
            <a:spLocks noGrp="1" noRot="1" noChangeAspect="1" noChangeArrowheads="1" noTextEdit="1"/>
          </p:cNvSpPr>
          <p:nvPr>
            <p:ph type="sldImg"/>
          </p:nvPr>
        </p:nvSpPr>
        <p:spPr>
          <a:xfrm>
            <a:off x="992188" y="768350"/>
            <a:ext cx="5118100" cy="3838575"/>
          </a:xfrm>
          <a:solidFill>
            <a:srgbClr val="FFFFFF"/>
          </a:solidFill>
          <a:ln/>
        </p:spPr>
      </p:sp>
      <p:sp>
        <p:nvSpPr>
          <p:cNvPr id="177156" name="Rectangle 3"/>
          <p:cNvSpPr>
            <a:spLocks noGrp="1" noChangeArrowheads="1"/>
          </p:cNvSpPr>
          <p:nvPr>
            <p:ph type="body" idx="1"/>
          </p:nvPr>
        </p:nvSpPr>
        <p:spPr>
          <a:xfrm>
            <a:off x="522288" y="4832350"/>
            <a:ext cx="6062662" cy="4541838"/>
          </a:xfrm>
          <a:solidFill>
            <a:schemeClr val="accent1"/>
          </a:solidFill>
          <a:ln w="9360">
            <a:solidFill>
              <a:schemeClr val="tx1"/>
            </a:solidFill>
          </a:ln>
        </p:spPr>
        <p:txBody>
          <a:bodyPr wrap="none" anchor="ctr"/>
          <a:lstStyle/>
          <a:p>
            <a:pPr eaLnBrk="1" hangingPunct="1"/>
            <a:endParaRPr lang="hu-HU" smtClean="0"/>
          </a:p>
        </p:txBody>
      </p:sp>
    </p:spTree>
    <p:extLst>
      <p:ext uri="{BB962C8B-B14F-4D97-AF65-F5344CB8AC3E}">
        <p14:creationId xmlns:p14="http://schemas.microsoft.com/office/powerpoint/2010/main" val="4218920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52C97121-F66E-44FC-8F55-3385F3D971B9}" type="slidenum">
              <a:rPr lang="en-US" smtClean="0"/>
              <a:pPr/>
              <a:t>55</a:t>
            </a:fld>
            <a:endParaRPr lang="en-US" smtClean="0"/>
          </a:p>
        </p:txBody>
      </p:sp>
      <p:sp>
        <p:nvSpPr>
          <p:cNvPr id="178179" name="Rectangle 2"/>
          <p:cNvSpPr>
            <a:spLocks noGrp="1" noRot="1" noChangeAspect="1" noChangeArrowheads="1" noTextEdit="1"/>
          </p:cNvSpPr>
          <p:nvPr>
            <p:ph type="sldImg"/>
          </p:nvPr>
        </p:nvSpPr>
        <p:spPr>
          <a:xfrm>
            <a:off x="992188" y="768350"/>
            <a:ext cx="5118100" cy="3838575"/>
          </a:xfrm>
          <a:ln/>
        </p:spPr>
      </p:sp>
      <p:sp>
        <p:nvSpPr>
          <p:cNvPr id="178180" name="Rectangle 3"/>
          <p:cNvSpPr>
            <a:spLocks noGrp="1" noChangeArrowheads="1"/>
          </p:cNvSpPr>
          <p:nvPr>
            <p:ph type="body" idx="1"/>
          </p:nvPr>
        </p:nvSpPr>
        <p:spPr>
          <a:xfrm>
            <a:off x="711200" y="4862513"/>
            <a:ext cx="5676900" cy="4603750"/>
          </a:xfrm>
          <a:noFill/>
          <a:ln/>
        </p:spPr>
        <p:txBody>
          <a:bodyPr/>
          <a:lstStyle/>
          <a:p>
            <a:pPr eaLnBrk="1" hangingPunct="1"/>
            <a:endParaRPr lang="hu-HU" smtClean="0"/>
          </a:p>
        </p:txBody>
      </p:sp>
    </p:spTree>
    <p:extLst>
      <p:ext uri="{BB962C8B-B14F-4D97-AF65-F5344CB8AC3E}">
        <p14:creationId xmlns:p14="http://schemas.microsoft.com/office/powerpoint/2010/main" val="3966047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33C2D71D-37C7-4429-94AD-D6ACF9490061}" type="slidenum">
              <a:rPr lang="en-US" smtClean="0"/>
              <a:pPr/>
              <a:t>57</a:t>
            </a:fld>
            <a:endParaRPr lang="en-US" smtClean="0"/>
          </a:p>
        </p:txBody>
      </p:sp>
      <p:sp>
        <p:nvSpPr>
          <p:cNvPr id="179203" name="Rectangle 2"/>
          <p:cNvSpPr>
            <a:spLocks noGrp="1" noRot="1" noChangeAspect="1" noChangeArrowheads="1" noTextEdit="1"/>
          </p:cNvSpPr>
          <p:nvPr>
            <p:ph type="sldImg"/>
          </p:nvPr>
        </p:nvSpPr>
        <p:spPr>
          <a:xfrm>
            <a:off x="992188" y="768350"/>
            <a:ext cx="5118100" cy="3838575"/>
          </a:xfrm>
          <a:ln/>
        </p:spPr>
      </p:sp>
      <p:sp>
        <p:nvSpPr>
          <p:cNvPr id="179204" name="Rectangle 3"/>
          <p:cNvSpPr>
            <a:spLocks noGrp="1" noChangeArrowheads="1"/>
          </p:cNvSpPr>
          <p:nvPr>
            <p:ph type="body" idx="1"/>
          </p:nvPr>
        </p:nvSpPr>
        <p:spPr>
          <a:xfrm>
            <a:off x="711200" y="4862513"/>
            <a:ext cx="5676900" cy="4603750"/>
          </a:xfrm>
          <a:noFill/>
          <a:ln/>
        </p:spPr>
        <p:txBody>
          <a:bodyPr/>
          <a:lstStyle/>
          <a:p>
            <a:pPr eaLnBrk="1" hangingPunct="1"/>
            <a:endParaRPr lang="hu-HU" smtClean="0"/>
          </a:p>
        </p:txBody>
      </p:sp>
    </p:spTree>
    <p:extLst>
      <p:ext uri="{BB962C8B-B14F-4D97-AF65-F5344CB8AC3E}">
        <p14:creationId xmlns:p14="http://schemas.microsoft.com/office/powerpoint/2010/main" val="40753790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84958CA8-CB3B-4A8F-A3F8-0EB0B0E48504}" type="slidenum">
              <a:rPr lang="en-US" smtClean="0"/>
              <a:pPr/>
              <a:t>61</a:t>
            </a:fld>
            <a:endParaRPr 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4292975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B5322793-E25B-45C8-BB39-CDB63AA9497A}" type="slidenum">
              <a:rPr lang="en-US" smtClean="0"/>
              <a:pPr/>
              <a:t>62</a:t>
            </a:fld>
            <a:endParaRPr lang="en-US"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2748564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FCC9F404-E9B0-494E-92E9-BB340D1A3C56}" type="slidenum">
              <a:rPr lang="en-US" smtClean="0"/>
              <a:pPr/>
              <a:t>63</a:t>
            </a:fld>
            <a:endParaRPr lang="en-US"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2749555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0A59840F-3B7E-4AE1-8BEA-C3757BC912F6}" type="slidenum">
              <a:rPr lang="en-US" smtClean="0"/>
              <a:pPr/>
              <a:t>64</a:t>
            </a:fld>
            <a:endParaRPr lang="en-US" smtClean="0"/>
          </a:p>
        </p:txBody>
      </p:sp>
      <p:sp>
        <p:nvSpPr>
          <p:cNvPr id="183299" name="Rectangle 2"/>
          <p:cNvSpPr>
            <a:spLocks noGrp="1" noRot="1" noChangeAspect="1" noChangeArrowheads="1" noTextEdit="1"/>
          </p:cNvSpPr>
          <p:nvPr>
            <p:ph type="sldImg"/>
          </p:nvPr>
        </p:nvSpPr>
        <p:spPr>
          <a:xfrm>
            <a:off x="992188" y="768350"/>
            <a:ext cx="5118100" cy="3838575"/>
          </a:xfrm>
          <a:ln/>
        </p:spPr>
      </p:sp>
      <p:sp>
        <p:nvSpPr>
          <p:cNvPr id="183300" name="Rectangle 3"/>
          <p:cNvSpPr>
            <a:spLocks noGrp="1" noChangeArrowheads="1"/>
          </p:cNvSpPr>
          <p:nvPr>
            <p:ph type="body" idx="1"/>
          </p:nvPr>
        </p:nvSpPr>
        <p:spPr>
          <a:xfrm>
            <a:off x="709613" y="4862513"/>
            <a:ext cx="5680075" cy="4603750"/>
          </a:xfrm>
          <a:noFill/>
          <a:ln/>
        </p:spPr>
        <p:txBody>
          <a:bodyPr/>
          <a:lstStyle/>
          <a:p>
            <a:pPr eaLnBrk="1" hangingPunct="1"/>
            <a:endParaRPr lang="hu-HU" smtClean="0"/>
          </a:p>
        </p:txBody>
      </p:sp>
    </p:spTree>
    <p:extLst>
      <p:ext uri="{BB962C8B-B14F-4D97-AF65-F5344CB8AC3E}">
        <p14:creationId xmlns:p14="http://schemas.microsoft.com/office/powerpoint/2010/main" val="28761721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29BD4CE5-95D7-43EB-A280-370C0A5683B9}" type="slidenum">
              <a:rPr lang="en-US" smtClean="0"/>
              <a:pPr/>
              <a:t>65</a:t>
            </a:fld>
            <a:endParaRPr lang="en-US" smtClean="0"/>
          </a:p>
        </p:txBody>
      </p:sp>
      <p:sp>
        <p:nvSpPr>
          <p:cNvPr id="184323" name="Rectangle 2"/>
          <p:cNvSpPr>
            <a:spLocks noGrp="1" noRot="1" noChangeAspect="1" noChangeArrowheads="1" noTextEdit="1"/>
          </p:cNvSpPr>
          <p:nvPr>
            <p:ph type="sldImg"/>
          </p:nvPr>
        </p:nvSpPr>
        <p:spPr>
          <a:xfrm>
            <a:off x="992188" y="768350"/>
            <a:ext cx="5118100" cy="3838575"/>
          </a:xfrm>
          <a:ln/>
        </p:spPr>
      </p:sp>
      <p:sp>
        <p:nvSpPr>
          <p:cNvPr id="184324" name="Rectangle 3"/>
          <p:cNvSpPr>
            <a:spLocks noGrp="1" noChangeArrowheads="1"/>
          </p:cNvSpPr>
          <p:nvPr>
            <p:ph type="body" idx="1"/>
          </p:nvPr>
        </p:nvSpPr>
        <p:spPr>
          <a:xfrm>
            <a:off x="711200" y="4862513"/>
            <a:ext cx="5676900" cy="4603750"/>
          </a:xfrm>
          <a:noFill/>
          <a:ln/>
        </p:spPr>
        <p:txBody>
          <a:bodyPr/>
          <a:lstStyle/>
          <a:p>
            <a:pPr eaLnBrk="1" hangingPunct="1"/>
            <a:endParaRPr lang="hu-HU" smtClean="0"/>
          </a:p>
        </p:txBody>
      </p:sp>
    </p:spTree>
    <p:extLst>
      <p:ext uri="{BB962C8B-B14F-4D97-AF65-F5344CB8AC3E}">
        <p14:creationId xmlns:p14="http://schemas.microsoft.com/office/powerpoint/2010/main" val="1840651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5B0DC569-3866-4416-B9F0-387E2DBFD825}" type="slidenum">
              <a:rPr lang="en-US" smtClean="0"/>
              <a:pPr/>
              <a:t>19</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25960420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A481D979-50CD-4EBE-9E24-24374129DE6C}" type="slidenum">
              <a:rPr lang="en-US" smtClean="0"/>
              <a:pPr/>
              <a:t>66</a:t>
            </a:fld>
            <a:endParaRPr lang="en-US" smtClean="0"/>
          </a:p>
        </p:txBody>
      </p:sp>
      <p:sp>
        <p:nvSpPr>
          <p:cNvPr id="185347" name="Rectangle 2"/>
          <p:cNvSpPr>
            <a:spLocks noGrp="1" noRot="1" noChangeAspect="1" noChangeArrowheads="1" noTextEdit="1"/>
          </p:cNvSpPr>
          <p:nvPr>
            <p:ph type="sldImg"/>
          </p:nvPr>
        </p:nvSpPr>
        <p:spPr>
          <a:xfrm>
            <a:off x="992188" y="768350"/>
            <a:ext cx="5118100" cy="3838575"/>
          </a:xfrm>
          <a:ln/>
        </p:spPr>
      </p:sp>
      <p:sp>
        <p:nvSpPr>
          <p:cNvPr id="185348" name="Rectangle 3"/>
          <p:cNvSpPr>
            <a:spLocks noGrp="1" noChangeArrowheads="1"/>
          </p:cNvSpPr>
          <p:nvPr>
            <p:ph type="body" idx="1"/>
          </p:nvPr>
        </p:nvSpPr>
        <p:spPr>
          <a:xfrm>
            <a:off x="709613" y="4862513"/>
            <a:ext cx="5680075" cy="4603750"/>
          </a:xfrm>
          <a:noFill/>
          <a:ln/>
        </p:spPr>
        <p:txBody>
          <a:bodyPr/>
          <a:lstStyle/>
          <a:p>
            <a:pPr eaLnBrk="1" hangingPunct="1"/>
            <a:endParaRPr lang="hu-HU" smtClean="0"/>
          </a:p>
        </p:txBody>
      </p:sp>
    </p:spTree>
    <p:extLst>
      <p:ext uri="{BB962C8B-B14F-4D97-AF65-F5344CB8AC3E}">
        <p14:creationId xmlns:p14="http://schemas.microsoft.com/office/powerpoint/2010/main" val="8602937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78BBFB0D-268D-4950-B1BB-0FDEC9E80A80}" type="slidenum">
              <a:rPr lang="en-US" smtClean="0"/>
              <a:pPr/>
              <a:t>67</a:t>
            </a:fld>
            <a:endParaRPr lang="en-US" smtClean="0"/>
          </a:p>
        </p:txBody>
      </p:sp>
      <p:sp>
        <p:nvSpPr>
          <p:cNvPr id="186371" name="Rectangle 2"/>
          <p:cNvSpPr>
            <a:spLocks noGrp="1" noRot="1" noChangeAspect="1" noChangeArrowheads="1" noTextEdit="1"/>
          </p:cNvSpPr>
          <p:nvPr>
            <p:ph type="sldImg"/>
          </p:nvPr>
        </p:nvSpPr>
        <p:spPr>
          <a:xfrm>
            <a:off x="992188" y="768350"/>
            <a:ext cx="5118100" cy="3838575"/>
          </a:xfrm>
          <a:ln/>
        </p:spPr>
      </p:sp>
      <p:sp>
        <p:nvSpPr>
          <p:cNvPr id="186372" name="Rectangle 3"/>
          <p:cNvSpPr>
            <a:spLocks noGrp="1" noChangeArrowheads="1"/>
          </p:cNvSpPr>
          <p:nvPr>
            <p:ph type="body" idx="1"/>
          </p:nvPr>
        </p:nvSpPr>
        <p:spPr>
          <a:xfrm>
            <a:off x="709613" y="4862513"/>
            <a:ext cx="5680075" cy="4603750"/>
          </a:xfrm>
          <a:noFill/>
          <a:ln/>
        </p:spPr>
        <p:txBody>
          <a:bodyPr/>
          <a:lstStyle/>
          <a:p>
            <a:pPr eaLnBrk="1" hangingPunct="1"/>
            <a:endParaRPr lang="hu-HU" smtClean="0"/>
          </a:p>
        </p:txBody>
      </p:sp>
    </p:spTree>
    <p:extLst>
      <p:ext uri="{BB962C8B-B14F-4D97-AF65-F5344CB8AC3E}">
        <p14:creationId xmlns:p14="http://schemas.microsoft.com/office/powerpoint/2010/main" val="24766481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874E3824-105E-44FD-9BC9-CD5A3DD92DA4}" type="slidenum">
              <a:rPr lang="en-US" smtClean="0"/>
              <a:pPr/>
              <a:t>68</a:t>
            </a:fld>
            <a:endParaRPr lang="en-US"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1667932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84FCA7F2-1E18-46F2-A612-1AB109266B3C}" type="slidenum">
              <a:rPr lang="en-US" smtClean="0"/>
              <a:pPr/>
              <a:t>69</a:t>
            </a:fld>
            <a:endParaRPr lang="en-US" smtClean="0"/>
          </a:p>
        </p:txBody>
      </p:sp>
      <p:sp>
        <p:nvSpPr>
          <p:cNvPr id="188419" name="Rectangle 2"/>
          <p:cNvSpPr>
            <a:spLocks noGrp="1" noRot="1" noChangeAspect="1" noChangeArrowheads="1" noTextEdit="1"/>
          </p:cNvSpPr>
          <p:nvPr>
            <p:ph type="sldImg"/>
          </p:nvPr>
        </p:nvSpPr>
        <p:spPr>
          <a:xfrm>
            <a:off x="892175" y="731838"/>
            <a:ext cx="4872038" cy="3654425"/>
          </a:xfrm>
          <a:solidFill>
            <a:srgbClr val="FFFFFF"/>
          </a:solidFill>
          <a:ln/>
        </p:spPr>
      </p:sp>
      <p:sp>
        <p:nvSpPr>
          <p:cNvPr id="188420" name="Rectangle 3"/>
          <p:cNvSpPr>
            <a:spLocks noGrp="1" noChangeArrowheads="1"/>
          </p:cNvSpPr>
          <p:nvPr>
            <p:ph type="body" idx="1"/>
          </p:nvPr>
        </p:nvSpPr>
        <p:spPr>
          <a:xfrm>
            <a:off x="522288" y="4832350"/>
            <a:ext cx="6062662" cy="4541838"/>
          </a:xfrm>
          <a:noFill/>
          <a:ln/>
        </p:spPr>
        <p:txBody>
          <a:bodyPr wrap="none" anchor="ctr"/>
          <a:lstStyle/>
          <a:p>
            <a:pPr eaLnBrk="1" hangingPunct="1"/>
            <a:endParaRPr lang="hu-HU" smtClean="0"/>
          </a:p>
        </p:txBody>
      </p:sp>
    </p:spTree>
    <p:extLst>
      <p:ext uri="{BB962C8B-B14F-4D97-AF65-F5344CB8AC3E}">
        <p14:creationId xmlns:p14="http://schemas.microsoft.com/office/powerpoint/2010/main" val="28874050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9FC3BBB4-D16A-4E53-BCC6-AFA87CAD2E3D}" type="slidenum">
              <a:rPr lang="en-US" smtClean="0"/>
              <a:pPr/>
              <a:t>71</a:t>
            </a:fld>
            <a:endParaRPr lang="en-US" smtClean="0"/>
          </a:p>
        </p:txBody>
      </p:sp>
      <p:sp>
        <p:nvSpPr>
          <p:cNvPr id="189443" name="Text Box 2"/>
          <p:cNvSpPr txBox="1">
            <a:spLocks noChangeArrowheads="1"/>
          </p:cNvSpPr>
          <p:nvPr/>
        </p:nvSpPr>
        <p:spPr bwMode="auto">
          <a:xfrm>
            <a:off x="1257300" y="720725"/>
            <a:ext cx="4802188" cy="3600450"/>
          </a:xfrm>
          <a:prstGeom prst="rect">
            <a:avLst/>
          </a:prstGeom>
          <a:solidFill>
            <a:srgbClr val="FFFFFF"/>
          </a:solidFill>
          <a:ln w="9360">
            <a:solidFill>
              <a:srgbClr val="000000"/>
            </a:solidFill>
            <a:miter lim="800000"/>
            <a:headEnd/>
            <a:tailEnd/>
          </a:ln>
        </p:spPr>
        <p:txBody>
          <a:bodyPr wrap="none" anchor="ctr"/>
          <a:lstStyle/>
          <a:p>
            <a:endParaRPr lang="hu-HU"/>
          </a:p>
        </p:txBody>
      </p:sp>
      <p:sp>
        <p:nvSpPr>
          <p:cNvPr id="189444" name="Rectangle 3"/>
          <p:cNvSpPr>
            <a:spLocks noGrp="1" noChangeArrowheads="1"/>
          </p:cNvSpPr>
          <p:nvPr>
            <p:ph type="body"/>
          </p:nvPr>
        </p:nvSpPr>
        <p:spPr>
          <a:xfrm>
            <a:off x="522288" y="4830763"/>
            <a:ext cx="6043612" cy="4524375"/>
          </a:xfrm>
          <a:noFill/>
          <a:ln/>
        </p:spPr>
        <p:txBody>
          <a:bodyPr wrap="none" anchor="ctr"/>
          <a:lstStyle/>
          <a:p>
            <a:pPr eaLnBrk="1" hangingPunct="1"/>
            <a:endParaRPr lang="hu-HU" smtClean="0"/>
          </a:p>
        </p:txBody>
      </p:sp>
      <p:sp>
        <p:nvSpPr>
          <p:cNvPr id="189445" name="Text Box 4"/>
          <p:cNvSpPr txBox="1">
            <a:spLocks noChangeArrowheads="1"/>
          </p:cNvSpPr>
          <p:nvPr/>
        </p:nvSpPr>
        <p:spPr bwMode="auto">
          <a:xfrm>
            <a:off x="4143375" y="9120188"/>
            <a:ext cx="3170238" cy="477837"/>
          </a:xfrm>
          <a:prstGeom prst="rect">
            <a:avLst/>
          </a:prstGeom>
          <a:noFill/>
          <a:ln w="9525">
            <a:noFill/>
            <a:round/>
            <a:headEnd/>
            <a:tailEnd/>
          </a:ln>
        </p:spPr>
        <p:txBody>
          <a:bodyPr lIns="96824" tIns="48232" rIns="96824" bIns="48232" anchor="b"/>
          <a:lstStyle/>
          <a:p>
            <a:pPr algn="r" defTabSz="449263">
              <a:buClr>
                <a:srgbClr val="000000"/>
              </a:buClr>
              <a:buSzPct val="100000"/>
              <a:buFont typeface="Times New Roman" pitchFamily="18" charset="0"/>
              <a:buNone/>
              <a:tabLst>
                <a:tab pos="0" algn="l"/>
                <a:tab pos="446088" algn="l"/>
                <a:tab pos="896938" algn="l"/>
                <a:tab pos="1346200" algn="l"/>
                <a:tab pos="1793875" algn="l"/>
                <a:tab pos="2244725" algn="l"/>
                <a:tab pos="2693988" algn="l"/>
                <a:tab pos="3141663" algn="l"/>
                <a:tab pos="3592513" algn="l"/>
                <a:tab pos="4041775" algn="l"/>
                <a:tab pos="4487863" algn="l"/>
                <a:tab pos="4940300" algn="l"/>
                <a:tab pos="5389563" algn="l"/>
                <a:tab pos="5835650" algn="l"/>
                <a:tab pos="6288088" algn="l"/>
                <a:tab pos="6737350" algn="l"/>
                <a:tab pos="7183438" algn="l"/>
                <a:tab pos="7635875" algn="l"/>
                <a:tab pos="8085138" algn="l"/>
                <a:tab pos="8531225" algn="l"/>
                <a:tab pos="8983663" algn="l"/>
              </a:tabLst>
            </a:pPr>
            <a:fld id="{C5F787E2-AA6C-43ED-94CD-026F438C9EA6}" type="slidenum">
              <a:rPr lang="en-US" sz="1300" b="0">
                <a:solidFill>
                  <a:srgbClr val="000000"/>
                </a:solidFill>
                <a:ea typeface="Lucida Sans Unicode" pitchFamily="34" charset="0"/>
                <a:cs typeface="Lucida Sans Unicode" pitchFamily="34" charset="0"/>
              </a:rPr>
              <a:pPr algn="r" defTabSz="449263">
                <a:buClr>
                  <a:srgbClr val="000000"/>
                </a:buClr>
                <a:buSzPct val="100000"/>
                <a:buFont typeface="Times New Roman" pitchFamily="18" charset="0"/>
                <a:buNone/>
                <a:tabLst>
                  <a:tab pos="0" algn="l"/>
                  <a:tab pos="446088" algn="l"/>
                  <a:tab pos="896938" algn="l"/>
                  <a:tab pos="1346200" algn="l"/>
                  <a:tab pos="1793875" algn="l"/>
                  <a:tab pos="2244725" algn="l"/>
                  <a:tab pos="2693988" algn="l"/>
                  <a:tab pos="3141663" algn="l"/>
                  <a:tab pos="3592513" algn="l"/>
                  <a:tab pos="4041775" algn="l"/>
                  <a:tab pos="4487863" algn="l"/>
                  <a:tab pos="4940300" algn="l"/>
                  <a:tab pos="5389563" algn="l"/>
                  <a:tab pos="5835650" algn="l"/>
                  <a:tab pos="6288088" algn="l"/>
                  <a:tab pos="6737350" algn="l"/>
                  <a:tab pos="7183438" algn="l"/>
                  <a:tab pos="7635875" algn="l"/>
                  <a:tab pos="8085138" algn="l"/>
                  <a:tab pos="8531225" algn="l"/>
                  <a:tab pos="8983663" algn="l"/>
                </a:tabLst>
              </a:pPr>
              <a:t>71</a:t>
            </a:fld>
            <a:endParaRPr lang="en-US" sz="1300" b="0">
              <a:solidFill>
                <a:srgbClr val="000000"/>
              </a:solidFill>
              <a:ea typeface="Lucida Sans Unicode" pitchFamily="34" charset="0"/>
              <a:cs typeface="Lucida Sans Unicode" pitchFamily="34" charset="0"/>
            </a:endParaRPr>
          </a:p>
        </p:txBody>
      </p:sp>
    </p:spTree>
    <p:extLst>
      <p:ext uri="{BB962C8B-B14F-4D97-AF65-F5344CB8AC3E}">
        <p14:creationId xmlns:p14="http://schemas.microsoft.com/office/powerpoint/2010/main" val="11138072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3FF8BC49-31B6-44C3-AA29-64B1294AFDDA}" type="slidenum">
              <a:rPr lang="en-US" smtClean="0"/>
              <a:pPr/>
              <a:t>81</a:t>
            </a:fld>
            <a:endParaRPr lang="en-US"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23215773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F1FD11A6-89E7-46D0-A3AA-6635C0CEB861}" type="slidenum">
              <a:rPr lang="en-US" smtClean="0"/>
              <a:pPr/>
              <a:t>82</a:t>
            </a:fld>
            <a:endParaRPr lang="en-US"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13589352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7B5508B0-916D-45E8-87EE-38628840867E}" type="slidenum">
              <a:rPr lang="en-US" smtClean="0"/>
              <a:pPr/>
              <a:t>84</a:t>
            </a:fld>
            <a:endParaRPr lang="en-US" smtClean="0"/>
          </a:p>
        </p:txBody>
      </p:sp>
      <p:sp>
        <p:nvSpPr>
          <p:cNvPr id="192515"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6645" tIns="48323" rIns="96645" bIns="48323" anchor="b"/>
          <a:lstStyle/>
          <a:p>
            <a:pPr algn="r" defTabSz="966788"/>
            <a:fld id="{D9F96973-4446-4D98-BFBA-C65BC2404690}" type="slidenum">
              <a:rPr lang="en-US" sz="1300" b="0">
                <a:latin typeface="Arial" charset="0"/>
              </a:rPr>
              <a:pPr algn="r" defTabSz="966788"/>
              <a:t>84</a:t>
            </a:fld>
            <a:endParaRPr lang="en-US" sz="1300" b="0">
              <a:latin typeface="Arial" charset="0"/>
            </a:endParaRPr>
          </a:p>
        </p:txBody>
      </p:sp>
      <p:sp>
        <p:nvSpPr>
          <p:cNvPr id="192516" name="Rectangle 2"/>
          <p:cNvSpPr>
            <a:spLocks noGrp="1" noRot="1" noChangeAspect="1" noChangeArrowheads="1" noTextEdit="1"/>
          </p:cNvSpPr>
          <p:nvPr>
            <p:ph type="sldImg"/>
          </p:nvPr>
        </p:nvSpPr>
        <p:spPr>
          <a:xfrm>
            <a:off x="990600" y="777875"/>
            <a:ext cx="5116513" cy="3836988"/>
          </a:xfrm>
          <a:ln/>
        </p:spPr>
      </p:sp>
      <p:sp>
        <p:nvSpPr>
          <p:cNvPr id="192517" name="Rectangle 3"/>
          <p:cNvSpPr>
            <a:spLocks noGrp="1" noChangeArrowheads="1"/>
          </p:cNvSpPr>
          <p:nvPr>
            <p:ph type="body" idx="1"/>
          </p:nvPr>
        </p:nvSpPr>
        <p:spPr>
          <a:xfrm>
            <a:off x="709613" y="4862513"/>
            <a:ext cx="5680075" cy="4518025"/>
          </a:xfrm>
          <a:noFill/>
          <a:ln/>
        </p:spPr>
        <p:txBody>
          <a:bodyPr wrap="none" lIns="96645" tIns="48323" rIns="96645" bIns="48323" anchor="ctr"/>
          <a:lstStyle/>
          <a:p>
            <a:pPr defTabSz="449263" eaLnBrk="1" hangingPunct="1"/>
            <a:endParaRPr lang="hu-HU" smtClean="0"/>
          </a:p>
        </p:txBody>
      </p:sp>
    </p:spTree>
    <p:extLst>
      <p:ext uri="{BB962C8B-B14F-4D97-AF65-F5344CB8AC3E}">
        <p14:creationId xmlns:p14="http://schemas.microsoft.com/office/powerpoint/2010/main" val="30806354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E331D3B0-B733-4E6C-8C54-250DD663AA8B}" type="slidenum">
              <a:rPr lang="en-US" smtClean="0"/>
              <a:pPr/>
              <a:t>85</a:t>
            </a:fld>
            <a:endParaRPr lang="en-US" smtClean="0"/>
          </a:p>
        </p:txBody>
      </p:sp>
      <p:sp>
        <p:nvSpPr>
          <p:cNvPr id="193539"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6653" tIns="48327" rIns="96653" bIns="48327" anchor="b"/>
          <a:lstStyle/>
          <a:p>
            <a:pPr algn="r" defTabSz="966788"/>
            <a:fld id="{FDD8B68A-6F36-4EDA-AE44-32C214B82C1D}" type="slidenum">
              <a:rPr lang="en-US" sz="1300" b="0">
                <a:latin typeface="Arial" charset="0"/>
              </a:rPr>
              <a:pPr algn="r" defTabSz="966788"/>
              <a:t>85</a:t>
            </a:fld>
            <a:endParaRPr lang="en-US" sz="1300" b="0">
              <a:latin typeface="Arial" charset="0"/>
            </a:endParaRPr>
          </a:p>
        </p:txBody>
      </p:sp>
      <p:sp>
        <p:nvSpPr>
          <p:cNvPr id="193540" name="Rectangle 2"/>
          <p:cNvSpPr>
            <a:spLocks noGrp="1" noRot="1" noChangeAspect="1" noChangeArrowheads="1" noTextEdit="1"/>
          </p:cNvSpPr>
          <p:nvPr>
            <p:ph type="sldImg"/>
          </p:nvPr>
        </p:nvSpPr>
        <p:spPr>
          <a:xfrm>
            <a:off x="990600" y="777875"/>
            <a:ext cx="5116513" cy="3836988"/>
          </a:xfrm>
          <a:ln/>
        </p:spPr>
      </p:sp>
      <p:sp>
        <p:nvSpPr>
          <p:cNvPr id="193541" name="Rectangle 3"/>
          <p:cNvSpPr>
            <a:spLocks noGrp="1" noChangeArrowheads="1"/>
          </p:cNvSpPr>
          <p:nvPr>
            <p:ph type="body" idx="1"/>
          </p:nvPr>
        </p:nvSpPr>
        <p:spPr>
          <a:xfrm>
            <a:off x="709613" y="4862513"/>
            <a:ext cx="5680075" cy="4518025"/>
          </a:xfrm>
          <a:noFill/>
          <a:ln/>
        </p:spPr>
        <p:txBody>
          <a:bodyPr wrap="none" lIns="96653" tIns="48327" rIns="96653" bIns="48327" anchor="ctr"/>
          <a:lstStyle/>
          <a:p>
            <a:pPr defTabSz="449263" eaLnBrk="1" hangingPunct="1"/>
            <a:endParaRPr lang="hu-HU" smtClean="0"/>
          </a:p>
        </p:txBody>
      </p:sp>
    </p:spTree>
    <p:extLst>
      <p:ext uri="{BB962C8B-B14F-4D97-AF65-F5344CB8AC3E}">
        <p14:creationId xmlns:p14="http://schemas.microsoft.com/office/powerpoint/2010/main" val="28775385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3A16EF57-CB6B-4D26-981C-EE42A76CF515}" type="slidenum">
              <a:rPr lang="en-US" smtClean="0"/>
              <a:pPr/>
              <a:t>86</a:t>
            </a:fld>
            <a:endParaRPr lang="en-US" smtClean="0"/>
          </a:p>
        </p:txBody>
      </p:sp>
      <p:sp>
        <p:nvSpPr>
          <p:cNvPr id="194563" name="Rectangle 2"/>
          <p:cNvSpPr>
            <a:spLocks noGrp="1" noRot="1" noChangeAspect="1" noChangeArrowheads="1" noTextEdit="1"/>
          </p:cNvSpPr>
          <p:nvPr>
            <p:ph type="sldImg"/>
          </p:nvPr>
        </p:nvSpPr>
        <p:spPr>
          <a:xfrm>
            <a:off x="992188" y="768350"/>
            <a:ext cx="5118100" cy="3838575"/>
          </a:xfrm>
          <a:ln/>
        </p:spPr>
      </p:sp>
      <p:sp>
        <p:nvSpPr>
          <p:cNvPr id="194564" name="Rectangle 3"/>
          <p:cNvSpPr>
            <a:spLocks noGrp="1" noChangeArrowheads="1"/>
          </p:cNvSpPr>
          <p:nvPr>
            <p:ph type="body" idx="1"/>
          </p:nvPr>
        </p:nvSpPr>
        <p:spPr>
          <a:xfrm>
            <a:off x="711200" y="4862513"/>
            <a:ext cx="5676900" cy="4603750"/>
          </a:xfrm>
          <a:noFill/>
          <a:ln/>
        </p:spPr>
        <p:txBody>
          <a:bodyPr/>
          <a:lstStyle/>
          <a:p>
            <a:pPr eaLnBrk="1" hangingPunct="1"/>
            <a:endParaRPr lang="hu-HU" smtClean="0"/>
          </a:p>
        </p:txBody>
      </p:sp>
    </p:spTree>
    <p:extLst>
      <p:ext uri="{BB962C8B-B14F-4D97-AF65-F5344CB8AC3E}">
        <p14:creationId xmlns:p14="http://schemas.microsoft.com/office/powerpoint/2010/main" val="2619237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99CD537C-0C8E-4177-8F25-8A73183CE430}" type="slidenum">
              <a:rPr lang="en-US" smtClean="0"/>
              <a:pPr/>
              <a:t>20</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4152001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17671EDB-434C-40B8-AE4B-699A9A8CF170}" type="slidenum">
              <a:rPr lang="en-US" smtClean="0"/>
              <a:pPr/>
              <a:t>88</a:t>
            </a:fld>
            <a:endParaRPr lang="en-US"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34010408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CFD3CD60-6198-4296-9D60-C806C82BF74B}" type="slidenum">
              <a:rPr lang="en-US" smtClean="0"/>
              <a:pPr/>
              <a:t>108</a:t>
            </a:fld>
            <a:endParaRPr lang="en-US" smtClean="0"/>
          </a:p>
        </p:txBody>
      </p:sp>
      <p:sp>
        <p:nvSpPr>
          <p:cNvPr id="196611" name="Rectangle 2"/>
          <p:cNvSpPr>
            <a:spLocks noGrp="1" noRot="1" noChangeAspect="1" noChangeArrowheads="1" noTextEdit="1"/>
          </p:cNvSpPr>
          <p:nvPr>
            <p:ph type="sldImg"/>
          </p:nvPr>
        </p:nvSpPr>
        <p:spPr>
          <a:xfrm>
            <a:off x="992188" y="768350"/>
            <a:ext cx="5118100" cy="3838575"/>
          </a:xfrm>
          <a:ln/>
        </p:spPr>
      </p:sp>
      <p:sp>
        <p:nvSpPr>
          <p:cNvPr id="196612" name="Rectangle 3"/>
          <p:cNvSpPr>
            <a:spLocks noGrp="1" noChangeArrowheads="1"/>
          </p:cNvSpPr>
          <p:nvPr>
            <p:ph type="body" idx="1"/>
          </p:nvPr>
        </p:nvSpPr>
        <p:spPr>
          <a:xfrm>
            <a:off x="711200" y="4862513"/>
            <a:ext cx="5676900" cy="4603750"/>
          </a:xfrm>
          <a:noFill/>
          <a:ln/>
        </p:spPr>
        <p:txBody>
          <a:bodyPr/>
          <a:lstStyle/>
          <a:p>
            <a:pPr eaLnBrk="1" hangingPunct="1"/>
            <a:endParaRPr lang="hu-HU" smtClean="0"/>
          </a:p>
        </p:txBody>
      </p:sp>
    </p:spTree>
    <p:extLst>
      <p:ext uri="{BB962C8B-B14F-4D97-AF65-F5344CB8AC3E}">
        <p14:creationId xmlns:p14="http://schemas.microsoft.com/office/powerpoint/2010/main" val="42735534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12241847-D1E8-4353-BE91-3C905B972A67}" type="slidenum">
              <a:rPr lang="en-US" smtClean="0"/>
              <a:pPr/>
              <a:t>109</a:t>
            </a:fld>
            <a:endParaRPr lang="en-US"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17798839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8B0CE015-C050-47E4-B3E7-629F3528B76B}" type="slidenum">
              <a:rPr lang="en-US" smtClean="0"/>
              <a:pPr/>
              <a:t>110</a:t>
            </a:fld>
            <a:endParaRPr lang="en-US"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30929972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AB948AAB-B974-4250-BDCB-B34533CA904B}" type="slidenum">
              <a:rPr lang="en-US" smtClean="0"/>
              <a:pPr/>
              <a:t>111</a:t>
            </a:fld>
            <a:endParaRPr lang="en-US"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23839704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246BE47E-C6FB-406C-B55C-DB901593BB4E}" type="slidenum">
              <a:rPr lang="en-US" smtClean="0"/>
              <a:pPr/>
              <a:t>114</a:t>
            </a:fld>
            <a:endParaRPr lang="en-US"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42435648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F7BF9C65-6BF2-4F28-9415-76D81D2E755A}" type="slidenum">
              <a:rPr lang="en-US" smtClean="0"/>
              <a:pPr/>
              <a:t>115</a:t>
            </a:fld>
            <a:endParaRPr lang="en-US" smtClean="0"/>
          </a:p>
        </p:txBody>
      </p:sp>
      <p:sp>
        <p:nvSpPr>
          <p:cNvPr id="201731" name="Rectangle 2"/>
          <p:cNvSpPr>
            <a:spLocks noGrp="1" noRot="1" noChangeAspect="1" noChangeArrowheads="1" noTextEdit="1"/>
          </p:cNvSpPr>
          <p:nvPr>
            <p:ph type="sldImg"/>
          </p:nvPr>
        </p:nvSpPr>
        <p:spPr>
          <a:xfrm>
            <a:off x="992188" y="768350"/>
            <a:ext cx="5118100" cy="3838575"/>
          </a:xfrm>
          <a:solidFill>
            <a:srgbClr val="FFFFFF"/>
          </a:solidFill>
          <a:ln/>
        </p:spPr>
      </p:sp>
      <p:sp>
        <p:nvSpPr>
          <p:cNvPr id="201732" name="Rectangle 3"/>
          <p:cNvSpPr>
            <a:spLocks noGrp="1" noChangeArrowheads="1"/>
          </p:cNvSpPr>
          <p:nvPr>
            <p:ph type="body" idx="1"/>
          </p:nvPr>
        </p:nvSpPr>
        <p:spPr>
          <a:xfrm>
            <a:off x="522288" y="4832350"/>
            <a:ext cx="6062662" cy="4541838"/>
          </a:xfrm>
          <a:solidFill>
            <a:schemeClr val="accent1"/>
          </a:solidFill>
          <a:ln w="9360">
            <a:solidFill>
              <a:schemeClr val="tx1"/>
            </a:solidFill>
          </a:ln>
        </p:spPr>
        <p:txBody>
          <a:bodyPr wrap="none" anchor="ctr"/>
          <a:lstStyle/>
          <a:p>
            <a:pPr eaLnBrk="1" hangingPunct="1"/>
            <a:endParaRPr lang="hu-HU" smtClean="0"/>
          </a:p>
        </p:txBody>
      </p:sp>
    </p:spTree>
    <p:extLst>
      <p:ext uri="{BB962C8B-B14F-4D97-AF65-F5344CB8AC3E}">
        <p14:creationId xmlns:p14="http://schemas.microsoft.com/office/powerpoint/2010/main" val="11533796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8EBD7063-11D8-4458-9266-B667296F26C8}" type="slidenum">
              <a:rPr lang="en-US" smtClean="0"/>
              <a:pPr/>
              <a:t>117</a:t>
            </a:fld>
            <a:endParaRPr lang="en-US" smtClean="0"/>
          </a:p>
        </p:txBody>
      </p:sp>
      <p:sp>
        <p:nvSpPr>
          <p:cNvPr id="202755" name="Rectangle 2"/>
          <p:cNvSpPr>
            <a:spLocks noGrp="1" noRot="1" noChangeAspect="1" noChangeArrowheads="1" noTextEdit="1"/>
          </p:cNvSpPr>
          <p:nvPr>
            <p:ph type="sldImg"/>
          </p:nvPr>
        </p:nvSpPr>
        <p:spPr>
          <a:xfrm>
            <a:off x="992188" y="768350"/>
            <a:ext cx="5118100" cy="3838575"/>
          </a:xfrm>
          <a:ln/>
        </p:spPr>
      </p:sp>
      <p:sp>
        <p:nvSpPr>
          <p:cNvPr id="202756" name="Rectangle 3"/>
          <p:cNvSpPr>
            <a:spLocks noGrp="1" noChangeArrowheads="1"/>
          </p:cNvSpPr>
          <p:nvPr>
            <p:ph type="body" idx="1"/>
          </p:nvPr>
        </p:nvSpPr>
        <p:spPr>
          <a:xfrm>
            <a:off x="711200" y="4862513"/>
            <a:ext cx="5676900" cy="4603750"/>
          </a:xfrm>
          <a:noFill/>
          <a:ln/>
        </p:spPr>
        <p:txBody>
          <a:bodyPr/>
          <a:lstStyle/>
          <a:p>
            <a:pPr eaLnBrk="1" hangingPunct="1"/>
            <a:endParaRPr lang="hu-HU" smtClean="0"/>
          </a:p>
        </p:txBody>
      </p:sp>
    </p:spTree>
    <p:extLst>
      <p:ext uri="{BB962C8B-B14F-4D97-AF65-F5344CB8AC3E}">
        <p14:creationId xmlns:p14="http://schemas.microsoft.com/office/powerpoint/2010/main" val="35021558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1ADA9F9B-36C6-4D04-99EE-8A04F0BC7701}" type="slidenum">
              <a:rPr lang="en-US" smtClean="0"/>
              <a:pPr/>
              <a:t>119</a:t>
            </a:fld>
            <a:endParaRPr lang="en-US"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964493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3E6AD67A-4167-44A9-8365-BA09D244E948}" type="slidenum">
              <a:rPr lang="en-US" smtClean="0"/>
              <a:pPr/>
              <a:t>120</a:t>
            </a:fld>
            <a:endParaRPr 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952833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47115534-AF59-4506-88AC-3196E03AEB8D}" type="slidenum">
              <a:rPr lang="en-US" smtClean="0"/>
              <a:pPr/>
              <a:t>21</a:t>
            </a:fld>
            <a:endParaRPr lang="en-US"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2813651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4E976E01-C70D-4460-AF28-4108F6BF882B}" type="slidenum">
              <a:rPr lang="en-US" smtClean="0"/>
              <a:pPr/>
              <a:t>123</a:t>
            </a:fld>
            <a:endParaRPr lang="en-US"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42453824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CFAC588C-5F33-4787-BD75-B01F0DE4604F}" type="slidenum">
              <a:rPr lang="en-US" smtClean="0"/>
              <a:pPr/>
              <a:t>124</a:t>
            </a:fld>
            <a:endParaRPr lang="en-US"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8974924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A1B1F4D2-DC4B-4E0E-9652-B3364AE99E51}" type="slidenum">
              <a:rPr lang="en-US" smtClean="0"/>
              <a:pPr/>
              <a:t>126</a:t>
            </a:fld>
            <a:endParaRPr lang="en-US" smtClean="0"/>
          </a:p>
        </p:txBody>
      </p:sp>
      <p:sp>
        <p:nvSpPr>
          <p:cNvPr id="207875" name="Rectangle 2"/>
          <p:cNvSpPr>
            <a:spLocks noGrp="1" noRot="1" noChangeAspect="1" noChangeArrowheads="1" noTextEdit="1"/>
          </p:cNvSpPr>
          <p:nvPr>
            <p:ph type="sldImg"/>
          </p:nvPr>
        </p:nvSpPr>
        <p:spPr>
          <a:xfrm>
            <a:off x="992188" y="768350"/>
            <a:ext cx="5118100" cy="3838575"/>
          </a:xfrm>
          <a:ln/>
        </p:spPr>
      </p:sp>
      <p:sp>
        <p:nvSpPr>
          <p:cNvPr id="207876" name="Rectangle 3"/>
          <p:cNvSpPr>
            <a:spLocks noGrp="1" noChangeArrowheads="1"/>
          </p:cNvSpPr>
          <p:nvPr>
            <p:ph type="body" idx="1"/>
          </p:nvPr>
        </p:nvSpPr>
        <p:spPr>
          <a:xfrm>
            <a:off x="709613" y="4862513"/>
            <a:ext cx="5680075" cy="4603750"/>
          </a:xfrm>
          <a:noFill/>
          <a:ln/>
        </p:spPr>
        <p:txBody>
          <a:bodyPr/>
          <a:lstStyle/>
          <a:p>
            <a:pPr eaLnBrk="1" hangingPunct="1"/>
            <a:endParaRPr lang="hu-HU" smtClean="0"/>
          </a:p>
        </p:txBody>
      </p:sp>
    </p:spTree>
    <p:extLst>
      <p:ext uri="{BB962C8B-B14F-4D97-AF65-F5344CB8AC3E}">
        <p14:creationId xmlns:p14="http://schemas.microsoft.com/office/powerpoint/2010/main" val="21334672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65BB1600-403D-409C-9B16-8EEF5A269D53}" type="slidenum">
              <a:rPr lang="en-US" smtClean="0"/>
              <a:pPr/>
              <a:t>127</a:t>
            </a:fld>
            <a:endParaRPr lang="en-US" smtClean="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24837163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B5CC74F3-E192-43F1-927B-629F52475946}" type="slidenum">
              <a:rPr lang="en-US" smtClean="0"/>
              <a:pPr/>
              <a:t>128</a:t>
            </a:fld>
            <a:endParaRPr lang="en-US" smtClean="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35864794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E7BBE2E7-D6F7-40F5-BF1B-30D876439DFE}" type="slidenum">
              <a:rPr lang="en-US" smtClean="0"/>
              <a:pPr/>
              <a:t>129</a:t>
            </a:fld>
            <a:endParaRPr lang="en-US" smtClean="0"/>
          </a:p>
        </p:txBody>
      </p:sp>
      <p:sp>
        <p:nvSpPr>
          <p:cNvPr id="210947" name="Rectangle 2"/>
          <p:cNvSpPr>
            <a:spLocks noGrp="1" noRot="1" noChangeAspect="1" noChangeArrowheads="1" noTextEdit="1"/>
          </p:cNvSpPr>
          <p:nvPr>
            <p:ph type="sldImg"/>
          </p:nvPr>
        </p:nvSpPr>
        <p:spPr>
          <a:xfrm>
            <a:off x="892175" y="731838"/>
            <a:ext cx="4872038" cy="3654425"/>
          </a:xfrm>
          <a:solidFill>
            <a:srgbClr val="FFFFFF"/>
          </a:solidFill>
          <a:ln/>
        </p:spPr>
      </p:sp>
      <p:sp>
        <p:nvSpPr>
          <p:cNvPr id="210948" name="Rectangle 3"/>
          <p:cNvSpPr>
            <a:spLocks noGrp="1" noChangeArrowheads="1"/>
          </p:cNvSpPr>
          <p:nvPr>
            <p:ph type="body" idx="1"/>
          </p:nvPr>
        </p:nvSpPr>
        <p:spPr>
          <a:xfrm>
            <a:off x="522288" y="4832350"/>
            <a:ext cx="6062662" cy="4541838"/>
          </a:xfrm>
          <a:noFill/>
          <a:ln/>
        </p:spPr>
        <p:txBody>
          <a:bodyPr wrap="none" anchor="ctr"/>
          <a:lstStyle/>
          <a:p>
            <a:pPr eaLnBrk="1" hangingPunct="1"/>
            <a:endParaRPr lang="hu-HU" smtClean="0"/>
          </a:p>
        </p:txBody>
      </p:sp>
    </p:spTree>
    <p:extLst>
      <p:ext uri="{BB962C8B-B14F-4D97-AF65-F5344CB8AC3E}">
        <p14:creationId xmlns:p14="http://schemas.microsoft.com/office/powerpoint/2010/main" val="7004765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p>
            <a:fld id="{6AB4742C-FCBC-4775-877F-EE75FAEB033B}" type="slidenum">
              <a:rPr lang="en-US" smtClean="0"/>
              <a:pPr/>
              <a:t>130</a:t>
            </a:fld>
            <a:endParaRPr lang="en-US" smtClean="0"/>
          </a:p>
        </p:txBody>
      </p:sp>
      <p:sp>
        <p:nvSpPr>
          <p:cNvPr id="211971" name="Rectangle 2"/>
          <p:cNvSpPr>
            <a:spLocks noGrp="1" noRot="1" noChangeAspect="1" noChangeArrowheads="1" noTextEdit="1"/>
          </p:cNvSpPr>
          <p:nvPr>
            <p:ph type="sldImg"/>
          </p:nvPr>
        </p:nvSpPr>
        <p:spPr>
          <a:xfrm>
            <a:off x="992188" y="768350"/>
            <a:ext cx="5116512" cy="3836988"/>
          </a:xfrm>
          <a:ln/>
        </p:spPr>
      </p:sp>
      <p:sp>
        <p:nvSpPr>
          <p:cNvPr id="211972" name="Rectangle 3"/>
          <p:cNvSpPr>
            <a:spLocks noGrp="1" noChangeArrowheads="1"/>
          </p:cNvSpPr>
          <p:nvPr>
            <p:ph type="body" idx="1"/>
          </p:nvPr>
        </p:nvSpPr>
        <p:spPr>
          <a:xfrm>
            <a:off x="946150" y="4860925"/>
            <a:ext cx="5207000" cy="4605338"/>
          </a:xfrm>
          <a:noFill/>
          <a:ln/>
        </p:spPr>
        <p:txBody>
          <a:bodyPr/>
          <a:lstStyle/>
          <a:p>
            <a:pPr eaLnBrk="1" hangingPunct="1"/>
            <a:endParaRPr lang="hu-HU" smtClean="0"/>
          </a:p>
        </p:txBody>
      </p:sp>
    </p:spTree>
    <p:extLst>
      <p:ext uri="{BB962C8B-B14F-4D97-AF65-F5344CB8AC3E}">
        <p14:creationId xmlns:p14="http://schemas.microsoft.com/office/powerpoint/2010/main" val="35464494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p>
            <a:fld id="{DE7003CE-A169-4E7C-ACBA-0B18D5F9CFDC}" type="slidenum">
              <a:rPr lang="en-US" smtClean="0"/>
              <a:pPr/>
              <a:t>131</a:t>
            </a:fld>
            <a:endParaRPr lang="en-US" smtClean="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1654633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D87F2397-7BF2-480B-A62E-A352797FBF01}" type="slidenum">
              <a:rPr lang="en-US" smtClean="0"/>
              <a:pPr/>
              <a:t>22</a:t>
            </a:fld>
            <a:endParaRPr lang="en-US"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2840389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E9CA014E-97A8-45F7-9C36-A09BBB759E2F}" type="slidenum">
              <a:rPr lang="en-US" smtClean="0"/>
              <a:pPr/>
              <a:t>23</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hu-HU" smtClean="0"/>
          </a:p>
        </p:txBody>
      </p:sp>
    </p:spTree>
    <p:extLst>
      <p:ext uri="{BB962C8B-B14F-4D97-AF65-F5344CB8AC3E}">
        <p14:creationId xmlns:p14="http://schemas.microsoft.com/office/powerpoint/2010/main" val="2934096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EBCAA6B3-455C-4F1C-83A7-C68DCFB69645}" type="slidenum">
              <a:rPr lang="en-US" smtClean="0"/>
              <a:pPr/>
              <a:t>24</a:t>
            </a:fld>
            <a:endParaRPr lang="en-US" smtClean="0"/>
          </a:p>
        </p:txBody>
      </p:sp>
      <p:sp>
        <p:nvSpPr>
          <p:cNvPr id="156675" name="Rectangle 2"/>
          <p:cNvSpPr>
            <a:spLocks noGrp="1" noRot="1" noChangeAspect="1" noChangeArrowheads="1" noTextEdit="1"/>
          </p:cNvSpPr>
          <p:nvPr>
            <p:ph type="sldImg"/>
          </p:nvPr>
        </p:nvSpPr>
        <p:spPr>
          <a:xfrm>
            <a:off x="892175" y="731838"/>
            <a:ext cx="4872038" cy="3654425"/>
          </a:xfrm>
          <a:solidFill>
            <a:srgbClr val="FFFFFF"/>
          </a:solidFill>
          <a:ln/>
        </p:spPr>
      </p:sp>
      <p:sp>
        <p:nvSpPr>
          <p:cNvPr id="156676" name="Rectangle 3"/>
          <p:cNvSpPr>
            <a:spLocks noGrp="1" noChangeArrowheads="1"/>
          </p:cNvSpPr>
          <p:nvPr>
            <p:ph type="body" idx="1"/>
          </p:nvPr>
        </p:nvSpPr>
        <p:spPr>
          <a:xfrm>
            <a:off x="522288" y="4832350"/>
            <a:ext cx="6062662" cy="4541838"/>
          </a:xfrm>
          <a:noFill/>
          <a:ln/>
        </p:spPr>
        <p:txBody>
          <a:bodyPr wrap="none" anchor="ctr"/>
          <a:lstStyle/>
          <a:p>
            <a:pPr eaLnBrk="1" hangingPunct="1"/>
            <a:endParaRPr lang="hu-HU" smtClean="0"/>
          </a:p>
        </p:txBody>
      </p:sp>
      <p:sp>
        <p:nvSpPr>
          <p:cNvPr id="156677" name="Text Box 4"/>
          <p:cNvSpPr txBox="1">
            <a:spLocks noChangeArrowheads="1"/>
          </p:cNvSpPr>
          <p:nvPr/>
        </p:nvSpPr>
        <p:spPr bwMode="auto">
          <a:xfrm>
            <a:off x="3770313" y="9258300"/>
            <a:ext cx="2882900" cy="487363"/>
          </a:xfrm>
          <a:prstGeom prst="rect">
            <a:avLst/>
          </a:prstGeom>
          <a:noFill/>
          <a:ln w="9525">
            <a:noFill/>
            <a:miter lim="800000"/>
            <a:headEnd/>
            <a:tailEnd/>
          </a:ln>
        </p:spPr>
        <p:txBody>
          <a:bodyPr lIns="89937" tIns="46767" rIns="89937" bIns="46767" anchor="b">
            <a:spAutoFit/>
          </a:bodyPr>
          <a:lstStyle/>
          <a:p>
            <a:pPr algn="r">
              <a:buClr>
                <a:srgbClr val="000000"/>
              </a:buClr>
              <a:buSzPct val="100000"/>
              <a:buFont typeface="Times New Roman" pitchFamily="18" charset="0"/>
              <a:buNone/>
              <a:tabLst>
                <a:tab pos="0" algn="l"/>
                <a:tab pos="447675" algn="l"/>
                <a:tab pos="896938" algn="l"/>
                <a:tab pos="1344613" algn="l"/>
                <a:tab pos="1793875" algn="l"/>
                <a:tab pos="2243138" algn="l"/>
                <a:tab pos="2692400" algn="l"/>
                <a:tab pos="3141663" algn="l"/>
                <a:tab pos="3589338" algn="l"/>
                <a:tab pos="4038600" algn="l"/>
                <a:tab pos="4487863" algn="l"/>
                <a:tab pos="4937125" algn="l"/>
                <a:tab pos="5386388" algn="l"/>
                <a:tab pos="5834063" algn="l"/>
                <a:tab pos="6283325" algn="l"/>
                <a:tab pos="6732588" algn="l"/>
                <a:tab pos="7181850" algn="l"/>
                <a:tab pos="7631113" algn="l"/>
                <a:tab pos="8078788" algn="l"/>
                <a:tab pos="8528050" algn="l"/>
                <a:tab pos="8977313" algn="l"/>
              </a:tabLst>
            </a:pPr>
            <a:fld id="{450C5377-BBCD-4EB0-AE46-BC478F5FAD02}" type="slidenum">
              <a:rPr lang="en-GB" sz="1200" b="0">
                <a:solidFill>
                  <a:srgbClr val="000000"/>
                </a:solidFill>
              </a:rPr>
              <a:pPr algn="r">
                <a:buClr>
                  <a:srgbClr val="000000"/>
                </a:buClr>
                <a:buSzPct val="100000"/>
                <a:buFont typeface="Times New Roman" pitchFamily="18" charset="0"/>
                <a:buNone/>
                <a:tabLst>
                  <a:tab pos="0" algn="l"/>
                  <a:tab pos="447675" algn="l"/>
                  <a:tab pos="896938" algn="l"/>
                  <a:tab pos="1344613" algn="l"/>
                  <a:tab pos="1793875" algn="l"/>
                  <a:tab pos="2243138" algn="l"/>
                  <a:tab pos="2692400" algn="l"/>
                  <a:tab pos="3141663" algn="l"/>
                  <a:tab pos="3589338" algn="l"/>
                  <a:tab pos="4038600" algn="l"/>
                  <a:tab pos="4487863" algn="l"/>
                  <a:tab pos="4937125" algn="l"/>
                  <a:tab pos="5386388" algn="l"/>
                  <a:tab pos="5834063" algn="l"/>
                  <a:tab pos="6283325" algn="l"/>
                  <a:tab pos="6732588" algn="l"/>
                  <a:tab pos="7181850" algn="l"/>
                  <a:tab pos="7631113" algn="l"/>
                  <a:tab pos="8078788" algn="l"/>
                  <a:tab pos="8528050" algn="l"/>
                  <a:tab pos="8977313" algn="l"/>
                </a:tabLst>
              </a:pPr>
              <a:t>24</a:t>
            </a:fld>
            <a:endParaRPr lang="en-GB" sz="1200" b="0">
              <a:solidFill>
                <a:srgbClr val="000000"/>
              </a:solidFill>
            </a:endParaRPr>
          </a:p>
        </p:txBody>
      </p:sp>
    </p:spTree>
    <p:extLst>
      <p:ext uri="{BB962C8B-B14F-4D97-AF65-F5344CB8AC3E}">
        <p14:creationId xmlns:p14="http://schemas.microsoft.com/office/powerpoint/2010/main" val="1154404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9"/>
          <p:cNvSpPr>
            <a:spLocks noGrp="1" noChangeArrowheads="1"/>
          </p:cNvSpPr>
          <p:nvPr>
            <p:ph type="sldNum" sz="quarter" idx="10"/>
          </p:nvPr>
        </p:nvSpPr>
        <p:spPr/>
        <p:txBody>
          <a:bodyPr/>
          <a:lstStyle>
            <a:lvl1pPr>
              <a:defRPr/>
            </a:lvl1pPr>
          </a:lstStyle>
          <a:p>
            <a:pPr>
              <a:defRPr/>
            </a:pPr>
            <a:fld id="{9B331A3C-2DAC-4C10-98EA-BCEA4F4A8473}" type="slidenum">
              <a:rPr lang="hu-HU"/>
              <a:pPr>
                <a:defRPr/>
              </a:pPr>
              <a:t>‹#›</a:t>
            </a:fld>
            <a:endParaRPr lang="hu-HU"/>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44450"/>
            <a:ext cx="2286000" cy="612775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0" y="44450"/>
            <a:ext cx="6705600" cy="612775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9"/>
          <p:cNvSpPr>
            <a:spLocks noGrp="1" noChangeArrowheads="1"/>
          </p:cNvSpPr>
          <p:nvPr>
            <p:ph type="sldNum" sz="quarter" idx="10"/>
          </p:nvPr>
        </p:nvSpPr>
        <p:spPr/>
        <p:txBody>
          <a:bodyPr/>
          <a:lstStyle>
            <a:lvl1pPr>
              <a:defRPr/>
            </a:lvl1pPr>
          </a:lstStyle>
          <a:p>
            <a:pPr>
              <a:defRPr/>
            </a:pPr>
            <a:fld id="{2ED37359-9777-4B84-885A-0A551983027C}" type="slidenum">
              <a:rPr lang="hu-HU"/>
              <a:pPr>
                <a:defRPr/>
              </a:pPr>
              <a:t>‹#›</a:t>
            </a:fld>
            <a:endParaRPr lang="hu-HU"/>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0" y="44450"/>
            <a:ext cx="9144000" cy="6096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447800"/>
            <a:ext cx="4038600" cy="47244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447800"/>
            <a:ext cx="4038600" cy="47244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9"/>
          <p:cNvSpPr>
            <a:spLocks noGrp="1" noChangeArrowheads="1"/>
          </p:cNvSpPr>
          <p:nvPr>
            <p:ph type="sldNum" sz="quarter" idx="10"/>
          </p:nvPr>
        </p:nvSpPr>
        <p:spPr/>
        <p:txBody>
          <a:bodyPr/>
          <a:lstStyle>
            <a:lvl1pPr>
              <a:defRPr/>
            </a:lvl1pPr>
          </a:lstStyle>
          <a:p>
            <a:pPr>
              <a:defRPr/>
            </a:pPr>
            <a:fld id="{5A3EDB5A-92C9-4CBE-B28B-F0EB6DF47D59}" type="slidenum">
              <a:rPr lang="hu-HU"/>
              <a:pPr>
                <a:defRPr/>
              </a:pPr>
              <a:t>‹#›</a:t>
            </a:fld>
            <a:endParaRPr lang="hu-HU"/>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0" y="44450"/>
            <a:ext cx="9144000" cy="6096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447800"/>
            <a:ext cx="4038600" cy="47244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447800"/>
            <a:ext cx="4038600" cy="22860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886200"/>
            <a:ext cx="4038600" cy="22860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Rectangle 9"/>
          <p:cNvSpPr>
            <a:spLocks noGrp="1" noChangeArrowheads="1"/>
          </p:cNvSpPr>
          <p:nvPr>
            <p:ph type="sldNum" sz="quarter" idx="10"/>
          </p:nvPr>
        </p:nvSpPr>
        <p:spPr/>
        <p:txBody>
          <a:bodyPr/>
          <a:lstStyle>
            <a:lvl1pPr>
              <a:defRPr/>
            </a:lvl1pPr>
          </a:lstStyle>
          <a:p>
            <a:pPr>
              <a:defRPr/>
            </a:pPr>
            <a:fld id="{A2D6BD9B-2544-4A25-9A85-FD4E75C9C7F1}" type="slidenum">
              <a:rPr lang="hu-HU"/>
              <a:pPr>
                <a:defRPr/>
              </a:pPr>
              <a:t>‹#›</a:t>
            </a:fld>
            <a:endParaRPr lang="hu-HU"/>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Cím és tartalom a szöveg felett">
    <p:spTree>
      <p:nvGrpSpPr>
        <p:cNvPr id="1" name=""/>
        <p:cNvGrpSpPr/>
        <p:nvPr/>
      </p:nvGrpSpPr>
      <p:grpSpPr>
        <a:xfrm>
          <a:off x="0" y="0"/>
          <a:ext cx="0" cy="0"/>
          <a:chOff x="0" y="0"/>
          <a:chExt cx="0" cy="0"/>
        </a:xfrm>
      </p:grpSpPr>
      <p:sp>
        <p:nvSpPr>
          <p:cNvPr id="2" name="Cím 1"/>
          <p:cNvSpPr>
            <a:spLocks noGrp="1"/>
          </p:cNvSpPr>
          <p:nvPr>
            <p:ph type="title"/>
          </p:nvPr>
        </p:nvSpPr>
        <p:spPr>
          <a:xfrm>
            <a:off x="0" y="44450"/>
            <a:ext cx="9144000" cy="609600"/>
          </a:xfrm>
        </p:spPr>
        <p:txBody>
          <a:bodyPr/>
          <a:lstStyle/>
          <a:p>
            <a:r>
              <a:rPr lang="hu-HU" smtClean="0"/>
              <a:t>Mintacím szerkesztése</a:t>
            </a:r>
            <a:endParaRPr lang="hu-HU"/>
          </a:p>
        </p:txBody>
      </p:sp>
      <p:sp>
        <p:nvSpPr>
          <p:cNvPr id="3" name="Tartalom helye 2"/>
          <p:cNvSpPr>
            <a:spLocks noGrp="1"/>
          </p:cNvSpPr>
          <p:nvPr>
            <p:ph sz="half" idx="1"/>
          </p:nvPr>
        </p:nvSpPr>
        <p:spPr>
          <a:xfrm>
            <a:off x="457200" y="1447800"/>
            <a:ext cx="8229600" cy="22860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3886200"/>
            <a:ext cx="8229600" cy="22860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9"/>
          <p:cNvSpPr>
            <a:spLocks noGrp="1" noChangeArrowheads="1"/>
          </p:cNvSpPr>
          <p:nvPr>
            <p:ph type="sldNum" sz="quarter" idx="10"/>
          </p:nvPr>
        </p:nvSpPr>
        <p:spPr/>
        <p:txBody>
          <a:bodyPr/>
          <a:lstStyle>
            <a:lvl1pPr>
              <a:defRPr/>
            </a:lvl1pPr>
          </a:lstStyle>
          <a:p>
            <a:pPr>
              <a:defRPr/>
            </a:pPr>
            <a:fld id="{E373811D-A70D-4593-BC58-2ADBBB52CD66}" type="slidenum">
              <a:rPr lang="hu-HU"/>
              <a:pPr>
                <a:defRPr/>
              </a:pPr>
              <a:t>‹#›</a:t>
            </a:fld>
            <a:endParaRPr lang="hu-HU"/>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44450"/>
            <a:ext cx="9144000" cy="6096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447800"/>
            <a:ext cx="8229600" cy="4724400"/>
          </a:xfrm>
        </p:spPr>
        <p:txBody>
          <a:bodyPr/>
          <a:lstStyle/>
          <a:p>
            <a:pPr lvl="0"/>
            <a:endParaRPr lang="hu-HU" noProof="0" smtClean="0"/>
          </a:p>
        </p:txBody>
      </p:sp>
      <p:sp>
        <p:nvSpPr>
          <p:cNvPr id="4" name="Rectangle 9"/>
          <p:cNvSpPr>
            <a:spLocks noGrp="1" noChangeArrowheads="1"/>
          </p:cNvSpPr>
          <p:nvPr>
            <p:ph type="sldNum" sz="quarter" idx="10"/>
          </p:nvPr>
        </p:nvSpPr>
        <p:spPr/>
        <p:txBody>
          <a:bodyPr/>
          <a:lstStyle>
            <a:lvl1pPr>
              <a:defRPr/>
            </a:lvl1pPr>
          </a:lstStyle>
          <a:p>
            <a:pPr>
              <a:defRPr/>
            </a:pPr>
            <a:fld id="{217F37AA-0D32-465F-A201-CEEFDB4C00F0}" type="slidenum">
              <a:rPr lang="hu-HU"/>
              <a:pPr>
                <a:defRPr/>
              </a:pPr>
              <a:t>‹#›</a:t>
            </a:fld>
            <a:endParaRPr lang="hu-HU"/>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9"/>
          <p:cNvSpPr>
            <a:spLocks noGrp="1" noChangeArrowheads="1"/>
          </p:cNvSpPr>
          <p:nvPr>
            <p:ph type="sldNum" sz="quarter" idx="10"/>
          </p:nvPr>
        </p:nvSpPr>
        <p:spPr/>
        <p:txBody>
          <a:bodyPr/>
          <a:lstStyle>
            <a:lvl1pPr>
              <a:defRPr/>
            </a:lvl1pPr>
          </a:lstStyle>
          <a:p>
            <a:pPr>
              <a:defRPr/>
            </a:pPr>
            <a:fld id="{CAB94BC9-0802-4357-B2DF-5DE37481CC4E}" type="slidenum">
              <a:rPr lang="hu-HU"/>
              <a:pPr>
                <a:defRPr/>
              </a:pPr>
              <a:t>‹#›</a:t>
            </a:fld>
            <a:endParaRPr lang="hu-HU"/>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9"/>
          <p:cNvSpPr>
            <a:spLocks noGrp="1" noChangeArrowheads="1"/>
          </p:cNvSpPr>
          <p:nvPr>
            <p:ph type="sldNum" sz="quarter" idx="10"/>
          </p:nvPr>
        </p:nvSpPr>
        <p:spPr/>
        <p:txBody>
          <a:bodyPr/>
          <a:lstStyle>
            <a:lvl1pPr>
              <a:defRPr/>
            </a:lvl1pPr>
          </a:lstStyle>
          <a:p>
            <a:pPr>
              <a:defRPr/>
            </a:pPr>
            <a:fld id="{FD474A4C-07A2-43A6-A1C1-9E8AEC3EF269}" type="slidenum">
              <a:rPr lang="hu-HU"/>
              <a:pPr>
                <a:defRPr/>
              </a:pPr>
              <a:t>‹#›</a:t>
            </a:fld>
            <a:endParaRPr lang="hu-HU"/>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4478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4478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9"/>
          <p:cNvSpPr>
            <a:spLocks noGrp="1" noChangeArrowheads="1"/>
          </p:cNvSpPr>
          <p:nvPr>
            <p:ph type="sldNum" sz="quarter" idx="10"/>
          </p:nvPr>
        </p:nvSpPr>
        <p:spPr/>
        <p:txBody>
          <a:bodyPr/>
          <a:lstStyle>
            <a:lvl1pPr>
              <a:defRPr/>
            </a:lvl1pPr>
          </a:lstStyle>
          <a:p>
            <a:pPr>
              <a:defRPr/>
            </a:pPr>
            <a:fld id="{61C48FAE-317E-4652-B125-A73E069626F0}" type="slidenum">
              <a:rPr lang="hu-HU"/>
              <a:pPr>
                <a:defRPr/>
              </a:pPr>
              <a:t>‹#›</a:t>
            </a:fld>
            <a:endParaRPr lang="hu-HU"/>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9"/>
          <p:cNvSpPr>
            <a:spLocks noGrp="1" noChangeArrowheads="1"/>
          </p:cNvSpPr>
          <p:nvPr>
            <p:ph type="sldNum" sz="quarter" idx="10"/>
          </p:nvPr>
        </p:nvSpPr>
        <p:spPr/>
        <p:txBody>
          <a:bodyPr/>
          <a:lstStyle>
            <a:lvl1pPr>
              <a:defRPr/>
            </a:lvl1pPr>
          </a:lstStyle>
          <a:p>
            <a:pPr>
              <a:defRPr/>
            </a:pPr>
            <a:fld id="{CAE30913-3EC0-4FA1-BAA6-17B7B869A8DF}" type="slidenum">
              <a:rPr lang="hu-HU"/>
              <a:pPr>
                <a:defRPr/>
              </a:pPr>
              <a:t>‹#›</a:t>
            </a:fld>
            <a:endParaRPr lang="hu-HU"/>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9"/>
          <p:cNvSpPr>
            <a:spLocks noGrp="1" noChangeArrowheads="1"/>
          </p:cNvSpPr>
          <p:nvPr>
            <p:ph type="sldNum" sz="quarter" idx="10"/>
          </p:nvPr>
        </p:nvSpPr>
        <p:spPr/>
        <p:txBody>
          <a:bodyPr/>
          <a:lstStyle>
            <a:lvl1pPr>
              <a:defRPr/>
            </a:lvl1pPr>
          </a:lstStyle>
          <a:p>
            <a:pPr>
              <a:defRPr/>
            </a:pPr>
            <a:fld id="{F5D86D38-3910-4CB7-873C-36DB7784F240}" type="slidenum">
              <a:rPr lang="hu-HU"/>
              <a:pPr>
                <a:defRPr/>
              </a:pPr>
              <a:t>‹#›</a:t>
            </a:fld>
            <a:endParaRPr lang="hu-HU"/>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p:txBody>
          <a:bodyPr/>
          <a:lstStyle>
            <a:lvl1pPr>
              <a:defRPr/>
            </a:lvl1pPr>
          </a:lstStyle>
          <a:p>
            <a:pPr>
              <a:defRPr/>
            </a:pPr>
            <a:fld id="{628711D2-2398-40CE-AAE8-464E6ECCB41A}" type="slidenum">
              <a:rPr lang="hu-HU"/>
              <a:pPr>
                <a:defRPr/>
              </a:pPr>
              <a:t>‹#›</a:t>
            </a:fld>
            <a:endParaRPr lang="hu-HU"/>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9"/>
          <p:cNvSpPr>
            <a:spLocks noGrp="1" noChangeArrowheads="1"/>
          </p:cNvSpPr>
          <p:nvPr>
            <p:ph type="sldNum" sz="quarter" idx="10"/>
          </p:nvPr>
        </p:nvSpPr>
        <p:spPr/>
        <p:txBody>
          <a:bodyPr/>
          <a:lstStyle>
            <a:lvl1pPr>
              <a:defRPr/>
            </a:lvl1pPr>
          </a:lstStyle>
          <a:p>
            <a:pPr>
              <a:defRPr/>
            </a:pPr>
            <a:fld id="{575296C0-F720-4972-AC83-12BA69C4B644}" type="slidenum">
              <a:rPr lang="hu-HU"/>
              <a:pPr>
                <a:defRPr/>
              </a:pPr>
              <a:t>‹#›</a:t>
            </a:fld>
            <a:endParaRPr lang="hu-HU"/>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9"/>
          <p:cNvSpPr>
            <a:spLocks noGrp="1" noChangeArrowheads="1"/>
          </p:cNvSpPr>
          <p:nvPr>
            <p:ph type="sldNum" sz="quarter" idx="10"/>
          </p:nvPr>
        </p:nvSpPr>
        <p:spPr/>
        <p:txBody>
          <a:bodyPr/>
          <a:lstStyle>
            <a:lvl1pPr>
              <a:defRPr/>
            </a:lvl1pPr>
          </a:lstStyle>
          <a:p>
            <a:pPr>
              <a:defRPr/>
            </a:pPr>
            <a:fld id="{620A67CF-181C-4305-ADE9-A78E9308F812}" type="slidenum">
              <a:rPr lang="hu-HU"/>
              <a:pPr>
                <a:defRPr/>
              </a:pPr>
              <a:t>‹#›</a:t>
            </a:fld>
            <a:endParaRPr lang="hu-HU"/>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8000"/>
            </a:gs>
            <a:gs pos="50000">
              <a:srgbClr val="006600"/>
            </a:gs>
            <a:gs pos="100000">
              <a:srgbClr val="008000"/>
            </a:gs>
          </a:gsLst>
          <a:lin ang="2700000" scaled="1"/>
        </a:grad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bwMode="auto">
          <a:xfrm>
            <a:off x="0" y="44450"/>
            <a:ext cx="9144000" cy="6096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hu-HU" smtClean="0"/>
              <a:t>Mintacím szerkesztése</a:t>
            </a:r>
          </a:p>
        </p:txBody>
      </p:sp>
      <p:sp>
        <p:nvSpPr>
          <p:cNvPr id="2059" name="Rectangle 11"/>
          <p:cNvSpPr>
            <a:spLocks noGrp="1" noChangeArrowheads="1"/>
          </p:cNvSpPr>
          <p:nvPr>
            <p:ph type="body" idx="1"/>
          </p:nvPr>
        </p:nvSpPr>
        <p:spPr bwMode="auto">
          <a:xfrm>
            <a:off x="457200" y="1447800"/>
            <a:ext cx="82296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p:txBody>
      </p:sp>
      <p:sp>
        <p:nvSpPr>
          <p:cNvPr id="2057" name="Rectangle 9"/>
          <p:cNvSpPr>
            <a:spLocks noGrp="1" noChangeArrowheads="1"/>
          </p:cNvSpPr>
          <p:nvPr>
            <p:ph type="sldNum" sz="quarter" idx="4"/>
          </p:nvPr>
        </p:nvSpPr>
        <p:spPr bwMode="auto">
          <a:xfrm>
            <a:off x="8382000" y="6597650"/>
            <a:ext cx="762000" cy="2603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600">
                <a:solidFill>
                  <a:srgbClr val="FF5925"/>
                </a:solidFill>
                <a:effectLst>
                  <a:outerShdw blurRad="38100" dist="38100" dir="2700000" algn="tl">
                    <a:srgbClr val="000000"/>
                  </a:outerShdw>
                </a:effectLst>
              </a:defRPr>
            </a:lvl1pPr>
          </a:lstStyle>
          <a:p>
            <a:pPr>
              <a:defRPr/>
            </a:pPr>
            <a:fld id="{D81C18B2-E2B4-428D-8284-F83DC55412BE}" type="slidenum">
              <a:rPr lang="hu-HU"/>
              <a:pPr>
                <a:defRPr/>
              </a:pPr>
              <a:t>‹#›</a:t>
            </a:fld>
            <a:endParaRPr lang="hu-HU"/>
          </a:p>
        </p:txBody>
      </p:sp>
      <p:sp>
        <p:nvSpPr>
          <p:cNvPr id="2060" name="Rectangle 12"/>
          <p:cNvSpPr>
            <a:spLocks noChangeArrowheads="1"/>
          </p:cNvSpPr>
          <p:nvPr/>
        </p:nvSpPr>
        <p:spPr bwMode="auto">
          <a:xfrm>
            <a:off x="0" y="6634163"/>
            <a:ext cx="5943600" cy="223837"/>
          </a:xfrm>
          <a:prstGeom prst="rect">
            <a:avLst/>
          </a:prstGeom>
          <a:noFill/>
          <a:ln w="9525">
            <a:noFill/>
            <a:miter lim="800000"/>
            <a:headEnd/>
            <a:tailEnd/>
          </a:ln>
          <a:effectLst/>
        </p:spPr>
        <p:txBody>
          <a:bodyPr lIns="92075" tIns="46038" rIns="92075" bIns="46038" anchor="ctr"/>
          <a:lstStyle/>
          <a:p>
            <a:pPr>
              <a:defRPr/>
            </a:pPr>
            <a:r>
              <a:rPr lang="hu-HU" sz="1600">
                <a:solidFill>
                  <a:srgbClr val="FF5925"/>
                </a:solidFill>
                <a:effectLst>
                  <a:outerShdw blurRad="38100" dist="38100" dir="2700000" algn="tl">
                    <a:srgbClr val="000000"/>
                  </a:outerShdw>
                </a:effectLst>
                <a:latin typeface="Book Antiqua" pitchFamily="18" charset="0"/>
              </a:rPr>
              <a:t>„The perfect fluid of quarks…”</a:t>
            </a:r>
          </a:p>
        </p:txBody>
      </p:sp>
      <p:sp>
        <p:nvSpPr>
          <p:cNvPr id="2061" name="Line 13"/>
          <p:cNvSpPr>
            <a:spLocks noChangeShapeType="1"/>
          </p:cNvSpPr>
          <p:nvPr/>
        </p:nvSpPr>
        <p:spPr bwMode="auto">
          <a:xfrm>
            <a:off x="381000" y="719138"/>
            <a:ext cx="8382000" cy="0"/>
          </a:xfrm>
          <a:prstGeom prst="line">
            <a:avLst/>
          </a:prstGeom>
          <a:noFill/>
          <a:ln w="57150">
            <a:solidFill>
              <a:schemeClr val="bg2"/>
            </a:solidFill>
            <a:round/>
            <a:headEnd/>
            <a:tailEnd/>
          </a:ln>
          <a:effectLst/>
        </p:spPr>
        <p:txBody>
          <a:bodyPr/>
          <a:lstStyle/>
          <a:p>
            <a:pPr>
              <a:defRPr/>
            </a:pPr>
            <a:endParaRPr lang="hu-HU"/>
          </a:p>
        </p:txBody>
      </p:sp>
    </p:spTree>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5925"/>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rgbClr val="FF5925"/>
          </a:solidFill>
          <a:effectLst>
            <a:outerShdw blurRad="38100" dist="38100" dir="2700000" algn="tl">
              <a:srgbClr val="000000"/>
            </a:outerShdw>
          </a:effectLst>
          <a:latin typeface="Book Antiqua" pitchFamily="18" charset="0"/>
        </a:defRPr>
      </a:lvl2pPr>
      <a:lvl3pPr algn="ctr" rtl="0" eaLnBrk="0" fontAlgn="base" hangingPunct="0">
        <a:spcBef>
          <a:spcPct val="0"/>
        </a:spcBef>
        <a:spcAft>
          <a:spcPct val="0"/>
        </a:spcAft>
        <a:defRPr sz="4400" b="1">
          <a:solidFill>
            <a:srgbClr val="FF5925"/>
          </a:solidFill>
          <a:effectLst>
            <a:outerShdw blurRad="38100" dist="38100" dir="2700000" algn="tl">
              <a:srgbClr val="000000"/>
            </a:outerShdw>
          </a:effectLst>
          <a:latin typeface="Book Antiqua" pitchFamily="18" charset="0"/>
        </a:defRPr>
      </a:lvl3pPr>
      <a:lvl4pPr algn="ctr" rtl="0" eaLnBrk="0" fontAlgn="base" hangingPunct="0">
        <a:spcBef>
          <a:spcPct val="0"/>
        </a:spcBef>
        <a:spcAft>
          <a:spcPct val="0"/>
        </a:spcAft>
        <a:defRPr sz="4400" b="1">
          <a:solidFill>
            <a:srgbClr val="FF5925"/>
          </a:solidFill>
          <a:effectLst>
            <a:outerShdw blurRad="38100" dist="38100" dir="2700000" algn="tl">
              <a:srgbClr val="000000"/>
            </a:outerShdw>
          </a:effectLst>
          <a:latin typeface="Book Antiqua" pitchFamily="18" charset="0"/>
        </a:defRPr>
      </a:lvl4pPr>
      <a:lvl5pPr algn="ctr" rtl="0" eaLnBrk="0" fontAlgn="base" hangingPunct="0">
        <a:spcBef>
          <a:spcPct val="0"/>
        </a:spcBef>
        <a:spcAft>
          <a:spcPct val="0"/>
        </a:spcAft>
        <a:defRPr sz="4400" b="1">
          <a:solidFill>
            <a:srgbClr val="FF5925"/>
          </a:solidFill>
          <a:effectLst>
            <a:outerShdw blurRad="38100" dist="38100" dir="2700000" algn="tl">
              <a:srgbClr val="000000"/>
            </a:outerShdw>
          </a:effectLst>
          <a:latin typeface="Book Antiqua" pitchFamily="18" charset="0"/>
        </a:defRPr>
      </a:lvl5pPr>
      <a:lvl6pPr marL="457200" algn="ctr" rtl="0" fontAlgn="base">
        <a:spcBef>
          <a:spcPct val="0"/>
        </a:spcBef>
        <a:spcAft>
          <a:spcPct val="0"/>
        </a:spcAft>
        <a:defRPr sz="4400" b="1">
          <a:solidFill>
            <a:srgbClr val="FF5925"/>
          </a:solidFill>
          <a:effectLst>
            <a:outerShdw blurRad="38100" dist="38100" dir="2700000" algn="tl">
              <a:srgbClr val="000000"/>
            </a:outerShdw>
          </a:effectLst>
          <a:latin typeface="Book Antiqua" pitchFamily="18" charset="0"/>
        </a:defRPr>
      </a:lvl6pPr>
      <a:lvl7pPr marL="914400" algn="ctr" rtl="0" fontAlgn="base">
        <a:spcBef>
          <a:spcPct val="0"/>
        </a:spcBef>
        <a:spcAft>
          <a:spcPct val="0"/>
        </a:spcAft>
        <a:defRPr sz="4400" b="1">
          <a:solidFill>
            <a:srgbClr val="FF5925"/>
          </a:solidFill>
          <a:effectLst>
            <a:outerShdw blurRad="38100" dist="38100" dir="2700000" algn="tl">
              <a:srgbClr val="000000"/>
            </a:outerShdw>
          </a:effectLst>
          <a:latin typeface="Book Antiqua" pitchFamily="18" charset="0"/>
        </a:defRPr>
      </a:lvl7pPr>
      <a:lvl8pPr marL="1371600" algn="ctr" rtl="0" fontAlgn="base">
        <a:spcBef>
          <a:spcPct val="0"/>
        </a:spcBef>
        <a:spcAft>
          <a:spcPct val="0"/>
        </a:spcAft>
        <a:defRPr sz="4400" b="1">
          <a:solidFill>
            <a:srgbClr val="FF5925"/>
          </a:solidFill>
          <a:effectLst>
            <a:outerShdw blurRad="38100" dist="38100" dir="2700000" algn="tl">
              <a:srgbClr val="000000"/>
            </a:outerShdw>
          </a:effectLst>
          <a:latin typeface="Book Antiqua" pitchFamily="18" charset="0"/>
        </a:defRPr>
      </a:lvl8pPr>
      <a:lvl9pPr marL="1828800" algn="ctr" rtl="0" fontAlgn="base">
        <a:spcBef>
          <a:spcPct val="0"/>
        </a:spcBef>
        <a:spcAft>
          <a:spcPct val="0"/>
        </a:spcAft>
        <a:defRPr sz="4400" b="1">
          <a:solidFill>
            <a:srgbClr val="FF5925"/>
          </a:solidFill>
          <a:effectLst>
            <a:outerShdw blurRad="38100" dist="38100" dir="2700000" algn="tl">
              <a:srgbClr val="000000"/>
            </a:outerShdw>
          </a:effectLst>
          <a:latin typeface="Book Antiqua" pitchFamily="18" charset="0"/>
        </a:defRPr>
      </a:lvl9pPr>
    </p:titleStyle>
    <p:bodyStyle>
      <a:lvl1pPr marL="342900" indent="-342900" algn="l" rtl="0" eaLnBrk="0" fontAlgn="base" hangingPunct="0">
        <a:spcBef>
          <a:spcPct val="20000"/>
        </a:spcBef>
        <a:spcAft>
          <a:spcPct val="0"/>
        </a:spcAft>
        <a:buClr>
          <a:schemeClr val="tx1"/>
        </a:buClr>
        <a:buChar char="•"/>
        <a:defRPr sz="32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80000"/>
        <a:buFont typeface="Book Antiqua" pitchFamily="18" charset="0"/>
        <a:buChar char="─"/>
        <a:defRPr sz="28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SzPct val="60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213.wmf"/><Relationship Id="rId3" Type="http://schemas.openxmlformats.org/officeDocument/2006/relationships/oleObject" Target="../embeddings/oleObject95.bin"/><Relationship Id="rId7" Type="http://schemas.openxmlformats.org/officeDocument/2006/relationships/oleObject" Target="../embeddings/oleObject97.bin"/><Relationship Id="rId12" Type="http://schemas.openxmlformats.org/officeDocument/2006/relationships/image" Target="../media/image215.wmf"/><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image" Target="../media/image212.wmf"/><Relationship Id="rId11" Type="http://schemas.openxmlformats.org/officeDocument/2006/relationships/oleObject" Target="../embeddings/oleObject99.bin"/><Relationship Id="rId5" Type="http://schemas.openxmlformats.org/officeDocument/2006/relationships/oleObject" Target="../embeddings/oleObject96.bin"/><Relationship Id="rId10" Type="http://schemas.openxmlformats.org/officeDocument/2006/relationships/image" Target="../media/image214.wmf"/><Relationship Id="rId4" Type="http://schemas.openxmlformats.org/officeDocument/2006/relationships/image" Target="../media/image211.wmf"/><Relationship Id="rId9" Type="http://schemas.openxmlformats.org/officeDocument/2006/relationships/oleObject" Target="../embeddings/oleObject98.bin"/></Relationships>
</file>

<file path=ppt/slides/_rels/slide101.xml.rels><?xml version="1.0" encoding="UTF-8" standalone="yes"?>
<Relationships xmlns="http://schemas.openxmlformats.org/package/2006/relationships"><Relationship Id="rId8" Type="http://schemas.openxmlformats.org/officeDocument/2006/relationships/image" Target="../media/image218.wmf"/><Relationship Id="rId3" Type="http://schemas.openxmlformats.org/officeDocument/2006/relationships/oleObject" Target="../embeddings/oleObject100.bin"/><Relationship Id="rId7" Type="http://schemas.openxmlformats.org/officeDocument/2006/relationships/oleObject" Target="../embeddings/oleObject102.bin"/><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image" Target="../media/image217.wmf"/><Relationship Id="rId5" Type="http://schemas.openxmlformats.org/officeDocument/2006/relationships/oleObject" Target="../embeddings/oleObject101.bin"/><Relationship Id="rId4" Type="http://schemas.openxmlformats.org/officeDocument/2006/relationships/image" Target="../media/image216.wmf"/></Relationships>
</file>

<file path=ppt/slides/_rels/slide102.xml.rels><?xml version="1.0" encoding="UTF-8" standalone="yes"?>
<Relationships xmlns="http://schemas.openxmlformats.org/package/2006/relationships"><Relationship Id="rId8" Type="http://schemas.openxmlformats.org/officeDocument/2006/relationships/image" Target="../media/image221.wmf"/><Relationship Id="rId3" Type="http://schemas.openxmlformats.org/officeDocument/2006/relationships/oleObject" Target="../embeddings/oleObject103.bin"/><Relationship Id="rId7" Type="http://schemas.openxmlformats.org/officeDocument/2006/relationships/oleObject" Target="../embeddings/oleObject105.bin"/><Relationship Id="rId2" Type="http://schemas.openxmlformats.org/officeDocument/2006/relationships/slideLayout" Target="../slideLayouts/slideLayout13.xml"/><Relationship Id="rId1" Type="http://schemas.openxmlformats.org/officeDocument/2006/relationships/vmlDrawing" Target="../drawings/vmlDrawing31.vml"/><Relationship Id="rId6" Type="http://schemas.openxmlformats.org/officeDocument/2006/relationships/image" Target="../media/image220.wmf"/><Relationship Id="rId5" Type="http://schemas.openxmlformats.org/officeDocument/2006/relationships/oleObject" Target="../embeddings/oleObject104.bin"/><Relationship Id="rId4" Type="http://schemas.openxmlformats.org/officeDocument/2006/relationships/image" Target="../media/image219.wmf"/><Relationship Id="rId9" Type="http://schemas.openxmlformats.org/officeDocument/2006/relationships/image" Target="../media/image222.png"/></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106.bin"/><Relationship Id="rId7" Type="http://schemas.openxmlformats.org/officeDocument/2006/relationships/image" Target="../media/image225.png"/><Relationship Id="rId2" Type="http://schemas.openxmlformats.org/officeDocument/2006/relationships/slideLayout" Target="../slideLayouts/slideLayout7.xml"/><Relationship Id="rId1" Type="http://schemas.openxmlformats.org/officeDocument/2006/relationships/vmlDrawing" Target="../drawings/vmlDrawing32.vml"/><Relationship Id="rId6" Type="http://schemas.openxmlformats.org/officeDocument/2006/relationships/image" Target="../media/image224.wmf"/><Relationship Id="rId5" Type="http://schemas.openxmlformats.org/officeDocument/2006/relationships/oleObject" Target="../embeddings/oleObject107.bin"/><Relationship Id="rId4" Type="http://schemas.openxmlformats.org/officeDocument/2006/relationships/image" Target="../media/image223.wmf"/></Relationships>
</file>

<file path=ppt/slides/_rels/slide104.xml.rels><?xml version="1.0" encoding="UTF-8" standalone="yes"?>
<Relationships xmlns="http://schemas.openxmlformats.org/package/2006/relationships"><Relationship Id="rId8" Type="http://schemas.openxmlformats.org/officeDocument/2006/relationships/image" Target="../media/image228.wmf"/><Relationship Id="rId3" Type="http://schemas.openxmlformats.org/officeDocument/2006/relationships/oleObject" Target="../embeddings/oleObject108.bin"/><Relationship Id="rId7" Type="http://schemas.openxmlformats.org/officeDocument/2006/relationships/oleObject" Target="../embeddings/oleObject110.bin"/><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image" Target="../media/image227.wmf"/><Relationship Id="rId11" Type="http://schemas.openxmlformats.org/officeDocument/2006/relationships/image" Target="../media/image230.png"/><Relationship Id="rId5" Type="http://schemas.openxmlformats.org/officeDocument/2006/relationships/oleObject" Target="../embeddings/oleObject109.bin"/><Relationship Id="rId10" Type="http://schemas.openxmlformats.org/officeDocument/2006/relationships/image" Target="../media/image229.wmf"/><Relationship Id="rId4" Type="http://schemas.openxmlformats.org/officeDocument/2006/relationships/image" Target="../media/image226.wmf"/><Relationship Id="rId9" Type="http://schemas.openxmlformats.org/officeDocument/2006/relationships/oleObject" Target="../embeddings/oleObject111.bin"/></Relationships>
</file>

<file path=ppt/slides/_rels/slide105.xml.rels><?xml version="1.0" encoding="UTF-8" standalone="yes"?>
<Relationships xmlns="http://schemas.openxmlformats.org/package/2006/relationships"><Relationship Id="rId8" Type="http://schemas.openxmlformats.org/officeDocument/2006/relationships/image" Target="../media/image233.wmf"/><Relationship Id="rId13" Type="http://schemas.openxmlformats.org/officeDocument/2006/relationships/oleObject" Target="../embeddings/oleObject117.bin"/><Relationship Id="rId3" Type="http://schemas.openxmlformats.org/officeDocument/2006/relationships/oleObject" Target="../embeddings/oleObject112.bin"/><Relationship Id="rId7" Type="http://schemas.openxmlformats.org/officeDocument/2006/relationships/oleObject" Target="../embeddings/oleObject114.bin"/><Relationship Id="rId12" Type="http://schemas.openxmlformats.org/officeDocument/2006/relationships/image" Target="../media/image235.wmf"/><Relationship Id="rId2" Type="http://schemas.openxmlformats.org/officeDocument/2006/relationships/slideLayout" Target="../slideLayouts/slideLayout7.xml"/><Relationship Id="rId1" Type="http://schemas.openxmlformats.org/officeDocument/2006/relationships/vmlDrawing" Target="../drawings/vmlDrawing34.vml"/><Relationship Id="rId6" Type="http://schemas.openxmlformats.org/officeDocument/2006/relationships/image" Target="../media/image232.wmf"/><Relationship Id="rId11" Type="http://schemas.openxmlformats.org/officeDocument/2006/relationships/oleObject" Target="../embeddings/oleObject116.bin"/><Relationship Id="rId5" Type="http://schemas.openxmlformats.org/officeDocument/2006/relationships/oleObject" Target="../embeddings/oleObject113.bin"/><Relationship Id="rId15" Type="http://schemas.openxmlformats.org/officeDocument/2006/relationships/image" Target="../media/image237.png"/><Relationship Id="rId10" Type="http://schemas.openxmlformats.org/officeDocument/2006/relationships/image" Target="../media/image234.wmf"/><Relationship Id="rId4" Type="http://schemas.openxmlformats.org/officeDocument/2006/relationships/image" Target="../media/image231.wmf"/><Relationship Id="rId9" Type="http://schemas.openxmlformats.org/officeDocument/2006/relationships/oleObject" Target="../embeddings/oleObject115.bin"/><Relationship Id="rId14" Type="http://schemas.openxmlformats.org/officeDocument/2006/relationships/image" Target="../media/image236.wmf"/></Relationships>
</file>

<file path=ppt/slides/_rels/slide106.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107.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44.png"/></Relationships>
</file>

<file path=ppt/slides/_rels/slide109.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46.w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slideLayout" Target="../slideLayouts/slideLayout2.xml"/><Relationship Id="rId1" Type="http://schemas.openxmlformats.org/officeDocument/2006/relationships/video" Target="file:///C:\Documents%20and%20Settings\Csan&#225;d%20M&#225;t&#233;\Dokumentumok\Munka\konferenci&#225;k\bss09\aniliquid_v3.mpg" TargetMode="External"/><Relationship Id="rId5" Type="http://schemas.openxmlformats.org/officeDocument/2006/relationships/image" Target="../media/image249.png"/><Relationship Id="rId4" Type="http://schemas.openxmlformats.org/officeDocument/2006/relationships/image" Target="../media/image248.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250.wmf"/><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oleObject" Target="../embeddings/oleObject119.bin"/><Relationship Id="rId5" Type="http://schemas.openxmlformats.org/officeDocument/2006/relationships/image" Target="../media/image84.png"/><Relationship Id="rId4" Type="http://schemas.openxmlformats.org/officeDocument/2006/relationships/oleObject" Target="../embeddings/oleObject118.bin"/></Relationships>
</file>

<file path=ppt/slides/_rels/slide11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11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vmlDrawing" Target="../drawings/vmlDrawing36.vml"/><Relationship Id="rId5" Type="http://schemas.openxmlformats.org/officeDocument/2006/relationships/image" Target="../media/image251.wmf"/><Relationship Id="rId4" Type="http://schemas.openxmlformats.org/officeDocument/2006/relationships/oleObject" Target="../embeddings/oleObject120.bin"/></Relationships>
</file>

<file path=ppt/slides/_rels/slide117.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253.png"/></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121.bin"/><Relationship Id="rId2" Type="http://schemas.openxmlformats.org/officeDocument/2006/relationships/slideLayout" Target="../slideLayouts/slideLayout12.xml"/><Relationship Id="rId1" Type="http://schemas.openxmlformats.org/officeDocument/2006/relationships/vmlDrawing" Target="../drawings/vmlDrawing37.vml"/><Relationship Id="rId6" Type="http://schemas.openxmlformats.org/officeDocument/2006/relationships/image" Target="../media/image255.png"/><Relationship Id="rId5" Type="http://schemas.openxmlformats.org/officeDocument/2006/relationships/image" Target="../media/image106.jpeg"/><Relationship Id="rId4" Type="http://schemas.openxmlformats.org/officeDocument/2006/relationships/image" Target="../media/image254.wmf"/></Relationships>
</file>

<file path=ppt/slides/_rels/slide119.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notesSlide" Target="../notesSlides/notesSlide58.xml"/><Relationship Id="rId7" Type="http://schemas.openxmlformats.org/officeDocument/2006/relationships/oleObject" Target="../embeddings/oleObject123.bin"/><Relationship Id="rId2" Type="http://schemas.openxmlformats.org/officeDocument/2006/relationships/slideLayout" Target="../slideLayouts/slideLayout7.xml"/><Relationship Id="rId1" Type="http://schemas.openxmlformats.org/officeDocument/2006/relationships/vmlDrawing" Target="../drawings/vmlDrawing38.vml"/><Relationship Id="rId6" Type="http://schemas.openxmlformats.org/officeDocument/2006/relationships/image" Target="../media/image115.wmf"/><Relationship Id="rId5" Type="http://schemas.openxmlformats.org/officeDocument/2006/relationships/oleObject" Target="../embeddings/oleObject122.bin"/><Relationship Id="rId4" Type="http://schemas.openxmlformats.org/officeDocument/2006/relationships/image" Target="../media/image117.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124.bin"/><Relationship Id="rId2" Type="http://schemas.openxmlformats.org/officeDocument/2006/relationships/slideLayout" Target="../slideLayouts/slideLayout7.xml"/><Relationship Id="rId1" Type="http://schemas.openxmlformats.org/officeDocument/2006/relationships/vmlDrawing" Target="../drawings/vmlDrawing39.vml"/><Relationship Id="rId4" Type="http://schemas.openxmlformats.org/officeDocument/2006/relationships/image" Target="../media/image256.wmf"/></Relationships>
</file>

<file path=ppt/slides/_rels/slide122.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126.xml.rels><?xml version="1.0" encoding="UTF-8" standalone="yes"?>
<Relationships xmlns="http://schemas.openxmlformats.org/package/2006/relationships"><Relationship Id="rId8" Type="http://schemas.openxmlformats.org/officeDocument/2006/relationships/oleObject" Target="../embeddings/oleObject126.bin"/><Relationship Id="rId3" Type="http://schemas.openxmlformats.org/officeDocument/2006/relationships/slideLayout" Target="../slideLayouts/slideLayout12.xml"/><Relationship Id="rId7" Type="http://schemas.openxmlformats.org/officeDocument/2006/relationships/image" Target="../media/image258.emf"/><Relationship Id="rId2" Type="http://schemas.openxmlformats.org/officeDocument/2006/relationships/tags" Target="../tags/tag4.xml"/><Relationship Id="rId1" Type="http://schemas.openxmlformats.org/officeDocument/2006/relationships/vmlDrawing" Target="../drawings/vmlDrawing40.vml"/><Relationship Id="rId6" Type="http://schemas.openxmlformats.org/officeDocument/2006/relationships/oleObject" Target="../embeddings/oleObject125.bin"/><Relationship Id="rId11"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hyperlink" Target="http://www.nyu.edu/classes/tuckerman/stat.mech/lectures/lecture_21/node6.html" TargetMode="External"/><Relationship Id="rId4" Type="http://schemas.openxmlformats.org/officeDocument/2006/relationships/notesSlide" Target="../notesSlides/notesSlide62.xml"/><Relationship Id="rId9" Type="http://schemas.openxmlformats.org/officeDocument/2006/relationships/image" Target="../media/image259.emf"/></Relationships>
</file>

<file path=ppt/slides/_rels/slide12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vmlDrawing" Target="../drawings/vmlDrawing41.vml"/><Relationship Id="rId6" Type="http://schemas.openxmlformats.org/officeDocument/2006/relationships/image" Target="../media/image137.png"/><Relationship Id="rId5" Type="http://schemas.openxmlformats.org/officeDocument/2006/relationships/image" Target="../media/image136.wmf"/><Relationship Id="rId4" Type="http://schemas.openxmlformats.org/officeDocument/2006/relationships/oleObject" Target="../embeddings/oleObject127.bin"/></Relationships>
</file>

<file path=ppt/slides/_rels/slide12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26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2.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6.png"/><Relationship Id="rId5" Type="http://schemas.openxmlformats.org/officeDocument/2006/relationships/oleObject" Target="../embeddings/oleObject1.bin"/><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14.xml"/><Relationship Id="rId7" Type="http://schemas.openxmlformats.org/officeDocument/2006/relationships/image" Target="../media/image54.w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58.wmf"/></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17.xml"/><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1.wmf"/><Relationship Id="rId5" Type="http://schemas.openxmlformats.org/officeDocument/2006/relationships/oleObject" Target="../embeddings/oleObject4.bin"/><Relationship Id="rId4" Type="http://schemas.openxmlformats.org/officeDocument/2006/relationships/image" Target="../media/image62.png"/><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notesSlide" Target="../notesSlides/notesSlide22.xml"/><Relationship Id="rId7"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73.wmf"/><Relationship Id="rId5" Type="http://schemas.openxmlformats.org/officeDocument/2006/relationships/oleObject" Target="../embeddings/oleObject5.bin"/><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23.xml"/><Relationship Id="rId7" Type="http://schemas.openxmlformats.org/officeDocument/2006/relationships/image" Target="../media/image75.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76.wmf"/></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xml"/><Relationship Id="rId1" Type="http://schemas.openxmlformats.org/officeDocument/2006/relationships/video" Target="file:///C:\Documents%20and%20Settings\Csan&#225;d%20M&#225;t&#233;\Dokumentumok\Munka\konferenci&#225;k\bss09\phenixEventLarge1.m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85.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84.png"/><Relationship Id="rId4" Type="http://schemas.openxmlformats.org/officeDocument/2006/relationships/oleObject" Target="../embeddings/oleObject9.bin"/></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notesSlide" Target="../notesSlides/notesSlide32.xml"/><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slideLayout" Target="../slideLayouts/slideLayout2.xml"/><Relationship Id="rId16" Type="http://schemas.openxmlformats.org/officeDocument/2006/relationships/image" Target="../media/image100.wmf"/><Relationship Id="rId1" Type="http://schemas.openxmlformats.org/officeDocument/2006/relationships/vmlDrawing" Target="../drawings/vmlDrawing8.v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85.wmf"/><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oleObject" Target="../embeddings/oleObject11.bin"/></Relationships>
</file>

<file path=ppt/slides/_rels/slide5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113.jpeg"/><Relationship Id="rId3" Type="http://schemas.openxmlformats.org/officeDocument/2006/relationships/oleObject" Target="../embeddings/oleObject12.bin"/><Relationship Id="rId7" Type="http://schemas.openxmlformats.org/officeDocument/2006/relationships/image" Target="../media/image109.wmf"/><Relationship Id="rId12" Type="http://schemas.openxmlformats.org/officeDocument/2006/relationships/image" Target="../media/image106.jpeg"/><Relationship Id="rId2" Type="http://schemas.openxmlformats.org/officeDocument/2006/relationships/slideLayout" Target="../slideLayouts/slideLayout12.xml"/><Relationship Id="rId1" Type="http://schemas.openxmlformats.org/officeDocument/2006/relationships/vmlDrawing" Target="../drawings/vmlDrawing9.vml"/><Relationship Id="rId6" Type="http://schemas.openxmlformats.org/officeDocument/2006/relationships/oleObject" Target="../embeddings/oleObject13.bin"/><Relationship Id="rId11" Type="http://schemas.openxmlformats.org/officeDocument/2006/relationships/image" Target="../media/image111.wmf"/><Relationship Id="rId5" Type="http://schemas.openxmlformats.org/officeDocument/2006/relationships/image" Target="../media/image112.emf"/><Relationship Id="rId10" Type="http://schemas.openxmlformats.org/officeDocument/2006/relationships/oleObject" Target="../embeddings/oleObject15.bin"/><Relationship Id="rId4" Type="http://schemas.openxmlformats.org/officeDocument/2006/relationships/image" Target="../media/image108.wmf"/><Relationship Id="rId9" Type="http://schemas.openxmlformats.org/officeDocument/2006/relationships/image" Target="../media/image110.wmf"/><Relationship Id="rId14" Type="http://schemas.openxmlformats.org/officeDocument/2006/relationships/image" Target="../media/image114.jpeg"/></Relationships>
</file>

<file path=ppt/slides/_rels/slide61.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notesSlide" Target="../notesSlides/notesSlide35.xml"/><Relationship Id="rId7"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15.wmf"/><Relationship Id="rId5" Type="http://schemas.openxmlformats.org/officeDocument/2006/relationships/oleObject" Target="../embeddings/oleObject16.bin"/><Relationship Id="rId4" Type="http://schemas.openxmlformats.org/officeDocument/2006/relationships/image" Target="../media/image117.png"/></Relationships>
</file>

<file path=ppt/slides/_rels/slide6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slideLayout" Target="../slideLayouts/slideLayout12.xml"/><Relationship Id="rId7" Type="http://schemas.openxmlformats.org/officeDocument/2006/relationships/image" Target="../media/image120.emf"/><Relationship Id="rId2" Type="http://schemas.openxmlformats.org/officeDocument/2006/relationships/tags" Target="../tags/tag1.xml"/><Relationship Id="rId1" Type="http://schemas.openxmlformats.org/officeDocument/2006/relationships/vmlDrawing" Target="../drawings/vmlDrawing11.vml"/><Relationship Id="rId6" Type="http://schemas.openxmlformats.org/officeDocument/2006/relationships/oleObject" Target="../embeddings/oleObject18.bin"/><Relationship Id="rId11"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hyperlink" Target="http://www.nyu.edu/classes/tuckerman/stat.mech/lectures/lecture_21/node6.html" TargetMode="External"/><Relationship Id="rId4" Type="http://schemas.openxmlformats.org/officeDocument/2006/relationships/notesSlide" Target="../notesSlides/notesSlide38.xml"/><Relationship Id="rId9" Type="http://schemas.openxmlformats.org/officeDocument/2006/relationships/image" Target="../media/image121.emf"/></Relationships>
</file>

<file path=ppt/slides/_rels/slide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26.emf"/><Relationship Id="rId13" Type="http://schemas.openxmlformats.org/officeDocument/2006/relationships/oleObject" Target="../embeddings/oleObject24.bin"/><Relationship Id="rId3" Type="http://schemas.openxmlformats.org/officeDocument/2006/relationships/slideLayout" Target="../slideLayouts/slideLayout2.xml"/><Relationship Id="rId7" Type="http://schemas.openxmlformats.org/officeDocument/2006/relationships/oleObject" Target="../embeddings/oleObject21.bin"/><Relationship Id="rId12" Type="http://schemas.openxmlformats.org/officeDocument/2006/relationships/image" Target="../media/image128.emf"/><Relationship Id="rId2" Type="http://schemas.openxmlformats.org/officeDocument/2006/relationships/tags" Target="../tags/tag2.xml"/><Relationship Id="rId1" Type="http://schemas.openxmlformats.org/officeDocument/2006/relationships/vmlDrawing" Target="../drawings/vmlDrawing12.vml"/><Relationship Id="rId6" Type="http://schemas.openxmlformats.org/officeDocument/2006/relationships/image" Target="../media/image125.emf"/><Relationship Id="rId11" Type="http://schemas.openxmlformats.org/officeDocument/2006/relationships/oleObject" Target="../embeddings/oleObject23.bin"/><Relationship Id="rId5" Type="http://schemas.openxmlformats.org/officeDocument/2006/relationships/oleObject" Target="../embeddings/oleObject20.bin"/><Relationship Id="rId10" Type="http://schemas.openxmlformats.org/officeDocument/2006/relationships/image" Target="../media/image127.emf"/><Relationship Id="rId4" Type="http://schemas.openxmlformats.org/officeDocument/2006/relationships/notesSlide" Target="../notesSlides/notesSlide40.xml"/><Relationship Id="rId9" Type="http://schemas.openxmlformats.org/officeDocument/2006/relationships/oleObject" Target="../embeddings/oleObject22.bin"/><Relationship Id="rId14" Type="http://schemas.openxmlformats.org/officeDocument/2006/relationships/image" Target="../media/image129.emf"/></Relationships>
</file>

<file path=ppt/slides/_rels/slide67.xml.rels><?xml version="1.0" encoding="UTF-8" standalone="yes"?>
<Relationships xmlns="http://schemas.openxmlformats.org/package/2006/relationships"><Relationship Id="rId8" Type="http://schemas.openxmlformats.org/officeDocument/2006/relationships/image" Target="../media/image131.emf"/><Relationship Id="rId13" Type="http://schemas.openxmlformats.org/officeDocument/2006/relationships/oleObject" Target="../embeddings/oleObject29.bin"/><Relationship Id="rId3" Type="http://schemas.openxmlformats.org/officeDocument/2006/relationships/slideLayout" Target="../slideLayouts/slideLayout2.xml"/><Relationship Id="rId7" Type="http://schemas.openxmlformats.org/officeDocument/2006/relationships/oleObject" Target="../embeddings/oleObject26.bin"/><Relationship Id="rId12" Type="http://schemas.openxmlformats.org/officeDocument/2006/relationships/image" Target="../media/image133.emf"/><Relationship Id="rId2" Type="http://schemas.openxmlformats.org/officeDocument/2006/relationships/tags" Target="../tags/tag3.xml"/><Relationship Id="rId1" Type="http://schemas.openxmlformats.org/officeDocument/2006/relationships/vmlDrawing" Target="../drawings/vmlDrawing13.vml"/><Relationship Id="rId6" Type="http://schemas.openxmlformats.org/officeDocument/2006/relationships/image" Target="../media/image130.emf"/><Relationship Id="rId11" Type="http://schemas.openxmlformats.org/officeDocument/2006/relationships/oleObject" Target="../embeddings/oleObject28.bin"/><Relationship Id="rId5" Type="http://schemas.openxmlformats.org/officeDocument/2006/relationships/oleObject" Target="../embeddings/oleObject25.bin"/><Relationship Id="rId15" Type="http://schemas.openxmlformats.org/officeDocument/2006/relationships/image" Target="../media/image135.png"/><Relationship Id="rId10" Type="http://schemas.openxmlformats.org/officeDocument/2006/relationships/image" Target="../media/image132.emf"/><Relationship Id="rId4" Type="http://schemas.openxmlformats.org/officeDocument/2006/relationships/notesSlide" Target="../notesSlides/notesSlide41.xml"/><Relationship Id="rId9" Type="http://schemas.openxmlformats.org/officeDocument/2006/relationships/oleObject" Target="../embeddings/oleObject27.bin"/><Relationship Id="rId14" Type="http://schemas.openxmlformats.org/officeDocument/2006/relationships/image" Target="../media/image134.e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37.png"/><Relationship Id="rId5" Type="http://schemas.openxmlformats.org/officeDocument/2006/relationships/image" Target="../media/image136.wmf"/><Relationship Id="rId4" Type="http://schemas.openxmlformats.org/officeDocument/2006/relationships/oleObject" Target="../embeddings/oleObject30.bin"/></Relationships>
</file>

<file path=ppt/slides/_rels/slide6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5" Type="http://schemas.openxmlformats.org/officeDocument/2006/relationships/image" Target="../media/image146.jpeg"/><Relationship Id="rId4" Type="http://schemas.openxmlformats.org/officeDocument/2006/relationships/image" Target="../media/image14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49.wmf"/><Relationship Id="rId3" Type="http://schemas.openxmlformats.org/officeDocument/2006/relationships/oleObject" Target="../embeddings/oleObject31.bin"/><Relationship Id="rId7" Type="http://schemas.openxmlformats.org/officeDocument/2006/relationships/oleObject" Target="../embeddings/oleObject33.bin"/><Relationship Id="rId2" Type="http://schemas.openxmlformats.org/officeDocument/2006/relationships/slideLayout" Target="../slideLayouts/slideLayout13.xml"/><Relationship Id="rId1" Type="http://schemas.openxmlformats.org/officeDocument/2006/relationships/vmlDrawing" Target="../drawings/vmlDrawing15.vml"/><Relationship Id="rId6" Type="http://schemas.openxmlformats.org/officeDocument/2006/relationships/image" Target="../media/image148.wmf"/><Relationship Id="rId5" Type="http://schemas.openxmlformats.org/officeDocument/2006/relationships/oleObject" Target="../embeddings/oleObject32.bin"/><Relationship Id="rId10" Type="http://schemas.openxmlformats.org/officeDocument/2006/relationships/image" Target="../media/image150.wmf"/><Relationship Id="rId4" Type="http://schemas.openxmlformats.org/officeDocument/2006/relationships/image" Target="../media/image147.wmf"/><Relationship Id="rId9" Type="http://schemas.openxmlformats.org/officeDocument/2006/relationships/oleObject" Target="../embeddings/oleObject34.bin"/></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52.wmf"/><Relationship Id="rId5" Type="http://schemas.openxmlformats.org/officeDocument/2006/relationships/oleObject" Target="../embeddings/oleObject36.bin"/><Relationship Id="rId4" Type="http://schemas.openxmlformats.org/officeDocument/2006/relationships/image" Target="../media/image151.wmf"/></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slideLayout" Target="../slideLayouts/slideLayout2.xml"/><Relationship Id="rId7" Type="http://schemas.openxmlformats.org/officeDocument/2006/relationships/image" Target="../media/image153.wmf"/><Relationship Id="rId2" Type="http://schemas.openxmlformats.org/officeDocument/2006/relationships/video" Target="file:///C:\Documents%20and%20Settings\Csan&#225;d%20M&#225;t&#233;\Dokumentumok\Munka\Hidro\hbt_anim\hbt_anim_used.avi" TargetMode="External"/><Relationship Id="rId1" Type="http://schemas.openxmlformats.org/officeDocument/2006/relationships/vmlDrawing" Target="../drawings/vmlDrawing17.vml"/><Relationship Id="rId6" Type="http://schemas.openxmlformats.org/officeDocument/2006/relationships/oleObject" Target="../embeddings/oleObject37.bin"/><Relationship Id="rId5" Type="http://schemas.openxmlformats.org/officeDocument/2006/relationships/image" Target="../media/image156.png"/><Relationship Id="rId10" Type="http://schemas.openxmlformats.org/officeDocument/2006/relationships/image" Target="../media/image157.png"/><Relationship Id="rId4" Type="http://schemas.openxmlformats.org/officeDocument/2006/relationships/image" Target="../media/image155.png"/><Relationship Id="rId9" Type="http://schemas.openxmlformats.org/officeDocument/2006/relationships/image" Target="../media/image154.wmf"/></Relationships>
</file>

<file path=ppt/slides/_rels/slide78.xml.rels><?xml version="1.0" encoding="UTF-8" standalone="yes"?>
<Relationships xmlns="http://schemas.openxmlformats.org/package/2006/relationships"><Relationship Id="rId2" Type="http://schemas.openxmlformats.org/officeDocument/2006/relationships/image" Target="../media/image158.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160.wmf"/></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166.png"/><Relationship Id="rId3" Type="http://schemas.openxmlformats.org/officeDocument/2006/relationships/notesSlide" Target="../notesSlides/notesSlide47.xml"/><Relationship Id="rId7" Type="http://schemas.openxmlformats.org/officeDocument/2006/relationships/image" Target="../media/image165.png"/><Relationship Id="rId12" Type="http://schemas.openxmlformats.org/officeDocument/2006/relationships/oleObject" Target="../embeddings/oleObject46.bin"/><Relationship Id="rId2" Type="http://schemas.openxmlformats.org/officeDocument/2006/relationships/slideLayout" Target="../slideLayouts/slideLayout7.xml"/><Relationship Id="rId16" Type="http://schemas.openxmlformats.org/officeDocument/2006/relationships/oleObject" Target="../embeddings/oleObject48.bin"/><Relationship Id="rId1" Type="http://schemas.openxmlformats.org/officeDocument/2006/relationships/vmlDrawing" Target="../drawings/vmlDrawing19.vml"/><Relationship Id="rId6" Type="http://schemas.openxmlformats.org/officeDocument/2006/relationships/oleObject" Target="../embeddings/oleObject41.bin"/><Relationship Id="rId11" Type="http://schemas.openxmlformats.org/officeDocument/2006/relationships/oleObject" Target="../embeddings/oleObject45.bin"/><Relationship Id="rId5" Type="http://schemas.openxmlformats.org/officeDocument/2006/relationships/image" Target="../media/image164.png"/><Relationship Id="rId15" Type="http://schemas.openxmlformats.org/officeDocument/2006/relationships/image" Target="../media/image167.png"/><Relationship Id="rId10" Type="http://schemas.openxmlformats.org/officeDocument/2006/relationships/oleObject" Target="../embeddings/oleObject44.bin"/><Relationship Id="rId4" Type="http://schemas.openxmlformats.org/officeDocument/2006/relationships/oleObject" Target="../embeddings/oleObject40.bin"/><Relationship Id="rId9" Type="http://schemas.openxmlformats.org/officeDocument/2006/relationships/oleObject" Target="../embeddings/oleObject43.bin"/><Relationship Id="rId14" Type="http://schemas.openxmlformats.org/officeDocument/2006/relationships/oleObject" Target="../embeddings/oleObject47.bin"/></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vmlDrawing" Target="../drawings/vmlDrawing20.vml"/><Relationship Id="rId5" Type="http://schemas.openxmlformats.org/officeDocument/2006/relationships/image" Target="../media/image168.emf"/><Relationship Id="rId4" Type="http://schemas.openxmlformats.org/officeDocument/2006/relationships/oleObject" Target="../embeddings/oleObject49.bin"/></Relationships>
</file>

<file path=ppt/slides/_rels/slide86.xml.rels><?xml version="1.0" encoding="UTF-8" standalone="yes"?>
<Relationships xmlns="http://schemas.openxmlformats.org/package/2006/relationships"><Relationship Id="rId8" Type="http://schemas.openxmlformats.org/officeDocument/2006/relationships/image" Target="../media/image169.wmf"/><Relationship Id="rId3" Type="http://schemas.openxmlformats.org/officeDocument/2006/relationships/notesSlide" Target="../notesSlides/notesSlide49.xml"/><Relationship Id="rId7" Type="http://schemas.openxmlformats.org/officeDocument/2006/relationships/oleObject" Target="../embeddings/oleObject50.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 Id="rId9" Type="http://schemas.openxmlformats.org/officeDocument/2006/relationships/image" Target="../media/image17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oleObject" Target="../embeddings/oleObject53.bin"/><Relationship Id="rId13" Type="http://schemas.openxmlformats.org/officeDocument/2006/relationships/oleObject" Target="../embeddings/oleObject57.bin"/><Relationship Id="rId18" Type="http://schemas.openxmlformats.org/officeDocument/2006/relationships/oleObject" Target="../embeddings/oleObject62.bin"/><Relationship Id="rId3" Type="http://schemas.openxmlformats.org/officeDocument/2006/relationships/notesSlide" Target="../notesSlides/notesSlide50.xml"/><Relationship Id="rId21" Type="http://schemas.openxmlformats.org/officeDocument/2006/relationships/oleObject" Target="../embeddings/oleObject65.bin"/><Relationship Id="rId7" Type="http://schemas.openxmlformats.org/officeDocument/2006/relationships/image" Target="../media/image166.png"/><Relationship Id="rId12" Type="http://schemas.openxmlformats.org/officeDocument/2006/relationships/oleObject" Target="../embeddings/oleObject56.bin"/><Relationship Id="rId17" Type="http://schemas.openxmlformats.org/officeDocument/2006/relationships/oleObject" Target="../embeddings/oleObject61.bin"/><Relationship Id="rId2" Type="http://schemas.openxmlformats.org/officeDocument/2006/relationships/slideLayout" Target="../slideLayouts/slideLayout6.xml"/><Relationship Id="rId16" Type="http://schemas.openxmlformats.org/officeDocument/2006/relationships/oleObject" Target="../embeddings/oleObject60.bin"/><Relationship Id="rId20" Type="http://schemas.openxmlformats.org/officeDocument/2006/relationships/oleObject" Target="../embeddings/oleObject64.bin"/><Relationship Id="rId1" Type="http://schemas.openxmlformats.org/officeDocument/2006/relationships/vmlDrawing" Target="../drawings/vmlDrawing22.vml"/><Relationship Id="rId6" Type="http://schemas.openxmlformats.org/officeDocument/2006/relationships/oleObject" Target="../embeddings/oleObject52.bin"/><Relationship Id="rId11" Type="http://schemas.openxmlformats.org/officeDocument/2006/relationships/oleObject" Target="../embeddings/oleObject55.bin"/><Relationship Id="rId24" Type="http://schemas.openxmlformats.org/officeDocument/2006/relationships/oleObject" Target="../embeddings/oleObject68.bin"/><Relationship Id="rId5" Type="http://schemas.openxmlformats.org/officeDocument/2006/relationships/image" Target="../media/image167.png"/><Relationship Id="rId15" Type="http://schemas.openxmlformats.org/officeDocument/2006/relationships/oleObject" Target="../embeddings/oleObject59.bin"/><Relationship Id="rId23" Type="http://schemas.openxmlformats.org/officeDocument/2006/relationships/oleObject" Target="../embeddings/oleObject67.bin"/><Relationship Id="rId10" Type="http://schemas.openxmlformats.org/officeDocument/2006/relationships/oleObject" Target="../embeddings/oleObject54.bin"/><Relationship Id="rId19" Type="http://schemas.openxmlformats.org/officeDocument/2006/relationships/oleObject" Target="../embeddings/oleObject63.bin"/><Relationship Id="rId4" Type="http://schemas.openxmlformats.org/officeDocument/2006/relationships/oleObject" Target="../embeddings/oleObject51.bin"/><Relationship Id="rId9" Type="http://schemas.openxmlformats.org/officeDocument/2006/relationships/image" Target="../media/image165.png"/><Relationship Id="rId14" Type="http://schemas.openxmlformats.org/officeDocument/2006/relationships/oleObject" Target="../embeddings/oleObject58.bin"/><Relationship Id="rId22" Type="http://schemas.openxmlformats.org/officeDocument/2006/relationships/oleObject" Target="../embeddings/oleObject66.bin"/></Relationships>
</file>

<file path=ppt/slides/_rels/slide8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image" Target="../media/image176.wmf"/></Relationships>
</file>

<file path=ppt/slides/_rels/slide9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8" Type="http://schemas.openxmlformats.org/officeDocument/2006/relationships/image" Target="../media/image180.wmf"/><Relationship Id="rId3" Type="http://schemas.openxmlformats.org/officeDocument/2006/relationships/oleObject" Target="../embeddings/oleObject70.bin"/><Relationship Id="rId7" Type="http://schemas.openxmlformats.org/officeDocument/2006/relationships/oleObject" Target="../embeddings/oleObject72.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179.emf"/><Relationship Id="rId5" Type="http://schemas.openxmlformats.org/officeDocument/2006/relationships/oleObject" Target="../embeddings/oleObject71.bin"/><Relationship Id="rId4" Type="http://schemas.openxmlformats.org/officeDocument/2006/relationships/image" Target="../media/image178.emf"/></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12.xml"/><Relationship Id="rId1" Type="http://schemas.openxmlformats.org/officeDocument/2006/relationships/vmlDrawing" Target="../drawings/vmlDrawing25.vml"/><Relationship Id="rId6" Type="http://schemas.openxmlformats.org/officeDocument/2006/relationships/image" Target="../media/image182.wmf"/><Relationship Id="rId5" Type="http://schemas.openxmlformats.org/officeDocument/2006/relationships/oleObject" Target="../embeddings/oleObject74.bin"/><Relationship Id="rId4" Type="http://schemas.openxmlformats.org/officeDocument/2006/relationships/image" Target="../media/image181.wmf"/></Relationships>
</file>

<file path=ppt/slides/_rels/slide94.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wmf"/><Relationship Id="rId7" Type="http://schemas.openxmlformats.org/officeDocument/2006/relationships/image" Target="../media/image188.wmf"/><Relationship Id="rId2" Type="http://schemas.openxmlformats.org/officeDocument/2006/relationships/image" Target="../media/image183.wmf"/><Relationship Id="rId1" Type="http://schemas.openxmlformats.org/officeDocument/2006/relationships/slideLayout" Target="../slideLayouts/slideLayout2.xml"/><Relationship Id="rId6" Type="http://schemas.openxmlformats.org/officeDocument/2006/relationships/image" Target="../media/image187.wmf"/><Relationship Id="rId5" Type="http://schemas.openxmlformats.org/officeDocument/2006/relationships/image" Target="../media/image186.wmf"/><Relationship Id="rId4" Type="http://schemas.openxmlformats.org/officeDocument/2006/relationships/image" Target="../media/image185.wmf"/></Relationships>
</file>

<file path=ppt/slides/_rels/slide95.xml.rels><?xml version="1.0" encoding="UTF-8" standalone="yes"?>
<Relationships xmlns="http://schemas.openxmlformats.org/package/2006/relationships"><Relationship Id="rId8" Type="http://schemas.openxmlformats.org/officeDocument/2006/relationships/oleObject" Target="../embeddings/oleObject78.bin"/><Relationship Id="rId3" Type="http://schemas.openxmlformats.org/officeDocument/2006/relationships/oleObject" Target="../embeddings/oleObject75.bin"/><Relationship Id="rId7" Type="http://schemas.openxmlformats.org/officeDocument/2006/relationships/image" Target="../media/image191.wmf"/><Relationship Id="rId2" Type="http://schemas.openxmlformats.org/officeDocument/2006/relationships/slideLayout" Target="../slideLayouts/slideLayout15.xml"/><Relationship Id="rId1" Type="http://schemas.openxmlformats.org/officeDocument/2006/relationships/vmlDrawing" Target="../drawings/vmlDrawing26.vml"/><Relationship Id="rId6" Type="http://schemas.openxmlformats.org/officeDocument/2006/relationships/oleObject" Target="../embeddings/oleObject77.bin"/><Relationship Id="rId11" Type="http://schemas.openxmlformats.org/officeDocument/2006/relationships/image" Target="../media/image193.wmf"/><Relationship Id="rId5" Type="http://schemas.openxmlformats.org/officeDocument/2006/relationships/oleObject" Target="../embeddings/oleObject76.bin"/><Relationship Id="rId10" Type="http://schemas.openxmlformats.org/officeDocument/2006/relationships/oleObject" Target="../embeddings/oleObject79.bin"/><Relationship Id="rId4" Type="http://schemas.openxmlformats.org/officeDocument/2006/relationships/image" Target="../media/image190.wmf"/><Relationship Id="rId9" Type="http://schemas.openxmlformats.org/officeDocument/2006/relationships/image" Target="../media/image192.wmf"/></Relationships>
</file>

<file path=ppt/slides/_rels/slide96.xml.rels><?xml version="1.0" encoding="UTF-8" standalone="yes"?>
<Relationships xmlns="http://schemas.openxmlformats.org/package/2006/relationships"><Relationship Id="rId8" Type="http://schemas.openxmlformats.org/officeDocument/2006/relationships/image" Target="../media/image196.wmf"/><Relationship Id="rId13" Type="http://schemas.openxmlformats.org/officeDocument/2006/relationships/oleObject" Target="../embeddings/oleObject85.bin"/><Relationship Id="rId18" Type="http://schemas.openxmlformats.org/officeDocument/2006/relationships/image" Target="../media/image201.wmf"/><Relationship Id="rId3" Type="http://schemas.openxmlformats.org/officeDocument/2006/relationships/oleObject" Target="../embeddings/oleObject80.bin"/><Relationship Id="rId21" Type="http://schemas.openxmlformats.org/officeDocument/2006/relationships/oleObject" Target="../embeddings/oleObject89.bin"/><Relationship Id="rId7" Type="http://schemas.openxmlformats.org/officeDocument/2006/relationships/oleObject" Target="../embeddings/oleObject82.bin"/><Relationship Id="rId12" Type="http://schemas.openxmlformats.org/officeDocument/2006/relationships/image" Target="../media/image198.wmf"/><Relationship Id="rId17" Type="http://schemas.openxmlformats.org/officeDocument/2006/relationships/oleObject" Target="../embeddings/oleObject87.bin"/><Relationship Id="rId2" Type="http://schemas.openxmlformats.org/officeDocument/2006/relationships/slideLayout" Target="../slideLayouts/slideLayout2.xml"/><Relationship Id="rId16" Type="http://schemas.openxmlformats.org/officeDocument/2006/relationships/image" Target="../media/image200.wmf"/><Relationship Id="rId20" Type="http://schemas.openxmlformats.org/officeDocument/2006/relationships/image" Target="../media/image202.wmf"/><Relationship Id="rId1" Type="http://schemas.openxmlformats.org/officeDocument/2006/relationships/vmlDrawing" Target="../drawings/vmlDrawing27.vml"/><Relationship Id="rId6" Type="http://schemas.openxmlformats.org/officeDocument/2006/relationships/image" Target="../media/image195.wmf"/><Relationship Id="rId11" Type="http://schemas.openxmlformats.org/officeDocument/2006/relationships/oleObject" Target="../embeddings/oleObject84.bin"/><Relationship Id="rId5" Type="http://schemas.openxmlformats.org/officeDocument/2006/relationships/oleObject" Target="../embeddings/oleObject81.bin"/><Relationship Id="rId15" Type="http://schemas.openxmlformats.org/officeDocument/2006/relationships/oleObject" Target="../embeddings/oleObject86.bin"/><Relationship Id="rId10" Type="http://schemas.openxmlformats.org/officeDocument/2006/relationships/image" Target="../media/image197.wmf"/><Relationship Id="rId19" Type="http://schemas.openxmlformats.org/officeDocument/2006/relationships/oleObject" Target="../embeddings/oleObject88.bin"/><Relationship Id="rId4" Type="http://schemas.openxmlformats.org/officeDocument/2006/relationships/image" Target="../media/image194.wmf"/><Relationship Id="rId9" Type="http://schemas.openxmlformats.org/officeDocument/2006/relationships/oleObject" Target="../embeddings/oleObject83.bin"/><Relationship Id="rId14" Type="http://schemas.openxmlformats.org/officeDocument/2006/relationships/image" Target="../media/image199.wmf"/><Relationship Id="rId22" Type="http://schemas.openxmlformats.org/officeDocument/2006/relationships/image" Target="../media/image203.w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oleObject" Target="../embeddings/oleObject94.bin"/><Relationship Id="rId3" Type="http://schemas.openxmlformats.org/officeDocument/2006/relationships/oleObject" Target="../embeddings/oleObject90.bin"/><Relationship Id="rId7" Type="http://schemas.openxmlformats.org/officeDocument/2006/relationships/oleObject" Target="../embeddings/oleObject93.bin"/><Relationship Id="rId2" Type="http://schemas.openxmlformats.org/officeDocument/2006/relationships/slideLayout" Target="../slideLayouts/slideLayout15.xml"/><Relationship Id="rId1" Type="http://schemas.openxmlformats.org/officeDocument/2006/relationships/vmlDrawing" Target="../drawings/vmlDrawing28.vml"/><Relationship Id="rId6" Type="http://schemas.openxmlformats.org/officeDocument/2006/relationships/oleObject" Target="../embeddings/oleObject92.bin"/><Relationship Id="rId5" Type="http://schemas.openxmlformats.org/officeDocument/2006/relationships/oleObject" Target="../embeddings/oleObject91.bin"/><Relationship Id="rId4" Type="http://schemas.openxmlformats.org/officeDocument/2006/relationships/image" Target="../media/image192.wmf"/><Relationship Id="rId9" Type="http://schemas.openxmlformats.org/officeDocument/2006/relationships/image" Target="../media/image204.wmf"/></Relationships>
</file>

<file path=ppt/slides/_rels/slide99.xml.rels><?xml version="1.0" encoding="UTF-8" standalone="yes"?>
<Relationships xmlns="http://schemas.openxmlformats.org/package/2006/relationships"><Relationship Id="rId3" Type="http://schemas.openxmlformats.org/officeDocument/2006/relationships/image" Target="../media/image206.wmf"/><Relationship Id="rId7" Type="http://schemas.openxmlformats.org/officeDocument/2006/relationships/image" Target="../media/image210.png"/><Relationship Id="rId2" Type="http://schemas.openxmlformats.org/officeDocument/2006/relationships/image" Target="../media/image205.wmf"/><Relationship Id="rId1" Type="http://schemas.openxmlformats.org/officeDocument/2006/relationships/slideLayout" Target="../slideLayouts/slideLayout2.xml"/><Relationship Id="rId6" Type="http://schemas.openxmlformats.org/officeDocument/2006/relationships/image" Target="../media/image209.wmf"/><Relationship Id="rId5" Type="http://schemas.openxmlformats.org/officeDocument/2006/relationships/image" Target="../media/image208.wmf"/><Relationship Id="rId4" Type="http://schemas.openxmlformats.org/officeDocument/2006/relationships/image" Target="../media/image20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ctrTitle" idx="4294967295"/>
          </p:nvPr>
        </p:nvSpPr>
        <p:spPr>
          <a:xfrm>
            <a:off x="0" y="152400"/>
            <a:ext cx="9144000" cy="1066800"/>
          </a:xfrm>
        </p:spPr>
        <p:txBody>
          <a:bodyPr/>
          <a:lstStyle/>
          <a:p>
            <a:pPr eaLnBrk="1" hangingPunct="1">
              <a:defRPr/>
            </a:pPr>
            <a:r>
              <a:rPr lang="en-US" smtClean="0"/>
              <a:t>The perfect fluid of quarks @RHIC</a:t>
            </a:r>
          </a:p>
        </p:txBody>
      </p:sp>
      <p:sp>
        <p:nvSpPr>
          <p:cNvPr id="139267" name="Rectangle 3"/>
          <p:cNvSpPr>
            <a:spLocks noGrp="1" noChangeArrowheads="1"/>
          </p:cNvSpPr>
          <p:nvPr>
            <p:ph type="subTitle" idx="4294967295"/>
          </p:nvPr>
        </p:nvSpPr>
        <p:spPr>
          <a:xfrm>
            <a:off x="0" y="2060575"/>
            <a:ext cx="9144000" cy="1150938"/>
          </a:xfrm>
        </p:spPr>
        <p:txBody>
          <a:bodyPr/>
          <a:lstStyle/>
          <a:p>
            <a:pPr marL="381000" indent="-381000" algn="ctr" eaLnBrk="1" hangingPunct="1">
              <a:lnSpc>
                <a:spcPct val="70000"/>
              </a:lnSpc>
              <a:buFontTx/>
              <a:buNone/>
              <a:defRPr/>
            </a:pPr>
            <a:r>
              <a:rPr lang="en-US" smtClean="0">
                <a:solidFill>
                  <a:schemeClr val="bg2"/>
                </a:solidFill>
                <a:effectLst>
                  <a:outerShdw blurRad="38100" dist="38100" dir="2700000" algn="tl">
                    <a:srgbClr val="FFFFFF"/>
                  </a:outerShdw>
                </a:effectLst>
              </a:rPr>
              <a:t>Milestones of quark matter research </a:t>
            </a:r>
          </a:p>
          <a:p>
            <a:pPr marL="381000" indent="-381000" algn="ctr" eaLnBrk="1" hangingPunct="1">
              <a:lnSpc>
                <a:spcPct val="70000"/>
              </a:lnSpc>
              <a:buFontTx/>
              <a:buNone/>
              <a:defRPr/>
            </a:pPr>
            <a:r>
              <a:rPr lang="en-US" smtClean="0">
                <a:solidFill>
                  <a:schemeClr val="bg2"/>
                </a:solidFill>
                <a:effectLst>
                  <a:outerShdw blurRad="38100" dist="38100" dir="2700000" algn="tl">
                    <a:srgbClr val="FFFFFF"/>
                  </a:outerShdw>
                </a:effectLst>
              </a:rPr>
              <a:t>at the RHIC/PHENIX experiment</a:t>
            </a:r>
          </a:p>
        </p:txBody>
      </p:sp>
      <p:pic>
        <p:nvPicPr>
          <p:cNvPr id="59396" name="Picture 5" descr="eltecimer"/>
          <p:cNvPicPr>
            <a:picLocks noChangeAspect="1" noChangeArrowheads="1"/>
          </p:cNvPicPr>
          <p:nvPr/>
        </p:nvPicPr>
        <p:blipFill>
          <a:blip r:embed="rId3" cstate="print"/>
          <a:srcRect/>
          <a:stretch>
            <a:fillRect/>
          </a:stretch>
        </p:blipFill>
        <p:spPr bwMode="auto">
          <a:xfrm>
            <a:off x="0" y="908050"/>
            <a:ext cx="1066800" cy="1066800"/>
          </a:xfrm>
          <a:prstGeom prst="rect">
            <a:avLst/>
          </a:prstGeom>
          <a:noFill/>
          <a:ln w="9525">
            <a:noFill/>
            <a:miter lim="800000"/>
            <a:headEnd/>
            <a:tailEnd/>
          </a:ln>
        </p:spPr>
      </p:pic>
      <p:sp>
        <p:nvSpPr>
          <p:cNvPr id="139271" name="Rectangle 7"/>
          <p:cNvSpPr>
            <a:spLocks noChangeArrowheads="1"/>
          </p:cNvSpPr>
          <p:nvPr/>
        </p:nvSpPr>
        <p:spPr bwMode="auto">
          <a:xfrm>
            <a:off x="0" y="836613"/>
            <a:ext cx="9144000" cy="822325"/>
          </a:xfrm>
          <a:prstGeom prst="rect">
            <a:avLst/>
          </a:prstGeom>
          <a:noFill/>
          <a:ln w="9525">
            <a:noFill/>
            <a:miter lim="800000"/>
            <a:headEnd/>
            <a:tailEnd/>
          </a:ln>
          <a:effectLst/>
        </p:spPr>
        <p:txBody>
          <a:bodyPr>
            <a:spAutoFit/>
          </a:bodyPr>
          <a:lstStyle/>
          <a:p>
            <a:pPr algn="ctr">
              <a:defRPr/>
            </a:pPr>
            <a:r>
              <a:rPr lang="hu-HU">
                <a:effectLst>
                  <a:outerShdw blurRad="38100" dist="38100" dir="2700000" algn="tl">
                    <a:srgbClr val="000000"/>
                  </a:outerShdw>
                </a:effectLst>
                <a:latin typeface="Book Antiqua" pitchFamily="18" charset="0"/>
              </a:rPr>
              <a:t>Csanád Máté</a:t>
            </a:r>
          </a:p>
          <a:p>
            <a:pPr algn="ctr">
              <a:defRPr/>
            </a:pPr>
            <a:r>
              <a:rPr lang="hu-HU">
                <a:effectLst>
                  <a:outerShdw blurRad="38100" dist="38100" dir="2700000" algn="tl">
                    <a:srgbClr val="000000"/>
                  </a:outerShdw>
                </a:effectLst>
                <a:latin typeface="Book Antiqua" pitchFamily="18" charset="0"/>
              </a:rPr>
              <a:t>Atomfizikai Tanszék</a:t>
            </a:r>
          </a:p>
        </p:txBody>
      </p:sp>
      <p:grpSp>
        <p:nvGrpSpPr>
          <p:cNvPr id="59398" name="Group 8"/>
          <p:cNvGrpSpPr>
            <a:grpSpLocks/>
          </p:cNvGrpSpPr>
          <p:nvPr/>
        </p:nvGrpSpPr>
        <p:grpSpPr bwMode="auto">
          <a:xfrm>
            <a:off x="8077200" y="836613"/>
            <a:ext cx="1066800" cy="1066800"/>
            <a:chOff x="16944" y="1324"/>
            <a:chExt cx="1968" cy="1859"/>
          </a:xfrm>
        </p:grpSpPr>
        <p:pic>
          <p:nvPicPr>
            <p:cNvPr id="59405" name="Picture 9" descr="phenix2"/>
            <p:cNvPicPr>
              <a:picLocks noChangeAspect="1" noChangeArrowheads="1"/>
            </p:cNvPicPr>
            <p:nvPr/>
          </p:nvPicPr>
          <p:blipFill>
            <a:blip r:embed="rId4" cstate="print"/>
            <a:srcRect/>
            <a:stretch>
              <a:fillRect/>
            </a:stretch>
          </p:blipFill>
          <p:spPr bwMode="auto">
            <a:xfrm>
              <a:off x="16944" y="1324"/>
              <a:ext cx="1968" cy="1844"/>
            </a:xfrm>
            <a:prstGeom prst="rect">
              <a:avLst/>
            </a:prstGeom>
            <a:noFill/>
            <a:ln w="9525">
              <a:noFill/>
              <a:miter lim="800000"/>
              <a:headEnd/>
              <a:tailEnd/>
            </a:ln>
          </p:spPr>
        </p:pic>
        <p:pic>
          <p:nvPicPr>
            <p:cNvPr id="59406" name="Picture 10" descr="PrettyPHENIX"/>
            <p:cNvPicPr>
              <a:picLocks noChangeAspect="1" noChangeArrowheads="1"/>
            </p:cNvPicPr>
            <p:nvPr/>
          </p:nvPicPr>
          <p:blipFill>
            <a:blip r:embed="rId5" cstate="print"/>
            <a:srcRect/>
            <a:stretch>
              <a:fillRect/>
            </a:stretch>
          </p:blipFill>
          <p:spPr bwMode="auto">
            <a:xfrm>
              <a:off x="17280" y="2784"/>
              <a:ext cx="1296" cy="399"/>
            </a:xfrm>
            <a:prstGeom prst="rect">
              <a:avLst/>
            </a:prstGeom>
            <a:solidFill>
              <a:schemeClr val="accent1"/>
            </a:solidFill>
            <a:ln w="9525">
              <a:noFill/>
              <a:miter lim="800000"/>
              <a:headEnd/>
              <a:tailEnd/>
            </a:ln>
          </p:spPr>
        </p:pic>
      </p:grpSp>
      <p:grpSp>
        <p:nvGrpSpPr>
          <p:cNvPr id="59399" name="Group 16"/>
          <p:cNvGrpSpPr>
            <a:grpSpLocks/>
          </p:cNvGrpSpPr>
          <p:nvPr/>
        </p:nvGrpSpPr>
        <p:grpSpPr bwMode="auto">
          <a:xfrm>
            <a:off x="2390775" y="2978150"/>
            <a:ext cx="3805238" cy="3879850"/>
            <a:chOff x="215" y="471"/>
            <a:chExt cx="2397" cy="2444"/>
          </a:xfrm>
        </p:grpSpPr>
        <p:pic>
          <p:nvPicPr>
            <p:cNvPr id="59400" name="Picture 17" descr="utkozes"/>
            <p:cNvPicPr>
              <a:picLocks noChangeAspect="1" noChangeArrowheads="1"/>
            </p:cNvPicPr>
            <p:nvPr/>
          </p:nvPicPr>
          <p:blipFill>
            <a:blip r:embed="rId6" cstate="print"/>
            <a:srcRect/>
            <a:stretch>
              <a:fillRect/>
            </a:stretch>
          </p:blipFill>
          <p:spPr bwMode="auto">
            <a:xfrm>
              <a:off x="215" y="490"/>
              <a:ext cx="2397" cy="2425"/>
            </a:xfrm>
            <a:prstGeom prst="rect">
              <a:avLst/>
            </a:prstGeom>
            <a:noFill/>
            <a:ln w="9525">
              <a:noFill/>
              <a:miter lim="800000"/>
              <a:headEnd/>
              <a:tailEnd/>
            </a:ln>
          </p:spPr>
        </p:pic>
        <p:sp>
          <p:nvSpPr>
            <p:cNvPr id="59401" name="Text Box 18"/>
            <p:cNvSpPr txBox="1">
              <a:spLocks noChangeArrowheads="1"/>
            </p:cNvSpPr>
            <p:nvPr/>
          </p:nvSpPr>
          <p:spPr bwMode="auto">
            <a:xfrm>
              <a:off x="843" y="1399"/>
              <a:ext cx="1352" cy="250"/>
            </a:xfrm>
            <a:prstGeom prst="rect">
              <a:avLst/>
            </a:prstGeom>
            <a:noFill/>
            <a:ln w="9525">
              <a:noFill/>
              <a:miter lim="800000"/>
              <a:headEnd/>
              <a:tailEnd/>
            </a:ln>
          </p:spPr>
          <p:txBody>
            <a:bodyPr>
              <a:spAutoFit/>
            </a:bodyPr>
            <a:lstStyle/>
            <a:p>
              <a:pPr algn="ctr">
                <a:spcBef>
                  <a:spcPct val="50000"/>
                </a:spcBef>
              </a:pPr>
              <a:r>
                <a:rPr lang="hu-HU" sz="2000">
                  <a:solidFill>
                    <a:schemeClr val="bg2"/>
                  </a:solidFill>
                  <a:latin typeface="Arial Narrow" pitchFamily="34" charset="0"/>
                </a:rPr>
                <a:t>sQGP folyadék</a:t>
              </a:r>
              <a:endParaRPr lang="en-US" sz="2000">
                <a:solidFill>
                  <a:schemeClr val="bg2"/>
                </a:solidFill>
                <a:latin typeface="Arial Narrow" pitchFamily="34" charset="0"/>
              </a:endParaRPr>
            </a:p>
          </p:txBody>
        </p:sp>
        <p:sp>
          <p:nvSpPr>
            <p:cNvPr id="59402" name="Text Box 19"/>
            <p:cNvSpPr txBox="1">
              <a:spLocks noChangeArrowheads="1"/>
            </p:cNvSpPr>
            <p:nvPr/>
          </p:nvSpPr>
          <p:spPr bwMode="auto">
            <a:xfrm>
              <a:off x="1382" y="667"/>
              <a:ext cx="899" cy="250"/>
            </a:xfrm>
            <a:prstGeom prst="rect">
              <a:avLst/>
            </a:prstGeom>
            <a:noFill/>
            <a:ln w="9525">
              <a:noFill/>
              <a:miter lim="800000"/>
              <a:headEnd/>
              <a:tailEnd/>
            </a:ln>
          </p:spPr>
          <p:txBody>
            <a:bodyPr>
              <a:spAutoFit/>
            </a:bodyPr>
            <a:lstStyle/>
            <a:p>
              <a:pPr algn="ctr">
                <a:spcBef>
                  <a:spcPct val="50000"/>
                </a:spcBef>
              </a:pPr>
              <a:r>
                <a:rPr lang="hu-HU" sz="2000">
                  <a:solidFill>
                    <a:schemeClr val="bg2"/>
                  </a:solidFill>
                  <a:latin typeface="Arial Narrow" pitchFamily="34" charset="0"/>
                </a:rPr>
                <a:t>hadron gáz</a:t>
              </a:r>
              <a:endParaRPr lang="en-US" sz="2000">
                <a:solidFill>
                  <a:schemeClr val="bg2"/>
                </a:solidFill>
                <a:latin typeface="Arial Narrow" pitchFamily="34" charset="0"/>
              </a:endParaRPr>
            </a:p>
          </p:txBody>
        </p:sp>
        <p:sp>
          <p:nvSpPr>
            <p:cNvPr id="59403" name="Text Box 20"/>
            <p:cNvSpPr txBox="1">
              <a:spLocks noChangeArrowheads="1"/>
            </p:cNvSpPr>
            <p:nvPr/>
          </p:nvSpPr>
          <p:spPr bwMode="auto">
            <a:xfrm>
              <a:off x="1773" y="2011"/>
              <a:ext cx="776" cy="250"/>
            </a:xfrm>
            <a:prstGeom prst="rect">
              <a:avLst/>
            </a:prstGeom>
            <a:noFill/>
            <a:ln w="9525">
              <a:noFill/>
              <a:miter lim="800000"/>
              <a:headEnd/>
              <a:tailEnd/>
            </a:ln>
          </p:spPr>
          <p:txBody>
            <a:bodyPr>
              <a:spAutoFit/>
            </a:bodyPr>
            <a:lstStyle/>
            <a:p>
              <a:pPr algn="ctr">
                <a:spcBef>
                  <a:spcPct val="50000"/>
                </a:spcBef>
              </a:pPr>
              <a:r>
                <a:rPr lang="hu-HU" sz="2000">
                  <a:solidFill>
                    <a:schemeClr val="bg2"/>
                  </a:solidFill>
                  <a:latin typeface="Arial Narrow" pitchFamily="34" charset="0"/>
                </a:rPr>
                <a:t>nyaláb</a:t>
              </a:r>
              <a:endParaRPr lang="en-US" sz="2000">
                <a:solidFill>
                  <a:schemeClr val="bg2"/>
                </a:solidFill>
                <a:latin typeface="Arial Narrow" pitchFamily="34" charset="0"/>
              </a:endParaRPr>
            </a:p>
          </p:txBody>
        </p:sp>
        <p:sp>
          <p:nvSpPr>
            <p:cNvPr id="59404" name="Text Box 21"/>
            <p:cNvSpPr txBox="1">
              <a:spLocks noChangeArrowheads="1"/>
            </p:cNvSpPr>
            <p:nvPr/>
          </p:nvSpPr>
          <p:spPr bwMode="auto">
            <a:xfrm rot="-5400000">
              <a:off x="1117" y="504"/>
              <a:ext cx="315" cy="250"/>
            </a:xfrm>
            <a:prstGeom prst="rect">
              <a:avLst/>
            </a:prstGeom>
            <a:noFill/>
            <a:ln w="9525">
              <a:noFill/>
              <a:miter lim="800000"/>
              <a:headEnd/>
              <a:tailEnd/>
            </a:ln>
          </p:spPr>
          <p:txBody>
            <a:bodyPr>
              <a:spAutoFit/>
            </a:bodyPr>
            <a:lstStyle/>
            <a:p>
              <a:pPr algn="ctr">
                <a:spcBef>
                  <a:spcPct val="50000"/>
                </a:spcBef>
              </a:pPr>
              <a:r>
                <a:rPr lang="hu-HU" sz="2000">
                  <a:solidFill>
                    <a:schemeClr val="bg2"/>
                  </a:solidFill>
                  <a:latin typeface="Arial Narrow" pitchFamily="34" charset="0"/>
                </a:rPr>
                <a:t>idő</a:t>
              </a:r>
              <a:endParaRPr lang="en-US" sz="2000">
                <a:solidFill>
                  <a:schemeClr val="bg2"/>
                </a:solidFill>
                <a:latin typeface="Arial Narrow" pitchFamily="34" charset="0"/>
              </a:endParaRPr>
            </a:p>
          </p:txBody>
        </p:sp>
      </p:gr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 számának helye 3"/>
          <p:cNvSpPr>
            <a:spLocks noGrp="1"/>
          </p:cNvSpPr>
          <p:nvPr>
            <p:ph type="sldNum" sz="quarter" idx="10"/>
          </p:nvPr>
        </p:nvSpPr>
        <p:spPr/>
        <p:txBody>
          <a:bodyPr/>
          <a:lstStyle/>
          <a:p>
            <a:pPr>
              <a:defRPr/>
            </a:pPr>
            <a:fld id="{DC40032E-5C53-4158-9EB5-DA54CD06D281}" type="slidenum">
              <a:rPr lang="hu-HU"/>
              <a:pPr>
                <a:defRPr/>
              </a:pPr>
              <a:t>10</a:t>
            </a:fld>
            <a:endParaRPr lang="hu-HU"/>
          </a:p>
        </p:txBody>
      </p:sp>
      <p:sp>
        <p:nvSpPr>
          <p:cNvPr id="408578" name="Rectangle 2"/>
          <p:cNvSpPr>
            <a:spLocks noGrp="1" noChangeArrowheads="1"/>
          </p:cNvSpPr>
          <p:nvPr>
            <p:ph type="title"/>
          </p:nvPr>
        </p:nvSpPr>
        <p:spPr>
          <a:xfrm>
            <a:off x="0" y="0"/>
            <a:ext cx="9144000" cy="573088"/>
          </a:xfrm>
        </p:spPr>
        <p:txBody>
          <a:bodyPr/>
          <a:lstStyle/>
          <a:p>
            <a:pPr eaLnBrk="1" hangingPunct="1">
              <a:defRPr/>
            </a:pPr>
            <a:r>
              <a:rPr lang="hu-HU" dirty="0" err="1" smtClean="0"/>
              <a:t>Nehézionfizika</a:t>
            </a:r>
            <a:endParaRPr lang="hu-HU" dirty="0" smtClean="0"/>
          </a:p>
        </p:txBody>
      </p:sp>
      <p:sp>
        <p:nvSpPr>
          <p:cNvPr id="408579" name="Rectangle 3"/>
          <p:cNvSpPr>
            <a:spLocks noGrp="1" noChangeArrowheads="1"/>
          </p:cNvSpPr>
          <p:nvPr>
            <p:ph type="body" idx="1"/>
          </p:nvPr>
        </p:nvSpPr>
        <p:spPr>
          <a:xfrm>
            <a:off x="0" y="990600"/>
            <a:ext cx="9144000" cy="5867400"/>
          </a:xfrm>
        </p:spPr>
        <p:txBody>
          <a:bodyPr/>
          <a:lstStyle/>
          <a:p>
            <a:pPr eaLnBrk="1" hangingPunct="1">
              <a:lnSpc>
                <a:spcPct val="90000"/>
              </a:lnSpc>
              <a:defRPr/>
            </a:pPr>
            <a:r>
              <a:rPr lang="hu-HU" sz="2800" smtClean="0"/>
              <a:t>Elméleti igény: QCD fázisszerkezete, az ősrobbanáshoz hasonló körülmények vizsgálata</a:t>
            </a:r>
          </a:p>
          <a:p>
            <a:pPr lvl="1" eaLnBrk="1" hangingPunct="1">
              <a:lnSpc>
                <a:spcPct val="90000"/>
              </a:lnSpc>
              <a:defRPr/>
            </a:pPr>
            <a:r>
              <a:rPr lang="hu-HU" sz="2400" smtClean="0"/>
              <a:t>A 2004-es fizikai Nobel-díj: QCD aszimptotikusan szabad </a:t>
            </a:r>
            <a:r>
              <a:rPr lang="hu-HU" sz="2400" smtClean="0">
                <a:sym typeface="Symbol" pitchFamily="18" charset="2"/>
              </a:rPr>
              <a:t></a:t>
            </a:r>
            <a:r>
              <a:rPr lang="hu-HU" sz="2400" smtClean="0"/>
              <a:t> nagy hőmérsékleten gáz plazma, kvarkok és gluonok?</a:t>
            </a:r>
          </a:p>
          <a:p>
            <a:pPr lvl="1" eaLnBrk="1" hangingPunct="1">
              <a:lnSpc>
                <a:spcPct val="90000"/>
              </a:lnSpc>
              <a:defRPr/>
            </a:pPr>
            <a:r>
              <a:rPr lang="hu-HU" sz="2400" smtClean="0"/>
              <a:t>Az elérhető legnagyobb hőmérséklet: nehézion ütközések!</a:t>
            </a:r>
          </a:p>
          <a:p>
            <a:pPr eaLnBrk="1" hangingPunct="1">
              <a:lnSpc>
                <a:spcPct val="90000"/>
              </a:lnSpc>
              <a:defRPr/>
            </a:pPr>
            <a:r>
              <a:rPr lang="hu-HU" sz="2800" smtClean="0"/>
              <a:t>Kísérlet: nehézionok ütköztetése</a:t>
            </a:r>
          </a:p>
          <a:p>
            <a:pPr lvl="1" eaLnBrk="1" hangingPunct="1">
              <a:lnSpc>
                <a:spcPct val="90000"/>
              </a:lnSpc>
              <a:defRPr/>
            </a:pPr>
            <a:r>
              <a:rPr lang="hu-HU" sz="2400" smtClean="0"/>
              <a:t>LBNL (Berkeley)</a:t>
            </a:r>
          </a:p>
          <a:p>
            <a:pPr lvl="1" eaLnBrk="1" hangingPunct="1">
              <a:lnSpc>
                <a:spcPct val="90000"/>
              </a:lnSpc>
              <a:buFont typeface="Book Antiqua" pitchFamily="18" charset="0"/>
              <a:buNone/>
              <a:defRPr/>
            </a:pPr>
            <a:r>
              <a:rPr lang="hu-HU" sz="2400" smtClean="0"/>
              <a:t>Bevalac</a:t>
            </a:r>
          </a:p>
          <a:p>
            <a:pPr lvl="1" eaLnBrk="1" hangingPunct="1">
              <a:lnSpc>
                <a:spcPct val="90000"/>
              </a:lnSpc>
              <a:defRPr/>
            </a:pPr>
            <a:r>
              <a:rPr lang="hu-HU" sz="2400" smtClean="0"/>
              <a:t>BNL</a:t>
            </a:r>
          </a:p>
          <a:p>
            <a:pPr lvl="1" eaLnBrk="1" hangingPunct="1">
              <a:lnSpc>
                <a:spcPct val="90000"/>
              </a:lnSpc>
              <a:buFont typeface="Book Antiqua" pitchFamily="18" charset="0"/>
              <a:buNone/>
              <a:defRPr/>
            </a:pPr>
            <a:r>
              <a:rPr lang="hu-HU" sz="2400" smtClean="0"/>
              <a:t>Alternating Gradient Synchrotron</a:t>
            </a:r>
          </a:p>
          <a:p>
            <a:pPr lvl="1" eaLnBrk="1" hangingPunct="1">
              <a:lnSpc>
                <a:spcPct val="90000"/>
              </a:lnSpc>
              <a:buFont typeface="Book Antiqua" pitchFamily="18" charset="0"/>
              <a:buNone/>
              <a:defRPr/>
            </a:pPr>
            <a:r>
              <a:rPr lang="hu-HU" sz="2400" smtClean="0"/>
              <a:t>Relativistic Heavy Ion Collider</a:t>
            </a:r>
          </a:p>
          <a:p>
            <a:pPr lvl="1" eaLnBrk="1" hangingPunct="1">
              <a:lnSpc>
                <a:spcPct val="90000"/>
              </a:lnSpc>
              <a:defRPr/>
            </a:pPr>
            <a:r>
              <a:rPr lang="hu-HU" sz="2400" smtClean="0"/>
              <a:t>CERN</a:t>
            </a:r>
          </a:p>
          <a:p>
            <a:pPr lvl="1" eaLnBrk="1" hangingPunct="1">
              <a:lnSpc>
                <a:spcPct val="90000"/>
              </a:lnSpc>
              <a:buFont typeface="Book Antiqua" pitchFamily="18" charset="0"/>
              <a:buNone/>
              <a:defRPr/>
            </a:pPr>
            <a:r>
              <a:rPr lang="hu-HU" sz="2400" smtClean="0"/>
              <a:t>Large Hadron Collider (LHC)</a:t>
            </a:r>
          </a:p>
          <a:p>
            <a:pPr lvl="1" eaLnBrk="1" hangingPunct="1">
              <a:lnSpc>
                <a:spcPct val="90000"/>
              </a:lnSpc>
              <a:buFont typeface="Book Antiqua" pitchFamily="18" charset="0"/>
              <a:buNone/>
              <a:defRPr/>
            </a:pPr>
            <a:r>
              <a:rPr lang="hu-HU" sz="2400" smtClean="0"/>
              <a:t>Super Proton Synchrotron (SPS)</a:t>
            </a:r>
          </a:p>
        </p:txBody>
      </p:sp>
      <p:pic>
        <p:nvPicPr>
          <p:cNvPr id="68613" name="Picture 4"/>
          <p:cNvPicPr>
            <a:picLocks noChangeAspect="1" noChangeArrowheads="1"/>
          </p:cNvPicPr>
          <p:nvPr/>
        </p:nvPicPr>
        <p:blipFill>
          <a:blip r:embed="rId2" cstate="print"/>
          <a:srcRect/>
          <a:stretch>
            <a:fillRect/>
          </a:stretch>
        </p:blipFill>
        <p:spPr bwMode="auto">
          <a:xfrm>
            <a:off x="5316538" y="4068763"/>
            <a:ext cx="3827462" cy="2789237"/>
          </a:xfrm>
          <a:prstGeom prst="rect">
            <a:avLst/>
          </a:prstGeom>
          <a:noFill/>
          <a:ln w="9525">
            <a:noFill/>
            <a:miter lim="800000"/>
            <a:headEnd/>
            <a:tailEnd/>
          </a:ln>
        </p:spPr>
      </p:pic>
      <p:sp>
        <p:nvSpPr>
          <p:cNvPr id="68614" name="Rectangle 5"/>
          <p:cNvSpPr>
            <a:spLocks noChangeArrowheads="1"/>
          </p:cNvSpPr>
          <p:nvPr/>
        </p:nvSpPr>
        <p:spPr bwMode="auto">
          <a:xfrm>
            <a:off x="5314950" y="3689350"/>
            <a:ext cx="3829050" cy="396875"/>
          </a:xfrm>
          <a:prstGeom prst="rect">
            <a:avLst/>
          </a:prstGeom>
          <a:solidFill>
            <a:schemeClr val="bg2"/>
          </a:solidFill>
          <a:ln w="9525">
            <a:noFill/>
            <a:miter lim="800000"/>
            <a:headEnd/>
            <a:tailEnd/>
          </a:ln>
        </p:spPr>
        <p:txBody>
          <a:bodyPr>
            <a:spAutoFit/>
          </a:bodyPr>
          <a:lstStyle/>
          <a:p>
            <a:pPr algn="ctr"/>
            <a:r>
              <a:rPr lang="hu-HU" sz="2000">
                <a:latin typeface="Book Antiqua" pitchFamily="18" charset="0"/>
              </a:rPr>
              <a:t>várakozás 2000 körül</a:t>
            </a:r>
            <a:endParaRPr lang="en-US" sz="2000">
              <a:latin typeface="Book Antiqua" pitchFamily="18"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a számának helye 1"/>
          <p:cNvSpPr>
            <a:spLocks noGrp="1"/>
          </p:cNvSpPr>
          <p:nvPr>
            <p:ph type="sldNum" sz="quarter" idx="10"/>
          </p:nvPr>
        </p:nvSpPr>
        <p:spPr/>
        <p:txBody>
          <a:bodyPr/>
          <a:lstStyle/>
          <a:p>
            <a:pPr>
              <a:defRPr/>
            </a:pPr>
            <a:fld id="{F203FE50-7F57-4CA2-975C-3BACF24BFFC0}" type="slidenum">
              <a:rPr lang="hu-HU"/>
              <a:pPr>
                <a:defRPr/>
              </a:pPr>
              <a:t>100</a:t>
            </a:fld>
            <a:endParaRPr lang="hu-HU"/>
          </a:p>
        </p:txBody>
      </p:sp>
      <p:sp>
        <p:nvSpPr>
          <p:cNvPr id="36866" name="Rectangle 2"/>
          <p:cNvSpPr>
            <a:spLocks noGrp="1" noChangeArrowheads="1"/>
          </p:cNvSpPr>
          <p:nvPr>
            <p:ph type="title" idx="4294967295"/>
          </p:nvPr>
        </p:nvSpPr>
        <p:spPr/>
        <p:txBody>
          <a:bodyPr lIns="91440" tIns="45720" rIns="91440" bIns="45720"/>
          <a:lstStyle/>
          <a:p>
            <a:pPr eaLnBrk="1" hangingPunct="1">
              <a:defRPr/>
            </a:pPr>
            <a:r>
              <a:rPr lang="hu-HU" smtClean="0"/>
              <a:t>A relativistic solution</a:t>
            </a:r>
          </a:p>
        </p:txBody>
      </p:sp>
      <p:sp>
        <p:nvSpPr>
          <p:cNvPr id="36867" name="Rectangle 3"/>
          <p:cNvSpPr>
            <a:spLocks noGrp="1" noChangeArrowheads="1"/>
          </p:cNvSpPr>
          <p:nvPr>
            <p:ph type="body" idx="4294967295"/>
          </p:nvPr>
        </p:nvSpPr>
        <p:spPr>
          <a:xfrm>
            <a:off x="0" y="908050"/>
            <a:ext cx="9144000" cy="5616575"/>
          </a:xfrm>
        </p:spPr>
        <p:txBody>
          <a:bodyPr/>
          <a:lstStyle/>
          <a:p>
            <a:pPr eaLnBrk="1" hangingPunct="1">
              <a:defRPr/>
            </a:pPr>
            <a:r>
              <a:rPr lang="hu-HU" sz="2800" smtClean="0"/>
              <a:t>The hydro fields are these:</a:t>
            </a:r>
          </a:p>
          <a:p>
            <a:pPr lvl="1" eaLnBrk="1" hangingPunct="1">
              <a:defRPr/>
            </a:pPr>
            <a:r>
              <a:rPr lang="hu-HU" smtClean="0"/>
              <a:t> </a:t>
            </a:r>
            <a:r>
              <a:rPr lang="hu-HU" sz="2100" smtClean="0">
                <a:latin typeface="Symbol" pitchFamily="18" charset="2"/>
              </a:rPr>
              <a:t>n</a:t>
            </a:r>
            <a:r>
              <a:rPr lang="hu-HU" sz="2100" smtClean="0"/>
              <a:t>(s) arbitrary, but realistic to </a:t>
            </a:r>
          </a:p>
          <a:p>
            <a:pPr lvl="1" eaLnBrk="1" hangingPunct="1">
              <a:buFont typeface="Book Antiqua" pitchFamily="18" charset="0"/>
              <a:buNone/>
              <a:defRPr/>
            </a:pPr>
            <a:r>
              <a:rPr lang="hu-HU" sz="2100" smtClean="0"/>
              <a:t>	 choose Gaussian</a:t>
            </a:r>
          </a:p>
          <a:p>
            <a:pPr lvl="1" eaLnBrk="1" hangingPunct="1">
              <a:buFont typeface="Book Antiqua" pitchFamily="18" charset="0"/>
              <a:buNone/>
              <a:defRPr/>
            </a:pPr>
            <a:r>
              <a:rPr lang="hu-HU" sz="2400" smtClean="0"/>
              <a:t>	 b&lt;0 is realistic</a:t>
            </a:r>
          </a:p>
          <a:p>
            <a:pPr eaLnBrk="1" hangingPunct="1">
              <a:defRPr/>
            </a:pPr>
            <a:r>
              <a:rPr lang="hu-HU" sz="2800" smtClean="0"/>
              <a:t>Ellipsoidal symmetry</a:t>
            </a:r>
          </a:p>
          <a:p>
            <a:pPr eaLnBrk="1" hangingPunct="1">
              <a:defRPr/>
            </a:pPr>
            <a:endParaRPr lang="hu-HU" sz="2800" smtClean="0"/>
          </a:p>
          <a:p>
            <a:pPr lvl="1" eaLnBrk="1" hangingPunct="1">
              <a:defRPr/>
            </a:pPr>
            <a:endParaRPr lang="hu-HU" smtClean="0"/>
          </a:p>
          <a:p>
            <a:pPr lvl="1" eaLnBrk="1" hangingPunct="1">
              <a:defRPr/>
            </a:pPr>
            <a:r>
              <a:rPr lang="hu-HU" sz="2100" smtClean="0"/>
              <a:t>(thermodynamic quantities const. on the s=const. ellipsoid)</a:t>
            </a:r>
          </a:p>
          <a:p>
            <a:pPr eaLnBrk="1" hangingPunct="1">
              <a:defRPr/>
            </a:pPr>
            <a:r>
              <a:rPr lang="hu-HU" sz="2800" smtClean="0"/>
              <a:t> Directional Hubble-flow </a:t>
            </a:r>
          </a:p>
          <a:p>
            <a:pPr lvl="1" eaLnBrk="1" hangingPunct="1">
              <a:defRPr/>
            </a:pPr>
            <a:r>
              <a:rPr lang="hu-HU" sz="2400" smtClean="0"/>
              <a:t>v=Hr or H=v/r, the Hubble-constants:</a:t>
            </a:r>
          </a:p>
          <a:p>
            <a:pPr lvl="1" eaLnBrk="1" hangingPunct="1">
              <a:defRPr/>
            </a:pPr>
            <a:r>
              <a:rPr lang="hu-HU" sz="2400" smtClean="0"/>
              <a:t> </a:t>
            </a:r>
          </a:p>
          <a:p>
            <a:pPr eaLnBrk="1" hangingPunct="1">
              <a:buFontTx/>
              <a:buNone/>
              <a:defRPr/>
            </a:pPr>
            <a:r>
              <a:rPr lang="hu-HU" sz="2000" smtClean="0"/>
              <a:t>	</a:t>
            </a:r>
            <a:r>
              <a:rPr lang="hu-HU" sz="1600" b="0" smtClean="0"/>
              <a:t>(T. Csörgő, L. P. Csernai, Y. Hama és T. Kodama,  Heavy Ion Phys. A 21, 73 (2004))</a:t>
            </a:r>
          </a:p>
        </p:txBody>
      </p:sp>
      <p:graphicFrame>
        <p:nvGraphicFramePr>
          <p:cNvPr id="29698" name="Object 6"/>
          <p:cNvGraphicFramePr>
            <a:graphicFrameLocks noChangeAspect="1"/>
          </p:cNvGraphicFramePr>
          <p:nvPr/>
        </p:nvGraphicFramePr>
        <p:xfrm>
          <a:off x="5724525" y="836613"/>
          <a:ext cx="3384550" cy="3529012"/>
        </p:xfrm>
        <a:graphic>
          <a:graphicData uri="http://schemas.openxmlformats.org/presentationml/2006/ole">
            <mc:AlternateContent xmlns:mc="http://schemas.openxmlformats.org/markup-compatibility/2006">
              <mc:Choice xmlns:v="urn:schemas-microsoft-com:vml" Requires="v">
                <p:oleObj spid="_x0000_s29703" name="Equation" r:id="rId3" imgW="1981080" imgH="1981080" progId="">
                  <p:embed/>
                </p:oleObj>
              </mc:Choice>
              <mc:Fallback>
                <p:oleObj name="Equation" r:id="rId3" imgW="1981080" imgH="1981080" progId="">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836613"/>
                        <a:ext cx="3384550" cy="35290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1"/>
                            </a:solidFill>
                            <a:miter lim="800000"/>
                            <a:headEnd/>
                            <a:tailEnd/>
                          </a14:hiddenLine>
                        </a:ext>
                      </a:extLst>
                    </p:spPr>
                  </p:pic>
                </p:oleObj>
              </mc:Fallback>
            </mc:AlternateContent>
          </a:graphicData>
        </a:graphic>
      </p:graphicFrame>
      <p:graphicFrame>
        <p:nvGraphicFramePr>
          <p:cNvPr id="29699" name="Object 4"/>
          <p:cNvGraphicFramePr>
            <a:graphicFrameLocks noChangeAspect="1"/>
          </p:cNvGraphicFramePr>
          <p:nvPr/>
        </p:nvGraphicFramePr>
        <p:xfrm>
          <a:off x="1692275" y="3284538"/>
          <a:ext cx="2952750" cy="820737"/>
        </p:xfrm>
        <a:graphic>
          <a:graphicData uri="http://schemas.openxmlformats.org/presentationml/2006/ole">
            <mc:AlternateContent xmlns:mc="http://schemas.openxmlformats.org/markup-compatibility/2006">
              <mc:Choice xmlns:v="urn:schemas-microsoft-com:vml" Requires="v">
                <p:oleObj spid="_x0000_s29704" name="Equation" r:id="rId5" imgW="1600200" imgH="444240" progId="">
                  <p:embed/>
                </p:oleObj>
              </mc:Choice>
              <mc:Fallback>
                <p:oleObj name="Equation" r:id="rId5" imgW="1600200" imgH="444240"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5" y="3284538"/>
                        <a:ext cx="2952750" cy="820737"/>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pic>
                </p:oleObj>
              </mc:Fallback>
            </mc:AlternateContent>
          </a:graphicData>
        </a:graphic>
      </p:graphicFrame>
      <p:graphicFrame>
        <p:nvGraphicFramePr>
          <p:cNvPr id="29700" name="Object 7"/>
          <p:cNvGraphicFramePr>
            <a:graphicFrameLocks noChangeAspect="1"/>
          </p:cNvGraphicFramePr>
          <p:nvPr/>
        </p:nvGraphicFramePr>
        <p:xfrm>
          <a:off x="2987675" y="1844675"/>
          <a:ext cx="1511300" cy="460375"/>
        </p:xfrm>
        <a:graphic>
          <a:graphicData uri="http://schemas.openxmlformats.org/presentationml/2006/ole">
            <mc:AlternateContent xmlns:mc="http://schemas.openxmlformats.org/markup-compatibility/2006">
              <mc:Choice xmlns:v="urn:schemas-microsoft-com:vml" Requires="v">
                <p:oleObj spid="_x0000_s29705" name="Equation" r:id="rId7" imgW="749160" imgH="228600" progId="">
                  <p:embed/>
                </p:oleObj>
              </mc:Choice>
              <mc:Fallback>
                <p:oleObj name="Equation" r:id="rId7" imgW="749160" imgH="228600" progId="">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7675" y="1844675"/>
                        <a:ext cx="1511300" cy="46037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701" name="Object 11"/>
          <p:cNvGraphicFramePr>
            <a:graphicFrameLocks noChangeAspect="1"/>
          </p:cNvGraphicFramePr>
          <p:nvPr/>
        </p:nvGraphicFramePr>
        <p:xfrm>
          <a:off x="6227763" y="4941888"/>
          <a:ext cx="2087562" cy="879475"/>
        </p:xfrm>
        <a:graphic>
          <a:graphicData uri="http://schemas.openxmlformats.org/presentationml/2006/ole">
            <mc:AlternateContent xmlns:mc="http://schemas.openxmlformats.org/markup-compatibility/2006">
              <mc:Choice xmlns:v="urn:schemas-microsoft-com:vml" Requires="v">
                <p:oleObj spid="_x0000_s29706" name="Equation" r:id="rId9" imgW="1054080" imgH="444240" progId="">
                  <p:embed/>
                </p:oleObj>
              </mc:Choice>
              <mc:Fallback>
                <p:oleObj name="Equation" r:id="rId9" imgW="1054080" imgH="444240" progId="">
                  <p:embed/>
                  <p:pic>
                    <p:nvPicPr>
                      <p:cNvPr id="0"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7763" y="4941888"/>
                        <a:ext cx="2087562" cy="87947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702" name="Object 8"/>
          <p:cNvGraphicFramePr>
            <a:graphicFrameLocks noChangeAspect="1"/>
          </p:cNvGraphicFramePr>
          <p:nvPr/>
        </p:nvGraphicFramePr>
        <p:xfrm>
          <a:off x="827088" y="5589588"/>
          <a:ext cx="5210175" cy="576262"/>
        </p:xfrm>
        <a:graphic>
          <a:graphicData uri="http://schemas.openxmlformats.org/presentationml/2006/ole">
            <mc:AlternateContent xmlns:mc="http://schemas.openxmlformats.org/markup-compatibility/2006">
              <mc:Choice xmlns:v="urn:schemas-microsoft-com:vml" Requires="v">
                <p:oleObj spid="_x0000_s29707" name="Equation" r:id="rId11" imgW="2527200" imgH="279360" progId="">
                  <p:embed/>
                </p:oleObj>
              </mc:Choice>
              <mc:Fallback>
                <p:oleObj name="Equation" r:id="rId11" imgW="2527200" imgH="279360" progId="">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7088" y="5589588"/>
                        <a:ext cx="5210175" cy="576262"/>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 számának helye 1"/>
          <p:cNvSpPr>
            <a:spLocks noGrp="1"/>
          </p:cNvSpPr>
          <p:nvPr>
            <p:ph type="sldNum" sz="quarter" idx="10"/>
          </p:nvPr>
        </p:nvSpPr>
        <p:spPr/>
        <p:txBody>
          <a:bodyPr/>
          <a:lstStyle/>
          <a:p>
            <a:pPr>
              <a:defRPr/>
            </a:pPr>
            <a:fld id="{898C100F-5814-485E-8A95-B747A94FE3BF}" type="slidenum">
              <a:rPr lang="hu-HU"/>
              <a:pPr>
                <a:defRPr/>
              </a:pPr>
              <a:t>101</a:t>
            </a:fld>
            <a:endParaRPr lang="hu-HU"/>
          </a:p>
        </p:txBody>
      </p:sp>
      <p:sp>
        <p:nvSpPr>
          <p:cNvPr id="61442" name="Rectangle 2"/>
          <p:cNvSpPr>
            <a:spLocks noGrp="1" noChangeArrowheads="1"/>
          </p:cNvSpPr>
          <p:nvPr>
            <p:ph type="title" idx="4294967295"/>
          </p:nvPr>
        </p:nvSpPr>
        <p:spPr/>
        <p:txBody>
          <a:bodyPr lIns="91440" tIns="45720" rIns="91440" bIns="45720"/>
          <a:lstStyle/>
          <a:p>
            <a:pPr eaLnBrk="1" hangingPunct="1">
              <a:defRPr/>
            </a:pPr>
            <a:r>
              <a:rPr lang="hu-HU" smtClean="0"/>
              <a:t>The source function</a:t>
            </a:r>
          </a:p>
        </p:txBody>
      </p:sp>
      <p:sp>
        <p:nvSpPr>
          <p:cNvPr id="61443" name="Rectangle 3"/>
          <p:cNvSpPr>
            <a:spLocks noGrp="1" noChangeArrowheads="1"/>
          </p:cNvSpPr>
          <p:nvPr>
            <p:ph type="body" sz="half" idx="4294967295"/>
          </p:nvPr>
        </p:nvSpPr>
        <p:spPr>
          <a:xfrm>
            <a:off x="0" y="981075"/>
            <a:ext cx="8964613" cy="5661025"/>
          </a:xfrm>
        </p:spPr>
        <p:txBody>
          <a:bodyPr/>
          <a:lstStyle/>
          <a:p>
            <a:pPr eaLnBrk="1" hangingPunct="1">
              <a:tabLst>
                <a:tab pos="2781300" algn="l"/>
              </a:tabLst>
              <a:defRPr/>
            </a:pPr>
            <a:r>
              <a:rPr lang="hu-HU" sz="3100" smtClean="0"/>
              <a:t>Source function: probability of a particle created at </a:t>
            </a:r>
            <a:r>
              <a:rPr lang="hu-HU" i="1" smtClean="0"/>
              <a:t>x</a:t>
            </a:r>
            <a:r>
              <a:rPr lang="hu-HU" sz="3100" smtClean="0"/>
              <a:t> with </a:t>
            </a:r>
            <a:r>
              <a:rPr lang="hu-HU" i="1" smtClean="0"/>
              <a:t>p</a:t>
            </a:r>
          </a:p>
          <a:p>
            <a:pPr eaLnBrk="1" hangingPunct="1">
              <a:tabLst>
                <a:tab pos="2781300" algn="l"/>
              </a:tabLst>
              <a:defRPr/>
            </a:pPr>
            <a:r>
              <a:rPr lang="hu-HU" sz="3100" smtClean="0"/>
              <a:t>Maxwell-Boltzmann distribution + extra terms</a:t>
            </a:r>
          </a:p>
          <a:p>
            <a:pPr lvl="1" eaLnBrk="1" hangingPunct="1">
              <a:buFont typeface="Book Antiqua" pitchFamily="18" charset="0"/>
              <a:buNone/>
              <a:tabLst>
                <a:tab pos="2781300" algn="l"/>
              </a:tabLst>
              <a:defRPr/>
            </a:pPr>
            <a:endParaRPr lang="hu-HU" smtClean="0"/>
          </a:p>
          <a:p>
            <a:pPr lvl="1" eaLnBrk="1" hangingPunct="1">
              <a:buFont typeface="Book Antiqua" pitchFamily="18" charset="0"/>
              <a:buNone/>
              <a:tabLst>
                <a:tab pos="2781300" algn="l"/>
              </a:tabLst>
              <a:defRPr/>
            </a:pPr>
            <a:endParaRPr lang="hu-HU" smtClean="0"/>
          </a:p>
          <a:p>
            <a:pPr lvl="1" eaLnBrk="1" hangingPunct="1">
              <a:tabLst>
                <a:tab pos="2781300" algn="l"/>
              </a:tabLst>
              <a:defRPr/>
            </a:pPr>
            <a:r>
              <a:rPr lang="hu-HU" smtClean="0">
                <a:latin typeface="Monotype Corsiva" pitchFamily="66" charset="0"/>
              </a:rPr>
              <a:t>N</a:t>
            </a:r>
            <a:r>
              <a:rPr lang="hu-HU" smtClean="0"/>
              <a:t> 	normalization</a:t>
            </a:r>
          </a:p>
          <a:p>
            <a:pPr lvl="1" eaLnBrk="1" hangingPunct="1">
              <a:tabLst>
                <a:tab pos="2781300" algn="l"/>
              </a:tabLst>
              <a:defRPr/>
            </a:pPr>
            <a:r>
              <a:rPr lang="hu-HU" i="1" smtClean="0"/>
              <a:t>H(</a:t>
            </a:r>
            <a:r>
              <a:rPr lang="hu-HU" i="1" smtClean="0">
                <a:latin typeface="Symbol" pitchFamily="18" charset="2"/>
              </a:rPr>
              <a:t>t</a:t>
            </a:r>
            <a:r>
              <a:rPr lang="hu-HU" i="1" smtClean="0"/>
              <a:t>)d</a:t>
            </a:r>
            <a:r>
              <a:rPr lang="hu-HU" i="1" smtClean="0">
                <a:latin typeface="Symbol" pitchFamily="18" charset="2"/>
              </a:rPr>
              <a:t>t</a:t>
            </a:r>
            <a:r>
              <a:rPr lang="hu-HU" smtClean="0"/>
              <a:t> 	freeze-out distribution</a:t>
            </a:r>
          </a:p>
          <a:p>
            <a:pPr lvl="1" eaLnBrk="1" hangingPunct="1">
              <a:buFont typeface="Book Antiqua" pitchFamily="18" charset="0"/>
              <a:buNone/>
              <a:tabLst>
                <a:tab pos="2781300" algn="l"/>
              </a:tabLst>
              <a:defRPr/>
            </a:pPr>
            <a:r>
              <a:rPr lang="hu-HU" smtClean="0"/>
              <a:t>		if sudden:   </a:t>
            </a:r>
          </a:p>
          <a:p>
            <a:pPr lvl="1" eaLnBrk="1" hangingPunct="1">
              <a:spcAft>
                <a:spcPct val="30000"/>
              </a:spcAft>
              <a:tabLst>
                <a:tab pos="2781300" algn="l"/>
              </a:tabLst>
              <a:defRPr/>
            </a:pPr>
            <a:r>
              <a:rPr lang="hu-HU" smtClean="0"/>
              <a:t>                 	Cooper-Fry prefactor (flux term)</a:t>
            </a:r>
          </a:p>
          <a:p>
            <a:pPr lvl="1" eaLnBrk="1" hangingPunct="1">
              <a:tabLst>
                <a:tab pos="2781300" algn="l"/>
              </a:tabLst>
              <a:defRPr/>
            </a:pPr>
            <a:r>
              <a:rPr lang="hu-HU" smtClean="0"/>
              <a:t>Validity: </a:t>
            </a:r>
            <a:r>
              <a:rPr lang="hu-HU" smtClean="0">
                <a:latin typeface="Symbol" pitchFamily="18" charset="2"/>
              </a:rPr>
              <a:t>t</a:t>
            </a:r>
            <a:r>
              <a:rPr lang="hu-HU" baseline="-25000" smtClean="0"/>
              <a:t>0</a:t>
            </a:r>
            <a:r>
              <a:rPr lang="hu-HU" smtClean="0"/>
              <a:t>&gt;R</a:t>
            </a:r>
            <a:r>
              <a:rPr lang="hu-HU" baseline="-25000" smtClean="0"/>
              <a:t>HBT</a:t>
            </a:r>
            <a:r>
              <a:rPr lang="hu-HU" smtClean="0"/>
              <a:t>, m</a:t>
            </a:r>
            <a:r>
              <a:rPr lang="hu-HU" baseline="-25000" smtClean="0"/>
              <a:t>t</a:t>
            </a:r>
            <a:r>
              <a:rPr lang="hu-HU" smtClean="0"/>
              <a:t>&gt;T</a:t>
            </a:r>
            <a:r>
              <a:rPr lang="hu-HU" baseline="-25000" smtClean="0"/>
              <a:t>0</a:t>
            </a:r>
          </a:p>
        </p:txBody>
      </p:sp>
      <p:graphicFrame>
        <p:nvGraphicFramePr>
          <p:cNvPr id="30722" name="Object 4"/>
          <p:cNvGraphicFramePr>
            <a:graphicFrameLocks noGrp="1" noChangeAspect="1"/>
          </p:cNvGraphicFramePr>
          <p:nvPr>
            <p:ph sz="quarter" idx="4294967295"/>
          </p:nvPr>
        </p:nvGraphicFramePr>
        <p:xfrm>
          <a:off x="876300" y="2651125"/>
          <a:ext cx="7235825" cy="1046163"/>
        </p:xfrm>
        <a:graphic>
          <a:graphicData uri="http://schemas.openxmlformats.org/presentationml/2006/ole">
            <mc:AlternateContent xmlns:mc="http://schemas.openxmlformats.org/markup-compatibility/2006">
              <mc:Choice xmlns:v="urn:schemas-microsoft-com:vml" Requires="v">
                <p:oleObj spid="_x0000_s30725" name="Equation" r:id="rId3" imgW="3213000" imgH="507960" progId="">
                  <p:embed/>
                </p:oleObj>
              </mc:Choice>
              <mc:Fallback>
                <p:oleObj name="Equation" r:id="rId3" imgW="3213000" imgH="507960"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 y="2651125"/>
                        <a:ext cx="7235825" cy="1046163"/>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23" name="Object 5"/>
          <p:cNvGraphicFramePr>
            <a:graphicFrameLocks noGrp="1" noChangeAspect="1"/>
          </p:cNvGraphicFramePr>
          <p:nvPr>
            <p:ph sz="quarter" idx="4294967295"/>
          </p:nvPr>
        </p:nvGraphicFramePr>
        <p:xfrm>
          <a:off x="4837113" y="4816475"/>
          <a:ext cx="2447925" cy="490538"/>
        </p:xfrm>
        <a:graphic>
          <a:graphicData uri="http://schemas.openxmlformats.org/presentationml/2006/ole">
            <mc:AlternateContent xmlns:mc="http://schemas.openxmlformats.org/markup-compatibility/2006">
              <mc:Choice xmlns:v="urn:schemas-microsoft-com:vml" Requires="v">
                <p:oleObj spid="_x0000_s30726" name="Equation" r:id="rId5" imgW="1041120" imgH="228600" progId="">
                  <p:embed/>
                </p:oleObj>
              </mc:Choice>
              <mc:Fallback>
                <p:oleObj name="Equation" r:id="rId5" imgW="1041120" imgH="228600"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7113" y="4816475"/>
                        <a:ext cx="2447925" cy="490538"/>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24" name="Object 6"/>
          <p:cNvGraphicFramePr>
            <a:graphicFrameLocks noChangeAspect="1"/>
          </p:cNvGraphicFramePr>
          <p:nvPr/>
        </p:nvGraphicFramePr>
        <p:xfrm>
          <a:off x="827088" y="4945063"/>
          <a:ext cx="1368425" cy="931862"/>
        </p:xfrm>
        <a:graphic>
          <a:graphicData uri="http://schemas.openxmlformats.org/presentationml/2006/ole">
            <mc:AlternateContent xmlns:mc="http://schemas.openxmlformats.org/markup-compatibility/2006">
              <mc:Choice xmlns:v="urn:schemas-microsoft-com:vml" Requires="v">
                <p:oleObj spid="_x0000_s30727" name="Equation" r:id="rId7" imgW="634680" imgH="431640" progId="">
                  <p:embed/>
                </p:oleObj>
              </mc:Choice>
              <mc:Fallback>
                <p:oleObj name="Equation" r:id="rId7" imgW="634680" imgH="431640" progId="">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088" y="4945063"/>
                        <a:ext cx="1368425" cy="931862"/>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a számának helye 5"/>
          <p:cNvSpPr>
            <a:spLocks noGrp="1"/>
          </p:cNvSpPr>
          <p:nvPr>
            <p:ph type="sldNum" sz="quarter" idx="10"/>
          </p:nvPr>
        </p:nvSpPr>
        <p:spPr/>
        <p:txBody>
          <a:bodyPr/>
          <a:lstStyle/>
          <a:p>
            <a:pPr>
              <a:defRPr/>
            </a:pPr>
            <a:fld id="{535B3228-5863-4195-8CD8-40D960FB4477}" type="slidenum">
              <a:rPr lang="hu-HU"/>
              <a:pPr>
                <a:defRPr/>
              </a:pPr>
              <a:t>102</a:t>
            </a:fld>
            <a:endParaRPr lang="hu-HU"/>
          </a:p>
        </p:txBody>
      </p:sp>
      <p:sp>
        <p:nvSpPr>
          <p:cNvPr id="516098" name="Rectangle 2"/>
          <p:cNvSpPr>
            <a:spLocks noGrp="1" noChangeArrowheads="1"/>
          </p:cNvSpPr>
          <p:nvPr>
            <p:ph type="title"/>
          </p:nvPr>
        </p:nvSpPr>
        <p:spPr>
          <a:xfrm>
            <a:off x="0" y="0"/>
            <a:ext cx="9144000" cy="836613"/>
          </a:xfrm>
        </p:spPr>
        <p:txBody>
          <a:bodyPr/>
          <a:lstStyle/>
          <a:p>
            <a:pPr eaLnBrk="1" hangingPunct="1">
              <a:defRPr/>
            </a:pPr>
            <a:r>
              <a:rPr lang="hu-HU" smtClean="0"/>
              <a:t>Single particle spectrum</a:t>
            </a:r>
          </a:p>
        </p:txBody>
      </p:sp>
      <p:sp>
        <p:nvSpPr>
          <p:cNvPr id="516099" name="Rectangle 3"/>
          <p:cNvSpPr>
            <a:spLocks noGrp="1" noChangeArrowheads="1"/>
          </p:cNvSpPr>
          <p:nvPr>
            <p:ph type="body" sz="half" idx="1"/>
          </p:nvPr>
        </p:nvSpPr>
        <p:spPr>
          <a:xfrm>
            <a:off x="107950" y="1052513"/>
            <a:ext cx="9036050" cy="4525962"/>
          </a:xfrm>
        </p:spPr>
        <p:txBody>
          <a:bodyPr/>
          <a:lstStyle/>
          <a:p>
            <a:pPr eaLnBrk="1" hangingPunct="1">
              <a:lnSpc>
                <a:spcPct val="90000"/>
              </a:lnSpc>
              <a:defRPr/>
            </a:pPr>
            <a:r>
              <a:rPr lang="hu-HU" sz="2800" smtClean="0"/>
              <a:t>Source function: spatial origin and momentum</a:t>
            </a:r>
          </a:p>
          <a:p>
            <a:pPr eaLnBrk="1" hangingPunct="1">
              <a:lnSpc>
                <a:spcPct val="90000"/>
              </a:lnSpc>
              <a:defRPr/>
            </a:pPr>
            <a:r>
              <a:rPr lang="hu-HU" sz="2800" smtClean="0"/>
              <a:t>Momentum distribution</a:t>
            </a:r>
          </a:p>
          <a:p>
            <a:pPr eaLnBrk="1" hangingPunct="1">
              <a:lnSpc>
                <a:spcPct val="90000"/>
              </a:lnSpc>
              <a:buFontTx/>
              <a:buNone/>
              <a:defRPr/>
            </a:pPr>
            <a:r>
              <a:rPr lang="hu-HU" sz="2800" smtClean="0"/>
              <a:t>               integrate on spatial </a:t>
            </a:r>
            <a:br>
              <a:rPr lang="hu-HU" sz="2800" smtClean="0"/>
            </a:br>
            <a:r>
              <a:rPr lang="hu-HU" sz="2800" smtClean="0"/>
              <a:t>           coordinates:</a:t>
            </a:r>
          </a:p>
          <a:p>
            <a:pPr eaLnBrk="1" hangingPunct="1">
              <a:lnSpc>
                <a:spcPct val="90000"/>
              </a:lnSpc>
              <a:defRPr/>
            </a:pPr>
            <a:r>
              <a:rPr lang="hu-HU" sz="2800" smtClean="0"/>
              <a:t>Second order Gaussian approximation around emission maximum</a:t>
            </a:r>
          </a:p>
          <a:p>
            <a:pPr eaLnBrk="1" hangingPunct="1">
              <a:lnSpc>
                <a:spcPct val="90000"/>
              </a:lnSpc>
              <a:defRPr/>
            </a:pPr>
            <a:r>
              <a:rPr lang="hu-HU" sz="2800" smtClean="0"/>
              <a:t>After integration:</a:t>
            </a:r>
          </a:p>
          <a:p>
            <a:pPr eaLnBrk="1" hangingPunct="1">
              <a:lnSpc>
                <a:spcPct val="90000"/>
              </a:lnSpc>
              <a:defRPr/>
            </a:pPr>
            <a:endParaRPr lang="hu-HU" sz="2800" smtClean="0"/>
          </a:p>
          <a:p>
            <a:pPr eaLnBrk="1" hangingPunct="1">
              <a:lnSpc>
                <a:spcPct val="90000"/>
              </a:lnSpc>
              <a:buFontTx/>
              <a:buNone/>
              <a:defRPr/>
            </a:pPr>
            <a:endParaRPr lang="hu-HU" sz="2800" smtClean="0"/>
          </a:p>
          <a:p>
            <a:pPr eaLnBrk="1" hangingPunct="1">
              <a:lnSpc>
                <a:spcPct val="90000"/>
              </a:lnSpc>
              <a:defRPr/>
            </a:pPr>
            <a:r>
              <a:rPr lang="hu-HU" sz="2800" smtClean="0"/>
              <a:t>Directional slope parameter:</a:t>
            </a:r>
          </a:p>
        </p:txBody>
      </p:sp>
      <p:graphicFrame>
        <p:nvGraphicFramePr>
          <p:cNvPr id="31746" name="Object 4"/>
          <p:cNvGraphicFramePr>
            <a:graphicFrameLocks noGrp="1" noChangeAspect="1"/>
          </p:cNvGraphicFramePr>
          <p:nvPr>
            <p:ph sz="quarter" idx="2"/>
          </p:nvPr>
        </p:nvGraphicFramePr>
        <p:xfrm>
          <a:off x="4910138" y="2474913"/>
          <a:ext cx="3744912" cy="809625"/>
        </p:xfrm>
        <a:graphic>
          <a:graphicData uri="http://schemas.openxmlformats.org/presentationml/2006/ole">
            <mc:AlternateContent xmlns:mc="http://schemas.openxmlformats.org/markup-compatibility/2006">
              <mc:Choice xmlns:v="urn:schemas-microsoft-com:vml" Requires="v">
                <p:oleObj spid="_x0000_s31749" name="Equation" r:id="rId3" imgW="1409400" imgH="291960" progId="">
                  <p:embed/>
                </p:oleObj>
              </mc:Choice>
              <mc:Fallback>
                <p:oleObj name="Equation" r:id="rId3" imgW="1409400" imgH="291960"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0138" y="2474913"/>
                        <a:ext cx="3744912" cy="809625"/>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2" name="AutoShape 5"/>
          <p:cNvSpPr>
            <a:spLocks noChangeArrowheads="1"/>
          </p:cNvSpPr>
          <p:nvPr/>
        </p:nvSpPr>
        <p:spPr bwMode="auto">
          <a:xfrm>
            <a:off x="468313" y="2305050"/>
            <a:ext cx="792162" cy="287338"/>
          </a:xfrm>
          <a:prstGeom prst="rightArrow">
            <a:avLst>
              <a:gd name="adj1" fmla="val 50000"/>
              <a:gd name="adj2" fmla="val 68922"/>
            </a:avLst>
          </a:prstGeom>
          <a:solidFill>
            <a:schemeClr val="bg1"/>
          </a:solidFill>
          <a:ln w="9525">
            <a:solidFill>
              <a:schemeClr val="hlink"/>
            </a:solidFill>
            <a:miter lim="800000"/>
            <a:headEnd/>
            <a:tailEnd/>
          </a:ln>
        </p:spPr>
        <p:txBody>
          <a:bodyPr wrap="none" anchor="ctr"/>
          <a:lstStyle/>
          <a:p>
            <a:endParaRPr lang="hu-HU"/>
          </a:p>
        </p:txBody>
      </p:sp>
      <p:graphicFrame>
        <p:nvGraphicFramePr>
          <p:cNvPr id="31747" name="Object 6"/>
          <p:cNvGraphicFramePr>
            <a:graphicFrameLocks noGrp="1" noChangeAspect="1"/>
          </p:cNvGraphicFramePr>
          <p:nvPr>
            <p:ph sz="quarter" idx="3"/>
          </p:nvPr>
        </p:nvGraphicFramePr>
        <p:xfrm>
          <a:off x="755650" y="4079875"/>
          <a:ext cx="8208963" cy="1220788"/>
        </p:xfrm>
        <a:graphic>
          <a:graphicData uri="http://schemas.openxmlformats.org/presentationml/2006/ole">
            <mc:AlternateContent xmlns:mc="http://schemas.openxmlformats.org/markup-compatibility/2006">
              <mc:Choice xmlns:v="urn:schemas-microsoft-com:vml" Requires="v">
                <p:oleObj spid="_x0000_s31750" name="Equation" r:id="rId5" imgW="3416040" imgH="507960" progId="">
                  <p:embed/>
                </p:oleObj>
              </mc:Choice>
              <mc:Fallback>
                <p:oleObj name="Equation" r:id="rId5" imgW="3416040" imgH="507960" progId="">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4079875"/>
                        <a:ext cx="8208963" cy="12207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CC00"/>
                            </a:solidFill>
                            <a:miter lim="800000"/>
                            <a:headEnd/>
                            <a:tailEnd/>
                          </a14:hiddenLine>
                        </a:ext>
                      </a:extLst>
                    </p:spPr>
                  </p:pic>
                </p:oleObj>
              </mc:Fallback>
            </mc:AlternateContent>
          </a:graphicData>
        </a:graphic>
      </p:graphicFrame>
      <p:graphicFrame>
        <p:nvGraphicFramePr>
          <p:cNvPr id="31748" name="Object 7"/>
          <p:cNvGraphicFramePr>
            <a:graphicFrameLocks noChangeAspect="1"/>
          </p:cNvGraphicFramePr>
          <p:nvPr/>
        </p:nvGraphicFramePr>
        <p:xfrm>
          <a:off x="4427538" y="5589588"/>
          <a:ext cx="2528887" cy="990600"/>
        </p:xfrm>
        <a:graphic>
          <a:graphicData uri="http://schemas.openxmlformats.org/presentationml/2006/ole">
            <mc:AlternateContent xmlns:mc="http://schemas.openxmlformats.org/markup-compatibility/2006">
              <mc:Choice xmlns:v="urn:schemas-microsoft-com:vml" Requires="v">
                <p:oleObj spid="_x0000_s31751" name="Equation" r:id="rId7" imgW="1168200" imgH="457200" progId="">
                  <p:embed/>
                </p:oleObj>
              </mc:Choice>
              <mc:Fallback>
                <p:oleObj name="Equation" r:id="rId7" imgW="1168200" imgH="457200" progId="">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7538" y="5589588"/>
                        <a:ext cx="2528887" cy="9906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oleObj>
              </mc:Fallback>
            </mc:AlternateContent>
          </a:graphicData>
        </a:graphic>
      </p:graphicFrame>
      <p:pic>
        <p:nvPicPr>
          <p:cNvPr id="31753" name="Picture 8" descr="Dia16"/>
          <p:cNvPicPr>
            <a:picLocks noChangeAspect="1" noChangeArrowheads="1"/>
          </p:cNvPicPr>
          <p:nvPr/>
        </p:nvPicPr>
        <p:blipFill>
          <a:blip r:embed="rId9" cstate="print"/>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 számának helye 1"/>
          <p:cNvSpPr>
            <a:spLocks noGrp="1"/>
          </p:cNvSpPr>
          <p:nvPr>
            <p:ph type="sldNum" sz="quarter" idx="10"/>
          </p:nvPr>
        </p:nvSpPr>
        <p:spPr/>
        <p:txBody>
          <a:bodyPr/>
          <a:lstStyle/>
          <a:p>
            <a:pPr>
              <a:defRPr/>
            </a:pPr>
            <a:fld id="{7AE4F367-EDC9-497E-8E2A-9F680D8A8D6E}" type="slidenum">
              <a:rPr lang="hu-HU"/>
              <a:pPr>
                <a:defRPr/>
              </a:pPr>
              <a:t>103</a:t>
            </a:fld>
            <a:endParaRPr lang="hu-HU"/>
          </a:p>
        </p:txBody>
      </p:sp>
      <p:sp>
        <p:nvSpPr>
          <p:cNvPr id="26626" name="Rectangle 2"/>
          <p:cNvSpPr>
            <a:spLocks noGrp="1" noChangeArrowheads="1"/>
          </p:cNvSpPr>
          <p:nvPr>
            <p:ph type="title" idx="4294967295"/>
          </p:nvPr>
        </p:nvSpPr>
        <p:spPr>
          <a:xfrm>
            <a:off x="0" y="0"/>
            <a:ext cx="9144000" cy="765175"/>
          </a:xfrm>
        </p:spPr>
        <p:txBody>
          <a:bodyPr lIns="91440" tIns="45720" rIns="91440" bIns="45720"/>
          <a:lstStyle/>
          <a:p>
            <a:pPr eaLnBrk="1" hangingPunct="1">
              <a:defRPr/>
            </a:pPr>
            <a:r>
              <a:rPr lang="hu-HU" smtClean="0"/>
              <a:t>Transverse momentum spectrum</a:t>
            </a:r>
          </a:p>
        </p:txBody>
      </p:sp>
      <p:sp>
        <p:nvSpPr>
          <p:cNvPr id="26627" name="Rectangle 3"/>
          <p:cNvSpPr>
            <a:spLocks noGrp="1" noChangeArrowheads="1"/>
          </p:cNvSpPr>
          <p:nvPr>
            <p:ph type="body" idx="4294967295"/>
          </p:nvPr>
        </p:nvSpPr>
        <p:spPr>
          <a:xfrm>
            <a:off x="0" y="1196975"/>
            <a:ext cx="9144000" cy="5173663"/>
          </a:xfrm>
        </p:spPr>
        <p:txBody>
          <a:bodyPr/>
          <a:lstStyle/>
          <a:p>
            <a:pPr eaLnBrk="1" hangingPunct="1">
              <a:defRPr/>
            </a:pPr>
            <a:r>
              <a:rPr lang="hu-HU" sz="3500" smtClean="0"/>
              <a:t>Go to mid-rapidity (y=0)</a:t>
            </a:r>
          </a:p>
          <a:p>
            <a:pPr eaLnBrk="1" hangingPunct="1">
              <a:defRPr/>
            </a:pPr>
            <a:r>
              <a:rPr lang="hu-HU" sz="3500" smtClean="0"/>
              <a:t>Integrate on transverse angle </a:t>
            </a:r>
            <a:r>
              <a:rPr lang="hu-HU" sz="3500" i="1" smtClean="0">
                <a:latin typeface="Symbol" pitchFamily="18" charset="2"/>
              </a:rPr>
              <a:t>f</a:t>
            </a:r>
            <a:endParaRPr lang="hu-HU" sz="3300" i="1" smtClean="0">
              <a:latin typeface="Symbol" pitchFamily="18" charset="2"/>
            </a:endParaRPr>
          </a:p>
          <a:p>
            <a:pPr eaLnBrk="1" hangingPunct="1">
              <a:defRPr/>
            </a:pPr>
            <a:endParaRPr lang="hu-HU" sz="3500" smtClean="0"/>
          </a:p>
          <a:p>
            <a:pPr eaLnBrk="1" hangingPunct="1">
              <a:defRPr/>
            </a:pPr>
            <a:endParaRPr lang="hu-HU" sz="3500" smtClean="0"/>
          </a:p>
          <a:p>
            <a:pPr lvl="1" eaLnBrk="1" hangingPunct="1">
              <a:defRPr/>
            </a:pPr>
            <a:r>
              <a:rPr lang="hu-HU" sz="3100" smtClean="0"/>
              <a:t>The effective temperature is from the slopes:</a:t>
            </a:r>
          </a:p>
        </p:txBody>
      </p:sp>
      <p:graphicFrame>
        <p:nvGraphicFramePr>
          <p:cNvPr id="32770" name="Object 9"/>
          <p:cNvGraphicFramePr>
            <a:graphicFrameLocks noChangeAspect="1"/>
          </p:cNvGraphicFramePr>
          <p:nvPr/>
        </p:nvGraphicFramePr>
        <p:xfrm>
          <a:off x="576263" y="2492375"/>
          <a:ext cx="8218487" cy="1031875"/>
        </p:xfrm>
        <a:graphic>
          <a:graphicData uri="http://schemas.openxmlformats.org/presentationml/2006/ole">
            <mc:AlternateContent xmlns:mc="http://schemas.openxmlformats.org/markup-compatibility/2006">
              <mc:Choice xmlns:v="urn:schemas-microsoft-com:vml" Requires="v">
                <p:oleObj spid="_x0000_s32772" name="Equation" r:id="rId3" imgW="3848040" imgH="482400" progId="">
                  <p:embed/>
                </p:oleObj>
              </mc:Choice>
              <mc:Fallback>
                <p:oleObj name="Equation" r:id="rId3" imgW="3848040" imgH="482400" progId="">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63" y="2492375"/>
                        <a:ext cx="8218487" cy="1031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FFFF00"/>
                            </a:solidFill>
                            <a:miter lim="800000"/>
                            <a:headEnd/>
                            <a:tailEnd/>
                          </a14:hiddenLine>
                        </a:ext>
                      </a:extLst>
                    </p:spPr>
                  </p:pic>
                </p:oleObj>
              </mc:Fallback>
            </mc:AlternateContent>
          </a:graphicData>
        </a:graphic>
      </p:graphicFrame>
      <p:graphicFrame>
        <p:nvGraphicFramePr>
          <p:cNvPr id="32771" name="Object 5"/>
          <p:cNvGraphicFramePr>
            <a:graphicFrameLocks noChangeAspect="1"/>
          </p:cNvGraphicFramePr>
          <p:nvPr/>
        </p:nvGraphicFramePr>
        <p:xfrm>
          <a:off x="111125" y="4392613"/>
          <a:ext cx="6811963" cy="2051050"/>
        </p:xfrm>
        <a:graphic>
          <a:graphicData uri="http://schemas.openxmlformats.org/presentationml/2006/ole">
            <mc:AlternateContent xmlns:mc="http://schemas.openxmlformats.org/markup-compatibility/2006">
              <mc:Choice xmlns:v="urn:schemas-microsoft-com:vml" Requires="v">
                <p:oleObj spid="_x0000_s32773" name="Equation" r:id="rId5" imgW="3200400" imgH="965160" progId="">
                  <p:embed/>
                </p:oleObj>
              </mc:Choice>
              <mc:Fallback>
                <p:oleObj name="Equation" r:id="rId5" imgW="3200400" imgH="965160"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25" y="4392613"/>
                        <a:ext cx="6811963" cy="2051050"/>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2775" name="Picture 6" descr="Dia17"/>
          <p:cNvPicPr>
            <a:picLocks noChangeAspect="1" noChangeArrowheads="1"/>
          </p:cNvPicPr>
          <p:nvPr/>
        </p:nvPicPr>
        <p:blipFill>
          <a:blip r:embed="rId7" cstate="print"/>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a számának helye 3"/>
          <p:cNvSpPr>
            <a:spLocks noGrp="1"/>
          </p:cNvSpPr>
          <p:nvPr>
            <p:ph type="sldNum" sz="quarter" idx="10"/>
          </p:nvPr>
        </p:nvSpPr>
        <p:spPr/>
        <p:txBody>
          <a:bodyPr/>
          <a:lstStyle/>
          <a:p>
            <a:pPr>
              <a:defRPr/>
            </a:pPr>
            <a:fld id="{CFBA2670-0184-4DCE-A8E1-446C5544EB04}" type="slidenum">
              <a:rPr lang="hu-HU"/>
              <a:pPr>
                <a:defRPr/>
              </a:pPr>
              <a:t>104</a:t>
            </a:fld>
            <a:endParaRPr lang="hu-HU"/>
          </a:p>
        </p:txBody>
      </p:sp>
      <p:sp>
        <p:nvSpPr>
          <p:cNvPr id="23554" name="Rectangle 2"/>
          <p:cNvSpPr>
            <a:spLocks noGrp="1" noChangeArrowheads="1"/>
          </p:cNvSpPr>
          <p:nvPr>
            <p:ph type="title" idx="4294967295"/>
          </p:nvPr>
        </p:nvSpPr>
        <p:spPr/>
        <p:txBody>
          <a:bodyPr lIns="91440" tIns="45720" rIns="91440" bIns="45720"/>
          <a:lstStyle/>
          <a:p>
            <a:pPr eaLnBrk="1" hangingPunct="1">
              <a:defRPr/>
            </a:pPr>
            <a:r>
              <a:rPr lang="hu-HU" smtClean="0"/>
              <a:t>The elliptic flow</a:t>
            </a:r>
          </a:p>
        </p:txBody>
      </p:sp>
      <p:sp>
        <p:nvSpPr>
          <p:cNvPr id="23555" name="Rectangle 3"/>
          <p:cNvSpPr>
            <a:spLocks noGrp="1" noChangeArrowheads="1"/>
          </p:cNvSpPr>
          <p:nvPr>
            <p:ph type="body" sz="half" idx="4294967295"/>
          </p:nvPr>
        </p:nvSpPr>
        <p:spPr/>
        <p:txBody>
          <a:bodyPr/>
          <a:lstStyle/>
          <a:p>
            <a:pPr eaLnBrk="1" hangingPunct="1">
              <a:defRPr/>
            </a:pPr>
            <a:r>
              <a:rPr lang="hu-HU" sz="2800" smtClean="0"/>
              <a:t>The elliptic flow can be calculated as:</a:t>
            </a:r>
          </a:p>
          <a:p>
            <a:pPr eaLnBrk="1" hangingPunct="1">
              <a:defRPr/>
            </a:pPr>
            <a:endParaRPr lang="hu-HU" sz="2800" smtClean="0"/>
          </a:p>
          <a:p>
            <a:pPr eaLnBrk="1" hangingPunct="1">
              <a:defRPr/>
            </a:pPr>
            <a:endParaRPr lang="hu-HU" sz="2800" smtClean="0"/>
          </a:p>
          <a:p>
            <a:pPr eaLnBrk="1" hangingPunct="1">
              <a:defRPr/>
            </a:pPr>
            <a:endParaRPr lang="hu-HU" sz="2800" smtClean="0"/>
          </a:p>
          <a:p>
            <a:pPr eaLnBrk="1" hangingPunct="1">
              <a:defRPr/>
            </a:pPr>
            <a:r>
              <a:rPr lang="hu-HU" sz="2800" smtClean="0"/>
              <a:t>Result (similar to other models):</a:t>
            </a:r>
          </a:p>
          <a:p>
            <a:pPr lvl="1" eaLnBrk="1" hangingPunct="1">
              <a:defRPr/>
            </a:pPr>
            <a:endParaRPr lang="hu-HU" sz="2400" smtClean="0"/>
          </a:p>
          <a:p>
            <a:pPr eaLnBrk="1" hangingPunct="1">
              <a:defRPr/>
            </a:pPr>
            <a:r>
              <a:rPr lang="hu-HU" sz="2800" i="1" smtClean="0"/>
              <a:t>I</a:t>
            </a:r>
            <a:r>
              <a:rPr lang="hu-HU" sz="2800" i="1" baseline="-25000" smtClean="0"/>
              <a:t>n</a:t>
            </a:r>
            <a:r>
              <a:rPr lang="hu-HU" sz="2800" i="1" smtClean="0"/>
              <a:t>(w):</a:t>
            </a:r>
            <a:r>
              <a:rPr lang="hu-HU" sz="2800" smtClean="0"/>
              <a:t> modified Bessel functions</a:t>
            </a:r>
          </a:p>
          <a:p>
            <a:pPr lvl="1" eaLnBrk="1" hangingPunct="1">
              <a:defRPr/>
            </a:pPr>
            <a:endParaRPr lang="hu-HU" sz="2400" smtClean="0"/>
          </a:p>
          <a:p>
            <a:pPr lvl="1" eaLnBrk="1" hangingPunct="1">
              <a:defRPr/>
            </a:pPr>
            <a:endParaRPr lang="hu-HU" sz="2600" smtClean="0"/>
          </a:p>
          <a:p>
            <a:pPr eaLnBrk="1" hangingPunct="1">
              <a:defRPr/>
            </a:pPr>
            <a:r>
              <a:rPr lang="hu-HU" sz="2800" smtClean="0"/>
              <a:t>Where </a:t>
            </a:r>
            <a:r>
              <a:rPr lang="hu-HU" sz="2800" i="1" smtClean="0"/>
              <a:t>w</a:t>
            </a:r>
            <a:r>
              <a:rPr lang="hu-HU" sz="2800" smtClean="0"/>
              <a:t> is: </a:t>
            </a:r>
          </a:p>
        </p:txBody>
      </p:sp>
      <p:graphicFrame>
        <p:nvGraphicFramePr>
          <p:cNvPr id="33794" name="Object 8"/>
          <p:cNvGraphicFramePr>
            <a:graphicFrameLocks noChangeAspect="1"/>
          </p:cNvGraphicFramePr>
          <p:nvPr/>
        </p:nvGraphicFramePr>
        <p:xfrm>
          <a:off x="900113" y="1628775"/>
          <a:ext cx="3959225" cy="1435100"/>
        </p:xfrm>
        <a:graphic>
          <a:graphicData uri="http://schemas.openxmlformats.org/presentationml/2006/ole">
            <mc:AlternateContent xmlns:mc="http://schemas.openxmlformats.org/markup-compatibility/2006">
              <mc:Choice xmlns:v="urn:schemas-microsoft-com:vml" Requires="v">
                <p:oleObj spid="_x0000_s33798" name="Equation" r:id="rId3" imgW="1752480" imgH="634680" progId="">
                  <p:embed/>
                </p:oleObj>
              </mc:Choice>
              <mc:Fallback>
                <p:oleObj name="Equation" r:id="rId3" imgW="1752480" imgH="634680"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628775"/>
                        <a:ext cx="3959225" cy="1435100"/>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795" name="Object 7"/>
          <p:cNvGraphicFramePr>
            <a:graphicFrameLocks noChangeAspect="1"/>
          </p:cNvGraphicFramePr>
          <p:nvPr/>
        </p:nvGraphicFramePr>
        <p:xfrm>
          <a:off x="900113" y="4641850"/>
          <a:ext cx="4967287" cy="911225"/>
        </p:xfrm>
        <a:graphic>
          <a:graphicData uri="http://schemas.openxmlformats.org/presentationml/2006/ole">
            <mc:AlternateContent xmlns:mc="http://schemas.openxmlformats.org/markup-compatibility/2006">
              <mc:Choice xmlns:v="urn:schemas-microsoft-com:vml" Requires="v">
                <p:oleObj spid="_x0000_s33799" name="Equation" r:id="rId5" imgW="2145960" imgH="393480" progId="">
                  <p:embed/>
                </p:oleObj>
              </mc:Choice>
              <mc:Fallback>
                <p:oleObj name="Equation" r:id="rId5" imgW="2145960" imgH="393480" progId="">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4641850"/>
                        <a:ext cx="4967287" cy="911225"/>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796" name="Object 5"/>
          <p:cNvGraphicFramePr>
            <a:graphicFrameLocks noChangeAspect="1"/>
          </p:cNvGraphicFramePr>
          <p:nvPr/>
        </p:nvGraphicFramePr>
        <p:xfrm>
          <a:off x="4538663" y="5373688"/>
          <a:ext cx="3487737" cy="1019175"/>
        </p:xfrm>
        <a:graphic>
          <a:graphicData uri="http://schemas.openxmlformats.org/presentationml/2006/ole">
            <mc:AlternateContent xmlns:mc="http://schemas.openxmlformats.org/markup-compatibility/2006">
              <mc:Choice xmlns:v="urn:schemas-microsoft-com:vml" Requires="v">
                <p:oleObj spid="_x0000_s33800" name="Equation" r:id="rId7" imgW="1739880" imgH="507960" progId="">
                  <p:embed/>
                </p:oleObj>
              </mc:Choice>
              <mc:Fallback>
                <p:oleObj name="Equation" r:id="rId7" imgW="1739880" imgH="507960" progId="">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8663" y="5373688"/>
                        <a:ext cx="3487737" cy="1019175"/>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797" name="Object 5"/>
          <p:cNvGraphicFramePr>
            <a:graphicFrameLocks noChangeAspect="1"/>
          </p:cNvGraphicFramePr>
          <p:nvPr/>
        </p:nvGraphicFramePr>
        <p:xfrm>
          <a:off x="6156325" y="2924175"/>
          <a:ext cx="1531938" cy="965200"/>
        </p:xfrm>
        <a:graphic>
          <a:graphicData uri="http://schemas.openxmlformats.org/presentationml/2006/ole">
            <mc:AlternateContent xmlns:mc="http://schemas.openxmlformats.org/markup-compatibility/2006">
              <mc:Choice xmlns:v="urn:schemas-microsoft-com:vml" Requires="v">
                <p:oleObj spid="_x0000_s33801" name="Equation" r:id="rId9" imgW="685800" imgH="431640" progId="">
                  <p:embed/>
                </p:oleObj>
              </mc:Choice>
              <mc:Fallback>
                <p:oleObj name="Equation" r:id="rId9" imgW="685800" imgH="431640" progId="">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6325" y="2924175"/>
                        <a:ext cx="1531938" cy="965200"/>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3801" name="Picture 8" descr="Dia18"/>
          <p:cNvPicPr>
            <a:picLocks noChangeAspect="1" noChangeArrowheads="1"/>
          </p:cNvPicPr>
          <p:nvPr/>
        </p:nvPicPr>
        <p:blipFill>
          <a:blip r:embed="rId11" cstate="print"/>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a számának helye 1"/>
          <p:cNvSpPr>
            <a:spLocks noGrp="1"/>
          </p:cNvSpPr>
          <p:nvPr>
            <p:ph type="sldNum" sz="quarter" idx="10"/>
          </p:nvPr>
        </p:nvSpPr>
        <p:spPr/>
        <p:txBody>
          <a:bodyPr/>
          <a:lstStyle/>
          <a:p>
            <a:pPr>
              <a:defRPr/>
            </a:pPr>
            <a:fld id="{4994E98C-8A9A-4598-932B-1866DABA9A3E}" type="slidenum">
              <a:rPr lang="hu-HU"/>
              <a:pPr>
                <a:defRPr/>
              </a:pPr>
              <a:t>105</a:t>
            </a:fld>
            <a:endParaRPr lang="hu-HU"/>
          </a:p>
        </p:txBody>
      </p:sp>
      <p:sp>
        <p:nvSpPr>
          <p:cNvPr id="22530" name="Rectangle 2"/>
          <p:cNvSpPr>
            <a:spLocks noGrp="1" noChangeArrowheads="1"/>
          </p:cNvSpPr>
          <p:nvPr>
            <p:ph type="title" idx="4294967295"/>
          </p:nvPr>
        </p:nvSpPr>
        <p:spPr/>
        <p:txBody>
          <a:bodyPr lIns="91440" tIns="45720" rIns="91440" bIns="45720"/>
          <a:lstStyle/>
          <a:p>
            <a:pPr eaLnBrk="1" hangingPunct="1">
              <a:defRPr/>
            </a:pPr>
            <a:r>
              <a:rPr lang="hu-HU" smtClean="0"/>
              <a:t>Two-particle correlation radii</a:t>
            </a:r>
          </a:p>
        </p:txBody>
      </p:sp>
      <p:sp>
        <p:nvSpPr>
          <p:cNvPr id="22531" name="Rectangle 3"/>
          <p:cNvSpPr>
            <a:spLocks noGrp="1" noChangeArrowheads="1"/>
          </p:cNvSpPr>
          <p:nvPr>
            <p:ph type="body" sz="half" idx="4294967295"/>
          </p:nvPr>
        </p:nvSpPr>
        <p:spPr>
          <a:xfrm>
            <a:off x="0" y="836613"/>
            <a:ext cx="9144000" cy="5661025"/>
          </a:xfrm>
        </p:spPr>
        <p:txBody>
          <a:bodyPr/>
          <a:lstStyle/>
          <a:p>
            <a:pPr eaLnBrk="1" hangingPunct="1">
              <a:defRPr/>
            </a:pPr>
            <a:r>
              <a:rPr lang="hu-HU" smtClean="0"/>
              <a:t>Definition:</a:t>
            </a:r>
          </a:p>
          <a:p>
            <a:pPr eaLnBrk="1" hangingPunct="1">
              <a:defRPr/>
            </a:pPr>
            <a:endParaRPr lang="hu-HU" smtClean="0"/>
          </a:p>
          <a:p>
            <a:pPr eaLnBrk="1" hangingPunct="1">
              <a:defRPr/>
            </a:pPr>
            <a:r>
              <a:rPr lang="hu-HU" smtClean="0"/>
              <a:t>From the source function:</a:t>
            </a:r>
          </a:p>
          <a:p>
            <a:pPr eaLnBrk="1" hangingPunct="1">
              <a:defRPr/>
            </a:pPr>
            <a:r>
              <a:rPr lang="hu-HU" smtClean="0"/>
              <a:t>Changing coordinates</a:t>
            </a:r>
          </a:p>
          <a:p>
            <a:pPr eaLnBrk="1" hangingPunct="1">
              <a:buFontTx/>
              <a:buNone/>
              <a:defRPr/>
            </a:pPr>
            <a:endParaRPr lang="hu-HU" smtClean="0"/>
          </a:p>
          <a:p>
            <a:pPr eaLnBrk="1" hangingPunct="1">
              <a:defRPr/>
            </a:pPr>
            <a:r>
              <a:rPr lang="hu-HU" smtClean="0"/>
              <a:t>Result:</a:t>
            </a:r>
          </a:p>
          <a:p>
            <a:pPr eaLnBrk="1" hangingPunct="1">
              <a:lnSpc>
                <a:spcPct val="120000"/>
              </a:lnSpc>
              <a:defRPr/>
            </a:pPr>
            <a:r>
              <a:rPr lang="hu-HU" smtClean="0"/>
              <a:t>The usual scaling (same for kaons!):</a:t>
            </a:r>
          </a:p>
          <a:p>
            <a:pPr eaLnBrk="1" hangingPunct="1">
              <a:lnSpc>
                <a:spcPct val="120000"/>
              </a:lnSpc>
              <a:defRPr/>
            </a:pPr>
            <a:r>
              <a:rPr lang="hu-HU" smtClean="0"/>
              <a:t>Bertsch-Pratt coordinates:</a:t>
            </a:r>
            <a:endParaRPr lang="hu-HU" sz="3600" smtClean="0"/>
          </a:p>
          <a:p>
            <a:pPr eaLnBrk="1" hangingPunct="1">
              <a:lnSpc>
                <a:spcPct val="120000"/>
              </a:lnSpc>
              <a:defRPr/>
            </a:pPr>
            <a:r>
              <a:rPr lang="hu-HU" smtClean="0"/>
              <a:t>Freeze-out: </a:t>
            </a:r>
            <a:r>
              <a:rPr lang="hu-HU" smtClean="0">
                <a:latin typeface="Symbol" pitchFamily="18" charset="2"/>
              </a:rPr>
              <a:t>t </a:t>
            </a:r>
            <a:r>
              <a:rPr lang="hu-HU" smtClean="0"/>
              <a:t>= const. ↔ </a:t>
            </a:r>
            <a:r>
              <a:rPr lang="el-GR" smtClean="0"/>
              <a:t>Δ</a:t>
            </a:r>
            <a:r>
              <a:rPr lang="hu-HU" smtClean="0">
                <a:latin typeface="Symbol" pitchFamily="18" charset="2"/>
              </a:rPr>
              <a:t>t </a:t>
            </a:r>
            <a:r>
              <a:rPr lang="hu-HU" smtClean="0"/>
              <a:t>= 0 → </a:t>
            </a:r>
            <a:r>
              <a:rPr lang="hu-HU" i="1" smtClean="0"/>
              <a:t>R</a:t>
            </a:r>
            <a:r>
              <a:rPr lang="hu-HU" i="1" baseline="-25000" smtClean="0"/>
              <a:t>out </a:t>
            </a:r>
            <a:r>
              <a:rPr lang="hu-HU" i="1" smtClean="0"/>
              <a:t>= R</a:t>
            </a:r>
            <a:r>
              <a:rPr lang="hu-HU" i="1" baseline="-25000" smtClean="0"/>
              <a:t>side</a:t>
            </a:r>
          </a:p>
        </p:txBody>
      </p:sp>
      <p:graphicFrame>
        <p:nvGraphicFramePr>
          <p:cNvPr id="34818" name="Object 4"/>
          <p:cNvGraphicFramePr>
            <a:graphicFrameLocks noChangeAspect="1"/>
          </p:cNvGraphicFramePr>
          <p:nvPr/>
        </p:nvGraphicFramePr>
        <p:xfrm>
          <a:off x="2771775" y="981075"/>
          <a:ext cx="3600450" cy="931863"/>
        </p:xfrm>
        <a:graphic>
          <a:graphicData uri="http://schemas.openxmlformats.org/presentationml/2006/ole">
            <mc:AlternateContent xmlns:mc="http://schemas.openxmlformats.org/markup-compatibility/2006">
              <mc:Choice xmlns:v="urn:schemas-microsoft-com:vml" Requires="v">
                <p:oleObj spid="_x0000_s34824" name="Equation" r:id="rId3" imgW="1663560" imgH="431640" progId="">
                  <p:embed/>
                </p:oleObj>
              </mc:Choice>
              <mc:Fallback>
                <p:oleObj name="Equation" r:id="rId3" imgW="1663560" imgH="431640"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981075"/>
                        <a:ext cx="3600450" cy="931863"/>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819" name="Object 5"/>
          <p:cNvGraphicFramePr>
            <a:graphicFrameLocks noChangeAspect="1"/>
          </p:cNvGraphicFramePr>
          <p:nvPr/>
        </p:nvGraphicFramePr>
        <p:xfrm>
          <a:off x="0" y="3141663"/>
          <a:ext cx="8959850" cy="538162"/>
        </p:xfrm>
        <a:graphic>
          <a:graphicData uri="http://schemas.openxmlformats.org/presentationml/2006/ole">
            <mc:AlternateContent xmlns:mc="http://schemas.openxmlformats.org/markup-compatibility/2006">
              <mc:Choice xmlns:v="urn:schemas-microsoft-com:vml" Requires="v">
                <p:oleObj spid="_x0000_s34825" name="Equation" r:id="rId5" imgW="4635360" imgH="279360" progId="">
                  <p:embed/>
                </p:oleObj>
              </mc:Choice>
              <mc:Fallback>
                <p:oleObj name="Equation" r:id="rId5" imgW="4635360" imgH="279360"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41663"/>
                        <a:ext cx="8959850" cy="538162"/>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820" name="Object 6"/>
          <p:cNvGraphicFramePr>
            <a:graphicFrameLocks noChangeAspect="1"/>
          </p:cNvGraphicFramePr>
          <p:nvPr/>
        </p:nvGraphicFramePr>
        <p:xfrm>
          <a:off x="1835150" y="3644900"/>
          <a:ext cx="2336800" cy="931863"/>
        </p:xfrm>
        <a:graphic>
          <a:graphicData uri="http://schemas.openxmlformats.org/presentationml/2006/ole">
            <mc:AlternateContent xmlns:mc="http://schemas.openxmlformats.org/markup-compatibility/2006">
              <mc:Choice xmlns:v="urn:schemas-microsoft-com:vml" Requires="v">
                <p:oleObj spid="_x0000_s34826" name="Equation" r:id="rId7" imgW="1079280" imgH="431640" progId="">
                  <p:embed/>
                </p:oleObj>
              </mc:Choice>
              <mc:Fallback>
                <p:oleObj name="Equation" r:id="rId7" imgW="1079280" imgH="431640" progId="">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5150" y="3644900"/>
                        <a:ext cx="2336800" cy="931863"/>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821" name="Object 7"/>
          <p:cNvGraphicFramePr>
            <a:graphicFrameLocks noChangeAspect="1"/>
          </p:cNvGraphicFramePr>
          <p:nvPr/>
        </p:nvGraphicFramePr>
        <p:xfrm>
          <a:off x="5219700" y="5084763"/>
          <a:ext cx="3827463" cy="654050"/>
        </p:xfrm>
        <a:graphic>
          <a:graphicData uri="http://schemas.openxmlformats.org/presentationml/2006/ole">
            <mc:AlternateContent xmlns:mc="http://schemas.openxmlformats.org/markup-compatibility/2006">
              <mc:Choice xmlns:v="urn:schemas-microsoft-com:vml" Requires="v">
                <p:oleObj spid="_x0000_s34827" name="Equation" r:id="rId9" imgW="1625400" imgH="279360" progId="">
                  <p:embed/>
                </p:oleObj>
              </mc:Choice>
              <mc:Fallback>
                <p:oleObj name="Equation" r:id="rId9" imgW="1625400" imgH="279360" progId="">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19700" y="5084763"/>
                        <a:ext cx="3827463" cy="654050"/>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822" name="Object 8"/>
          <p:cNvGraphicFramePr>
            <a:graphicFrameLocks noChangeAspect="1"/>
          </p:cNvGraphicFramePr>
          <p:nvPr/>
        </p:nvGraphicFramePr>
        <p:xfrm>
          <a:off x="7092950" y="4173538"/>
          <a:ext cx="1368425" cy="1055687"/>
        </p:xfrm>
        <a:graphic>
          <a:graphicData uri="http://schemas.openxmlformats.org/presentationml/2006/ole">
            <mc:AlternateContent xmlns:mc="http://schemas.openxmlformats.org/markup-compatibility/2006">
              <mc:Choice xmlns:v="urn:schemas-microsoft-com:vml" Requires="v">
                <p:oleObj spid="_x0000_s34828" name="Equation" r:id="rId11" imgW="558720" imgH="431640" progId="">
                  <p:embed/>
                </p:oleObj>
              </mc:Choice>
              <mc:Fallback>
                <p:oleObj name="Equation" r:id="rId11" imgW="558720" imgH="431640" progId="">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92950" y="4173538"/>
                        <a:ext cx="1368425" cy="1055687"/>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823" name="Object 9"/>
          <p:cNvGraphicFramePr>
            <a:graphicFrameLocks noChangeAspect="1"/>
          </p:cNvGraphicFramePr>
          <p:nvPr/>
        </p:nvGraphicFramePr>
        <p:xfrm>
          <a:off x="5148263" y="1773238"/>
          <a:ext cx="3608387" cy="1143000"/>
        </p:xfrm>
        <a:graphic>
          <a:graphicData uri="http://schemas.openxmlformats.org/presentationml/2006/ole">
            <mc:AlternateContent xmlns:mc="http://schemas.openxmlformats.org/markup-compatibility/2006">
              <mc:Choice xmlns:v="urn:schemas-microsoft-com:vml" Requires="v">
                <p:oleObj spid="_x0000_s34829" name="Equation" r:id="rId13" imgW="1600200" imgH="507960" progId="">
                  <p:embed/>
                </p:oleObj>
              </mc:Choice>
              <mc:Fallback>
                <p:oleObj name="Equation" r:id="rId13" imgW="1600200" imgH="507960" progId="">
                  <p:embed/>
                  <p:pic>
                    <p:nvPicPr>
                      <p:cNvPr id="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48263" y="1773238"/>
                        <a:ext cx="3608387" cy="1143000"/>
                      </a:xfrm>
                      <a:prstGeom prst="rect">
                        <a:avLst/>
                      </a:prstGeo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4827" name="Picture 10" descr="Dia19"/>
          <p:cNvPicPr>
            <a:picLocks noChangeAspect="1" noChangeArrowheads="1"/>
          </p:cNvPicPr>
          <p:nvPr/>
        </p:nvPicPr>
        <p:blipFill>
          <a:blip r:embed="rId15" cstate="print"/>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a számának helye 3"/>
          <p:cNvSpPr>
            <a:spLocks noGrp="1"/>
          </p:cNvSpPr>
          <p:nvPr>
            <p:ph type="sldNum" sz="quarter" idx="10"/>
          </p:nvPr>
        </p:nvSpPr>
        <p:spPr/>
        <p:txBody>
          <a:bodyPr/>
          <a:lstStyle/>
          <a:p>
            <a:pPr>
              <a:defRPr/>
            </a:pPr>
            <a:fld id="{A97D275D-2BEB-4FF0-A029-9F29541DEF54}" type="slidenum">
              <a:rPr lang="hu-HU"/>
              <a:pPr>
                <a:defRPr/>
              </a:pPr>
              <a:t>106</a:t>
            </a:fld>
            <a:endParaRPr lang="hu-HU"/>
          </a:p>
        </p:txBody>
      </p:sp>
      <p:sp>
        <p:nvSpPr>
          <p:cNvPr id="520194" name="Rectangle 2"/>
          <p:cNvSpPr>
            <a:spLocks noGrp="1" noChangeArrowheads="1"/>
          </p:cNvSpPr>
          <p:nvPr>
            <p:ph type="title"/>
          </p:nvPr>
        </p:nvSpPr>
        <p:spPr/>
        <p:txBody>
          <a:bodyPr/>
          <a:lstStyle/>
          <a:p>
            <a:pPr eaLnBrk="1" hangingPunct="1">
              <a:defRPr/>
            </a:pPr>
            <a:r>
              <a:rPr lang="hu-HU" sz="4000" smtClean="0"/>
              <a:t>Single pion spectum with HBT radii</a:t>
            </a:r>
            <a:endParaRPr lang="en-US" sz="4000" smtClean="0"/>
          </a:p>
        </p:txBody>
      </p:sp>
      <p:sp>
        <p:nvSpPr>
          <p:cNvPr id="520195" name="Rectangle 3"/>
          <p:cNvSpPr>
            <a:spLocks noGrp="1" noChangeArrowheads="1"/>
          </p:cNvSpPr>
          <p:nvPr>
            <p:ph type="body" idx="1"/>
          </p:nvPr>
        </p:nvSpPr>
        <p:spPr>
          <a:xfrm>
            <a:off x="304800" y="908050"/>
            <a:ext cx="8659813" cy="5761038"/>
          </a:xfrm>
        </p:spPr>
        <p:txBody>
          <a:bodyPr/>
          <a:lstStyle/>
          <a:p>
            <a:pPr eaLnBrk="1" hangingPunct="1">
              <a:lnSpc>
                <a:spcPct val="90000"/>
              </a:lnSpc>
              <a:tabLst>
                <a:tab pos="2060575" algn="l"/>
                <a:tab pos="4662488" algn="l"/>
              </a:tabLst>
              <a:defRPr/>
            </a:pPr>
            <a:r>
              <a:rPr lang="hu-HU" sz="2400" smtClean="0"/>
              <a:t>0-30% centrality, Au+Au, PHENIX</a:t>
            </a:r>
          </a:p>
          <a:p>
            <a:pPr eaLnBrk="1" hangingPunct="1">
              <a:lnSpc>
                <a:spcPct val="90000"/>
              </a:lnSpc>
              <a:tabLst>
                <a:tab pos="2060575" algn="l"/>
                <a:tab pos="4662488" algn="l"/>
              </a:tabLst>
              <a:defRPr/>
            </a:pPr>
            <a:endParaRPr lang="hu-HU" sz="2400" smtClean="0"/>
          </a:p>
          <a:p>
            <a:pPr eaLnBrk="1" hangingPunct="1">
              <a:lnSpc>
                <a:spcPct val="90000"/>
              </a:lnSpc>
              <a:tabLst>
                <a:tab pos="2060575" algn="l"/>
                <a:tab pos="4662488" algn="l"/>
              </a:tabLst>
              <a:defRPr/>
            </a:pPr>
            <a:endParaRPr lang="hu-HU" sz="2400" smtClean="0"/>
          </a:p>
          <a:p>
            <a:pPr eaLnBrk="1" hangingPunct="1">
              <a:lnSpc>
                <a:spcPct val="90000"/>
              </a:lnSpc>
              <a:tabLst>
                <a:tab pos="2060575" algn="l"/>
                <a:tab pos="4662488" algn="l"/>
              </a:tabLst>
              <a:defRPr/>
            </a:pPr>
            <a:endParaRPr lang="hu-HU" sz="2400" smtClean="0"/>
          </a:p>
          <a:p>
            <a:pPr eaLnBrk="1" hangingPunct="1">
              <a:lnSpc>
                <a:spcPct val="90000"/>
              </a:lnSpc>
              <a:tabLst>
                <a:tab pos="2060575" algn="l"/>
                <a:tab pos="4662488" algn="l"/>
              </a:tabLst>
              <a:defRPr/>
            </a:pPr>
            <a:endParaRPr lang="hu-HU" sz="2400" smtClean="0"/>
          </a:p>
          <a:p>
            <a:pPr eaLnBrk="1" hangingPunct="1">
              <a:lnSpc>
                <a:spcPct val="90000"/>
              </a:lnSpc>
              <a:tabLst>
                <a:tab pos="2060575" algn="l"/>
                <a:tab pos="4662488" algn="l"/>
              </a:tabLst>
              <a:defRPr/>
            </a:pPr>
            <a:endParaRPr lang="hu-HU" sz="2400" smtClean="0"/>
          </a:p>
          <a:p>
            <a:pPr eaLnBrk="1" hangingPunct="1">
              <a:lnSpc>
                <a:spcPct val="90000"/>
              </a:lnSpc>
              <a:tabLst>
                <a:tab pos="2060575" algn="l"/>
                <a:tab pos="4662488" algn="l"/>
              </a:tabLst>
              <a:defRPr/>
            </a:pPr>
            <a:endParaRPr lang="hu-HU" sz="2400" smtClean="0"/>
          </a:p>
          <a:p>
            <a:pPr eaLnBrk="1" hangingPunct="1">
              <a:lnSpc>
                <a:spcPct val="90000"/>
              </a:lnSpc>
              <a:tabLst>
                <a:tab pos="2060575" algn="l"/>
                <a:tab pos="4662488" algn="l"/>
              </a:tabLst>
              <a:defRPr/>
            </a:pPr>
            <a:endParaRPr lang="hu-HU" sz="2400" smtClean="0"/>
          </a:p>
          <a:p>
            <a:pPr eaLnBrk="1" hangingPunct="1">
              <a:lnSpc>
                <a:spcPct val="90000"/>
              </a:lnSpc>
              <a:tabLst>
                <a:tab pos="2060575" algn="l"/>
                <a:tab pos="4662488" algn="l"/>
              </a:tabLst>
              <a:defRPr/>
            </a:pPr>
            <a:endParaRPr lang="hu-HU" sz="2400" smtClean="0"/>
          </a:p>
          <a:p>
            <a:pPr eaLnBrk="1" hangingPunct="1">
              <a:lnSpc>
                <a:spcPct val="90000"/>
              </a:lnSpc>
              <a:tabLst>
                <a:tab pos="2060575" algn="l"/>
                <a:tab pos="4662488" algn="l"/>
              </a:tabLst>
              <a:defRPr/>
            </a:pPr>
            <a:r>
              <a:rPr lang="hu-HU" sz="2400" smtClean="0"/>
              <a:t> T</a:t>
            </a:r>
            <a:r>
              <a:rPr lang="hu-HU" sz="2400" baseline="-25000" smtClean="0"/>
              <a:t>0</a:t>
            </a:r>
            <a:r>
              <a:rPr lang="hu-HU" sz="2400" smtClean="0"/>
              <a:t>	197 </a:t>
            </a:r>
            <a:r>
              <a:rPr lang="en-US" sz="2400" smtClean="0"/>
              <a:t>±</a:t>
            </a:r>
            <a:r>
              <a:rPr lang="hu-HU" sz="2400" smtClean="0"/>
              <a:t> 2 MeV	central freeze-out temp.</a:t>
            </a:r>
            <a:endParaRPr lang="en-US" sz="2400" smtClean="0"/>
          </a:p>
          <a:p>
            <a:pPr eaLnBrk="1" hangingPunct="1">
              <a:lnSpc>
                <a:spcPct val="90000"/>
              </a:lnSpc>
              <a:tabLst>
                <a:tab pos="2060575" algn="l"/>
                <a:tab pos="4662488" algn="l"/>
              </a:tabLst>
              <a:defRPr/>
            </a:pPr>
            <a:r>
              <a:rPr lang="hu-HU" sz="2400" smtClean="0"/>
              <a:t> </a:t>
            </a:r>
            <a:r>
              <a:rPr lang="hu-HU" sz="2400" smtClean="0">
                <a:latin typeface="Symbol" pitchFamily="18" charset="2"/>
              </a:rPr>
              <a:t>e</a:t>
            </a:r>
            <a:r>
              <a:rPr lang="hu-HU" sz="2400" smtClean="0"/>
              <a:t>	0.85 </a:t>
            </a:r>
            <a:r>
              <a:rPr lang="en-US" sz="2400" smtClean="0"/>
              <a:t>±</a:t>
            </a:r>
            <a:r>
              <a:rPr lang="hu-HU" sz="2400" smtClean="0"/>
              <a:t> 0.01	momentum space ecc.</a:t>
            </a:r>
          </a:p>
          <a:p>
            <a:pPr eaLnBrk="1" hangingPunct="1">
              <a:lnSpc>
                <a:spcPct val="90000"/>
              </a:lnSpc>
              <a:tabLst>
                <a:tab pos="2060575" algn="l"/>
                <a:tab pos="4662488" algn="l"/>
              </a:tabLst>
              <a:defRPr/>
            </a:pPr>
            <a:r>
              <a:rPr lang="hu-HU" sz="2400" smtClean="0"/>
              <a:t> u</a:t>
            </a:r>
            <a:r>
              <a:rPr lang="hu-HU" sz="2400" baseline="-25000" smtClean="0"/>
              <a:t>t</a:t>
            </a:r>
            <a:r>
              <a:rPr lang="hu-HU" sz="2400" baseline="30000" smtClean="0"/>
              <a:t>2</a:t>
            </a:r>
            <a:r>
              <a:rPr lang="hu-HU" sz="2400" smtClean="0"/>
              <a:t>/b	-0.95 </a:t>
            </a:r>
            <a:r>
              <a:rPr lang="en-US" sz="2400" smtClean="0"/>
              <a:t>±</a:t>
            </a:r>
            <a:r>
              <a:rPr lang="hu-HU" sz="2400" smtClean="0"/>
              <a:t> 0.07 (b&lt;0)	transv. flow/temp. grad</a:t>
            </a:r>
          </a:p>
          <a:p>
            <a:pPr eaLnBrk="1" hangingPunct="1">
              <a:lnSpc>
                <a:spcPct val="90000"/>
              </a:lnSpc>
              <a:tabLst>
                <a:tab pos="2060575" algn="l"/>
                <a:tab pos="4662488" algn="l"/>
              </a:tabLst>
              <a:defRPr/>
            </a:pPr>
            <a:r>
              <a:rPr lang="hu-HU" sz="2400" smtClean="0"/>
              <a:t> </a:t>
            </a:r>
            <a:r>
              <a:rPr lang="hu-HU" sz="2400" smtClean="0">
                <a:latin typeface="Symbol" pitchFamily="18" charset="2"/>
              </a:rPr>
              <a:t>t</a:t>
            </a:r>
            <a:r>
              <a:rPr lang="hu-HU" sz="2400" baseline="-25000" smtClean="0"/>
              <a:t>0</a:t>
            </a:r>
            <a:r>
              <a:rPr lang="hu-HU" sz="2400" smtClean="0"/>
              <a:t>	7.6 </a:t>
            </a:r>
            <a:r>
              <a:rPr lang="en-US" sz="2400" smtClean="0"/>
              <a:t>±</a:t>
            </a:r>
            <a:r>
              <a:rPr lang="hu-HU" sz="2400" smtClean="0"/>
              <a:t> 0.1	freeze-out proper time</a:t>
            </a:r>
          </a:p>
          <a:p>
            <a:pPr eaLnBrk="1" hangingPunct="1">
              <a:lnSpc>
                <a:spcPct val="90000"/>
              </a:lnSpc>
              <a:tabLst>
                <a:tab pos="2060575" algn="l"/>
                <a:tab pos="4662488" algn="l"/>
              </a:tabLst>
              <a:defRPr/>
            </a:pPr>
            <a:r>
              <a:rPr lang="hu-HU" sz="2400" smtClean="0"/>
              <a:t> </a:t>
            </a:r>
            <a:r>
              <a:rPr lang="hu-HU" sz="2400" smtClean="0">
                <a:latin typeface="Symbol" pitchFamily="18" charset="2"/>
              </a:rPr>
              <a:t>c</a:t>
            </a:r>
            <a:r>
              <a:rPr lang="hu-HU" sz="2400" baseline="30000" smtClean="0"/>
              <a:t>2</a:t>
            </a:r>
            <a:r>
              <a:rPr lang="hu-HU" sz="2400" smtClean="0"/>
              <a:t>	 215 (29 with theory error)</a:t>
            </a:r>
            <a:endParaRPr lang="en-US" sz="2400" smtClean="0"/>
          </a:p>
        </p:txBody>
      </p:sp>
      <p:pic>
        <p:nvPicPr>
          <p:cNvPr id="128005" name="Picture 4" descr="hbt"/>
          <p:cNvPicPr>
            <a:picLocks noChangeAspect="1" noChangeArrowheads="1"/>
          </p:cNvPicPr>
          <p:nvPr/>
        </p:nvPicPr>
        <p:blipFill>
          <a:blip r:embed="rId2" cstate="print"/>
          <a:srcRect/>
          <a:stretch>
            <a:fillRect/>
          </a:stretch>
        </p:blipFill>
        <p:spPr bwMode="auto">
          <a:xfrm>
            <a:off x="179388" y="1325563"/>
            <a:ext cx="4392612" cy="2868612"/>
          </a:xfrm>
          <a:prstGeom prst="rect">
            <a:avLst/>
          </a:prstGeom>
          <a:noFill/>
          <a:ln w="9525">
            <a:noFill/>
            <a:miter lim="800000"/>
            <a:headEnd/>
            <a:tailEnd/>
          </a:ln>
        </p:spPr>
      </p:pic>
      <p:pic>
        <p:nvPicPr>
          <p:cNvPr id="128006" name="Picture 5" descr="n1"/>
          <p:cNvPicPr>
            <a:picLocks noChangeAspect="1" noChangeArrowheads="1"/>
          </p:cNvPicPr>
          <p:nvPr/>
        </p:nvPicPr>
        <p:blipFill>
          <a:blip r:embed="rId3" cstate="print"/>
          <a:srcRect/>
          <a:stretch>
            <a:fillRect/>
          </a:stretch>
        </p:blipFill>
        <p:spPr bwMode="auto">
          <a:xfrm>
            <a:off x="4643438" y="1325563"/>
            <a:ext cx="4465637" cy="2887662"/>
          </a:xfrm>
          <a:prstGeom prst="rect">
            <a:avLst/>
          </a:prstGeom>
          <a:noFill/>
          <a:ln w="9525">
            <a:noFill/>
            <a:miter lim="800000"/>
            <a:headEnd/>
            <a:tailEnd/>
          </a:ln>
        </p:spPr>
      </p:pic>
      <p:sp>
        <p:nvSpPr>
          <p:cNvPr id="128007" name="Rectangle 6"/>
          <p:cNvSpPr>
            <a:spLocks noChangeArrowheads="1"/>
          </p:cNvSpPr>
          <p:nvPr/>
        </p:nvSpPr>
        <p:spPr bwMode="auto">
          <a:xfrm>
            <a:off x="5175250" y="3213100"/>
            <a:ext cx="2852738" cy="581025"/>
          </a:xfrm>
          <a:prstGeom prst="rect">
            <a:avLst/>
          </a:prstGeom>
          <a:noFill/>
          <a:ln w="9525">
            <a:noFill/>
            <a:miter lim="800000"/>
            <a:headEnd/>
            <a:tailEnd/>
          </a:ln>
        </p:spPr>
        <p:txBody>
          <a:bodyPr wrap="none">
            <a:spAutoFit/>
          </a:bodyPr>
          <a:lstStyle/>
          <a:p>
            <a:r>
              <a:rPr lang="en-US" sz="1600">
                <a:latin typeface="Book Antiqua" pitchFamily="18" charset="0"/>
              </a:rPr>
              <a:t>S. S. Adler et al.</a:t>
            </a:r>
            <a:r>
              <a:rPr lang="hu-HU" sz="1600">
                <a:latin typeface="Book Antiqua" pitchFamily="18" charset="0"/>
              </a:rPr>
              <a:t>:</a:t>
            </a:r>
          </a:p>
          <a:p>
            <a:r>
              <a:rPr lang="en-US" sz="1600">
                <a:latin typeface="Book Antiqua" pitchFamily="18" charset="0"/>
              </a:rPr>
              <a:t>Phys. Rev. C69, 034909 (2004</a:t>
            </a:r>
            <a:r>
              <a:rPr lang="hu-HU" sz="1600">
                <a:latin typeface="Book Antiqua" pitchFamily="18" charset="0"/>
              </a:rPr>
              <a:t>)</a:t>
            </a:r>
          </a:p>
        </p:txBody>
      </p:sp>
      <p:sp>
        <p:nvSpPr>
          <p:cNvPr id="128008" name="Rectangle 7"/>
          <p:cNvSpPr>
            <a:spLocks noChangeArrowheads="1"/>
          </p:cNvSpPr>
          <p:nvPr/>
        </p:nvSpPr>
        <p:spPr bwMode="auto">
          <a:xfrm>
            <a:off x="755650" y="3208338"/>
            <a:ext cx="3170238" cy="581025"/>
          </a:xfrm>
          <a:prstGeom prst="rect">
            <a:avLst/>
          </a:prstGeom>
          <a:noFill/>
          <a:ln w="9525">
            <a:noFill/>
            <a:miter lim="800000"/>
            <a:headEnd/>
            <a:tailEnd/>
          </a:ln>
        </p:spPr>
        <p:txBody>
          <a:bodyPr wrap="none">
            <a:spAutoFit/>
          </a:bodyPr>
          <a:lstStyle/>
          <a:p>
            <a:r>
              <a:rPr lang="en-US" sz="1600">
                <a:latin typeface="Book Antiqua" pitchFamily="18" charset="0"/>
              </a:rPr>
              <a:t>S. S. Adler et al.</a:t>
            </a:r>
            <a:r>
              <a:rPr lang="hu-HU" sz="1600">
                <a:latin typeface="Book Antiqua" pitchFamily="18" charset="0"/>
              </a:rPr>
              <a:t>:</a:t>
            </a:r>
          </a:p>
          <a:p>
            <a:r>
              <a:rPr lang="en-US" sz="1600">
                <a:latin typeface="Book Antiqua" pitchFamily="18" charset="0"/>
              </a:rPr>
              <a:t>Phys. Rev. Lett. 93, 152302 (2004)</a:t>
            </a:r>
            <a:endParaRPr lang="hu-HU" sz="1600">
              <a:latin typeface="Book Antiqua" pitchFamily="18" charset="0"/>
            </a:endParaRPr>
          </a:p>
        </p:txBody>
      </p:sp>
      <p:sp>
        <p:nvSpPr>
          <p:cNvPr id="520200" name="Rectangle 8"/>
          <p:cNvSpPr>
            <a:spLocks noChangeArrowheads="1"/>
          </p:cNvSpPr>
          <p:nvPr/>
        </p:nvSpPr>
        <p:spPr bwMode="auto">
          <a:xfrm>
            <a:off x="1258888" y="1436688"/>
            <a:ext cx="1771650" cy="366712"/>
          </a:xfrm>
          <a:prstGeom prst="rect">
            <a:avLst/>
          </a:prstGeom>
          <a:noFill/>
          <a:ln w="9525">
            <a:noFill/>
            <a:miter lim="800000"/>
            <a:headEnd/>
            <a:tailEnd/>
          </a:ln>
          <a:effectLst/>
        </p:spPr>
        <p:txBody>
          <a:bodyPr wrap="none">
            <a:spAutoFit/>
          </a:bodyPr>
          <a:lstStyle/>
          <a:p>
            <a:pPr>
              <a:defRPr/>
            </a:pPr>
            <a:r>
              <a:rPr lang="hu-HU" sz="1800">
                <a:effectLst>
                  <a:outerShdw blurRad="38100" dist="38100" dir="2700000" algn="tl">
                    <a:srgbClr val="000000"/>
                  </a:outerShdw>
                </a:effectLst>
                <a:latin typeface="Book Antiqua" pitchFamily="18" charset="0"/>
              </a:rPr>
              <a:t>arXiv:0909.4842</a:t>
            </a:r>
            <a:endParaRPr lang="en-US" sz="1800">
              <a:effectLst>
                <a:outerShdw blurRad="38100" dist="38100" dir="2700000" algn="tl">
                  <a:srgbClr val="000000"/>
                </a:outerShdw>
              </a:effectLst>
              <a:latin typeface="Book Antiqua" pitchFamily="18" charset="0"/>
            </a:endParaRPr>
          </a:p>
        </p:txBody>
      </p:sp>
      <p:sp>
        <p:nvSpPr>
          <p:cNvPr id="520201" name="Rectangle 9"/>
          <p:cNvSpPr>
            <a:spLocks noChangeArrowheads="1"/>
          </p:cNvSpPr>
          <p:nvPr/>
        </p:nvSpPr>
        <p:spPr bwMode="auto">
          <a:xfrm>
            <a:off x="5867400" y="1412875"/>
            <a:ext cx="1771650" cy="366713"/>
          </a:xfrm>
          <a:prstGeom prst="rect">
            <a:avLst/>
          </a:prstGeom>
          <a:noFill/>
          <a:ln w="9525">
            <a:noFill/>
            <a:miter lim="800000"/>
            <a:headEnd/>
            <a:tailEnd/>
          </a:ln>
          <a:effectLst/>
        </p:spPr>
        <p:txBody>
          <a:bodyPr wrap="none">
            <a:spAutoFit/>
          </a:bodyPr>
          <a:lstStyle/>
          <a:p>
            <a:pPr>
              <a:defRPr/>
            </a:pPr>
            <a:r>
              <a:rPr lang="hu-HU" sz="1800">
                <a:effectLst>
                  <a:outerShdw blurRad="38100" dist="38100" dir="2700000" algn="tl">
                    <a:srgbClr val="000000"/>
                  </a:outerShdw>
                </a:effectLst>
                <a:latin typeface="Book Antiqua" pitchFamily="18" charset="0"/>
              </a:rPr>
              <a:t>arXiv:0909.4842</a:t>
            </a:r>
            <a:endParaRPr lang="en-US" sz="1800">
              <a:effectLst>
                <a:outerShdw blurRad="38100" dist="38100" dir="2700000" algn="tl">
                  <a:srgbClr val="000000"/>
                </a:outerShdw>
              </a:effectLst>
              <a:latin typeface="Book Antiqua" pitchFamily="18" charset="0"/>
            </a:endParaRPr>
          </a:p>
        </p:txBody>
      </p:sp>
      <p:pic>
        <p:nvPicPr>
          <p:cNvPr id="128011" name="Picture 10" descr="Dia20"/>
          <p:cNvPicPr>
            <a:picLocks noChangeAspect="1" noChangeArrowheads="1"/>
          </p:cNvPicPr>
          <p:nvPr/>
        </p:nvPicPr>
        <p:blipFill>
          <a:blip r:embed="rId4" cstate="print"/>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a számának helye 3"/>
          <p:cNvSpPr>
            <a:spLocks noGrp="1"/>
          </p:cNvSpPr>
          <p:nvPr>
            <p:ph type="sldNum" sz="quarter" idx="10"/>
          </p:nvPr>
        </p:nvSpPr>
        <p:spPr/>
        <p:txBody>
          <a:bodyPr/>
          <a:lstStyle/>
          <a:p>
            <a:pPr>
              <a:defRPr/>
            </a:pPr>
            <a:fld id="{4ABF646E-BC91-42B6-ABBC-3D31949C4105}" type="slidenum">
              <a:rPr lang="hu-HU"/>
              <a:pPr>
                <a:defRPr/>
              </a:pPr>
              <a:t>107</a:t>
            </a:fld>
            <a:endParaRPr lang="hu-HU"/>
          </a:p>
        </p:txBody>
      </p:sp>
      <p:sp>
        <p:nvSpPr>
          <p:cNvPr id="521218" name="Rectangle 2"/>
          <p:cNvSpPr>
            <a:spLocks noGrp="1" noChangeArrowheads="1"/>
          </p:cNvSpPr>
          <p:nvPr>
            <p:ph type="title"/>
          </p:nvPr>
        </p:nvSpPr>
        <p:spPr/>
        <p:txBody>
          <a:bodyPr/>
          <a:lstStyle/>
          <a:p>
            <a:pPr eaLnBrk="1" hangingPunct="1">
              <a:defRPr/>
            </a:pPr>
            <a:r>
              <a:rPr lang="hu-HU" sz="4000" smtClean="0"/>
              <a:t>Elliptic flow</a:t>
            </a:r>
            <a:endParaRPr lang="en-US" sz="4000" smtClean="0"/>
          </a:p>
        </p:txBody>
      </p:sp>
      <p:sp>
        <p:nvSpPr>
          <p:cNvPr id="521219" name="Rectangle 3"/>
          <p:cNvSpPr>
            <a:spLocks noGrp="1" noChangeArrowheads="1"/>
          </p:cNvSpPr>
          <p:nvPr>
            <p:ph type="body" idx="1"/>
          </p:nvPr>
        </p:nvSpPr>
        <p:spPr>
          <a:xfrm>
            <a:off x="304800" y="765175"/>
            <a:ext cx="8659813" cy="5791200"/>
          </a:xfrm>
        </p:spPr>
        <p:txBody>
          <a:bodyPr/>
          <a:lstStyle/>
          <a:p>
            <a:pPr eaLnBrk="1" hangingPunct="1">
              <a:lnSpc>
                <a:spcPct val="90000"/>
              </a:lnSpc>
              <a:tabLst>
                <a:tab pos="1970088" algn="l"/>
                <a:tab pos="4932363" algn="l"/>
              </a:tabLst>
              <a:defRPr/>
            </a:pPr>
            <a:r>
              <a:rPr lang="hu-HU" sz="2400" smtClean="0"/>
              <a:t>0-92% centrality, Au+Au, PHENIX (R.P. method technique)</a:t>
            </a:r>
          </a:p>
          <a:p>
            <a:pPr eaLnBrk="1" hangingPunct="1">
              <a:lnSpc>
                <a:spcPct val="90000"/>
              </a:lnSpc>
              <a:tabLst>
                <a:tab pos="1970088" algn="l"/>
                <a:tab pos="4932363" algn="l"/>
              </a:tabLst>
              <a:defRPr/>
            </a:pPr>
            <a:endParaRPr lang="hu-HU" sz="2400" smtClean="0"/>
          </a:p>
          <a:p>
            <a:pPr eaLnBrk="1" hangingPunct="1">
              <a:lnSpc>
                <a:spcPct val="90000"/>
              </a:lnSpc>
              <a:tabLst>
                <a:tab pos="1970088" algn="l"/>
                <a:tab pos="4932363" algn="l"/>
              </a:tabLst>
              <a:defRPr/>
            </a:pPr>
            <a:endParaRPr lang="hu-HU" sz="2400" smtClean="0"/>
          </a:p>
          <a:p>
            <a:pPr eaLnBrk="1" hangingPunct="1">
              <a:lnSpc>
                <a:spcPct val="90000"/>
              </a:lnSpc>
              <a:tabLst>
                <a:tab pos="1970088" algn="l"/>
                <a:tab pos="4932363" algn="l"/>
              </a:tabLst>
              <a:defRPr/>
            </a:pPr>
            <a:endParaRPr lang="hu-HU" sz="2400" smtClean="0"/>
          </a:p>
          <a:p>
            <a:pPr eaLnBrk="1" hangingPunct="1">
              <a:lnSpc>
                <a:spcPct val="90000"/>
              </a:lnSpc>
              <a:tabLst>
                <a:tab pos="1970088" algn="l"/>
                <a:tab pos="4932363" algn="l"/>
              </a:tabLst>
              <a:defRPr/>
            </a:pPr>
            <a:endParaRPr lang="hu-HU" sz="2400" smtClean="0"/>
          </a:p>
          <a:p>
            <a:pPr eaLnBrk="1" hangingPunct="1">
              <a:lnSpc>
                <a:spcPct val="90000"/>
              </a:lnSpc>
              <a:tabLst>
                <a:tab pos="1970088" algn="l"/>
                <a:tab pos="4932363" algn="l"/>
              </a:tabLst>
              <a:defRPr/>
            </a:pPr>
            <a:endParaRPr lang="hu-HU" sz="2400" smtClean="0"/>
          </a:p>
          <a:p>
            <a:pPr eaLnBrk="1" hangingPunct="1">
              <a:lnSpc>
                <a:spcPct val="90000"/>
              </a:lnSpc>
              <a:tabLst>
                <a:tab pos="1970088" algn="l"/>
                <a:tab pos="4932363" algn="l"/>
              </a:tabLst>
              <a:defRPr/>
            </a:pPr>
            <a:endParaRPr lang="hu-HU" sz="2400" smtClean="0"/>
          </a:p>
          <a:p>
            <a:pPr eaLnBrk="1" hangingPunct="1">
              <a:lnSpc>
                <a:spcPct val="90000"/>
              </a:lnSpc>
              <a:tabLst>
                <a:tab pos="1970088" algn="l"/>
                <a:tab pos="4932363" algn="l"/>
              </a:tabLst>
              <a:defRPr/>
            </a:pPr>
            <a:endParaRPr lang="hu-HU" sz="2400" smtClean="0"/>
          </a:p>
          <a:p>
            <a:pPr eaLnBrk="1" hangingPunct="1">
              <a:lnSpc>
                <a:spcPct val="90000"/>
              </a:lnSpc>
              <a:tabLst>
                <a:tab pos="1970088" algn="l"/>
                <a:tab pos="4932363" algn="l"/>
              </a:tabLst>
              <a:defRPr/>
            </a:pPr>
            <a:endParaRPr lang="hu-HU" sz="2400" smtClean="0"/>
          </a:p>
          <a:p>
            <a:pPr eaLnBrk="1" hangingPunct="1">
              <a:lnSpc>
                <a:spcPct val="90000"/>
              </a:lnSpc>
              <a:tabLst>
                <a:tab pos="1970088" algn="l"/>
                <a:tab pos="4932363" algn="l"/>
              </a:tabLst>
              <a:defRPr/>
            </a:pPr>
            <a:endParaRPr lang="hu-HU" sz="2400" smtClean="0"/>
          </a:p>
          <a:p>
            <a:pPr eaLnBrk="1" hangingPunct="1">
              <a:lnSpc>
                <a:spcPct val="90000"/>
              </a:lnSpc>
              <a:tabLst>
                <a:tab pos="1970088" algn="l"/>
                <a:tab pos="4932363" algn="l"/>
              </a:tabLst>
              <a:defRPr/>
            </a:pPr>
            <a:r>
              <a:rPr lang="hu-HU" sz="2400" smtClean="0"/>
              <a:t> T</a:t>
            </a:r>
            <a:r>
              <a:rPr lang="hu-HU" sz="2400" baseline="-25000" smtClean="0"/>
              <a:t>0</a:t>
            </a:r>
            <a:r>
              <a:rPr lang="hu-HU" sz="2400" smtClean="0"/>
              <a:t>	204 </a:t>
            </a:r>
            <a:r>
              <a:rPr lang="en-US" sz="2400" smtClean="0"/>
              <a:t>±</a:t>
            </a:r>
            <a:r>
              <a:rPr lang="hu-HU" sz="2400" smtClean="0"/>
              <a:t> 7 MeV	f.o. temperature</a:t>
            </a:r>
            <a:endParaRPr lang="en-US" sz="2400" smtClean="0"/>
          </a:p>
          <a:p>
            <a:pPr eaLnBrk="1" hangingPunct="1">
              <a:lnSpc>
                <a:spcPct val="90000"/>
              </a:lnSpc>
              <a:tabLst>
                <a:tab pos="1970088" algn="l"/>
                <a:tab pos="4932363" algn="l"/>
              </a:tabLst>
              <a:defRPr/>
            </a:pPr>
            <a:r>
              <a:rPr lang="hu-HU" sz="2400" smtClean="0"/>
              <a:t> </a:t>
            </a:r>
            <a:r>
              <a:rPr lang="hu-HU" sz="2400" smtClean="0">
                <a:latin typeface="Symbol" pitchFamily="18" charset="2"/>
              </a:rPr>
              <a:t>e</a:t>
            </a:r>
            <a:r>
              <a:rPr lang="hu-HU" sz="2400" smtClean="0"/>
              <a:t>	0.34 </a:t>
            </a:r>
            <a:r>
              <a:rPr lang="en-US" sz="2400" smtClean="0"/>
              <a:t>±</a:t>
            </a:r>
            <a:r>
              <a:rPr lang="hu-HU" sz="2400" smtClean="0"/>
              <a:t> 0.01	eccentricity</a:t>
            </a:r>
          </a:p>
          <a:p>
            <a:pPr eaLnBrk="1" hangingPunct="1">
              <a:lnSpc>
                <a:spcPct val="90000"/>
              </a:lnSpc>
              <a:tabLst>
                <a:tab pos="1970088" algn="l"/>
                <a:tab pos="4932363" algn="l"/>
              </a:tabLst>
              <a:defRPr/>
            </a:pPr>
            <a:r>
              <a:rPr lang="hu-HU" sz="2400" smtClean="0"/>
              <a:t> u</a:t>
            </a:r>
            <a:r>
              <a:rPr lang="hu-HU" sz="2400" baseline="-25000" smtClean="0"/>
              <a:t>t</a:t>
            </a:r>
            <a:r>
              <a:rPr lang="hu-HU" sz="2400" baseline="30000" smtClean="0"/>
              <a:t>2</a:t>
            </a:r>
            <a:r>
              <a:rPr lang="hu-HU" sz="2400" smtClean="0"/>
              <a:t>/b	-0.34 </a:t>
            </a:r>
            <a:r>
              <a:rPr lang="en-US" sz="2400" smtClean="0"/>
              <a:t>±</a:t>
            </a:r>
            <a:r>
              <a:rPr lang="hu-HU" sz="2400" smtClean="0"/>
              <a:t> 0.07 (b&lt;0)	transv. flow/temp. grad</a:t>
            </a:r>
          </a:p>
          <a:p>
            <a:pPr eaLnBrk="1" hangingPunct="1">
              <a:lnSpc>
                <a:spcPct val="90000"/>
              </a:lnSpc>
              <a:tabLst>
                <a:tab pos="1970088" algn="l"/>
                <a:tab pos="4932363" algn="l"/>
              </a:tabLst>
              <a:defRPr/>
            </a:pPr>
            <a:r>
              <a:rPr lang="hu-HU" sz="2400" smtClean="0"/>
              <a:t> </a:t>
            </a:r>
            <a:r>
              <a:rPr lang="hu-HU" sz="2400" smtClean="0">
                <a:latin typeface="Symbol" pitchFamily="18" charset="2"/>
              </a:rPr>
              <a:t>c</a:t>
            </a:r>
            <a:r>
              <a:rPr lang="hu-HU" sz="2400" baseline="30000" smtClean="0"/>
              <a:t>2</a:t>
            </a:r>
            <a:r>
              <a:rPr lang="hu-HU" sz="2400" smtClean="0"/>
              <a:t>	 256 (68 with theory error)</a:t>
            </a:r>
            <a:endParaRPr lang="en-US" sz="2400" smtClean="0"/>
          </a:p>
        </p:txBody>
      </p:sp>
      <p:pic>
        <p:nvPicPr>
          <p:cNvPr id="129029" name="Picture 4" descr="v2"/>
          <p:cNvPicPr>
            <a:picLocks noChangeAspect="1" noChangeArrowheads="1"/>
          </p:cNvPicPr>
          <p:nvPr/>
        </p:nvPicPr>
        <p:blipFill>
          <a:blip r:embed="rId2" cstate="print"/>
          <a:srcRect/>
          <a:stretch>
            <a:fillRect/>
          </a:stretch>
        </p:blipFill>
        <p:spPr bwMode="auto">
          <a:xfrm>
            <a:off x="1619250" y="1268413"/>
            <a:ext cx="5400675" cy="3489325"/>
          </a:xfrm>
          <a:prstGeom prst="rect">
            <a:avLst/>
          </a:prstGeom>
          <a:noFill/>
          <a:ln w="9525">
            <a:noFill/>
            <a:miter lim="800000"/>
            <a:headEnd/>
            <a:tailEnd/>
          </a:ln>
        </p:spPr>
      </p:pic>
      <p:sp>
        <p:nvSpPr>
          <p:cNvPr id="129030" name="Rectangle 5"/>
          <p:cNvSpPr>
            <a:spLocks noChangeArrowheads="1"/>
          </p:cNvSpPr>
          <p:nvPr/>
        </p:nvSpPr>
        <p:spPr bwMode="auto">
          <a:xfrm>
            <a:off x="3708400" y="3716338"/>
            <a:ext cx="3170238" cy="581025"/>
          </a:xfrm>
          <a:prstGeom prst="rect">
            <a:avLst/>
          </a:prstGeom>
          <a:solidFill>
            <a:schemeClr val="bg1"/>
          </a:solidFill>
          <a:ln w="9525">
            <a:noFill/>
            <a:miter lim="800000"/>
            <a:headEnd/>
            <a:tailEnd/>
          </a:ln>
        </p:spPr>
        <p:txBody>
          <a:bodyPr wrap="none">
            <a:spAutoFit/>
          </a:bodyPr>
          <a:lstStyle/>
          <a:p>
            <a:r>
              <a:rPr lang="en-US" sz="1600">
                <a:latin typeface="Book Antiqua" pitchFamily="18" charset="0"/>
              </a:rPr>
              <a:t>S. S. Adler et al.</a:t>
            </a:r>
            <a:r>
              <a:rPr lang="hu-HU" sz="1600">
                <a:latin typeface="Book Antiqua" pitchFamily="18" charset="0"/>
              </a:rPr>
              <a:t>:</a:t>
            </a:r>
          </a:p>
          <a:p>
            <a:r>
              <a:rPr lang="en-US" sz="1600">
                <a:latin typeface="Book Antiqua" pitchFamily="18" charset="0"/>
              </a:rPr>
              <a:t>Phys. Rev. Lett. 91, 182301 (2003)</a:t>
            </a:r>
            <a:endParaRPr lang="hu-HU" sz="1600">
              <a:latin typeface="Book Antiqua" pitchFamily="18" charset="0"/>
            </a:endParaRPr>
          </a:p>
        </p:txBody>
      </p:sp>
      <p:sp>
        <p:nvSpPr>
          <p:cNvPr id="521222" name="Rectangle 6"/>
          <p:cNvSpPr>
            <a:spLocks noChangeArrowheads="1"/>
          </p:cNvSpPr>
          <p:nvPr/>
        </p:nvSpPr>
        <p:spPr bwMode="auto">
          <a:xfrm>
            <a:off x="3613150" y="1341438"/>
            <a:ext cx="1771650" cy="366712"/>
          </a:xfrm>
          <a:prstGeom prst="rect">
            <a:avLst/>
          </a:prstGeom>
          <a:noFill/>
          <a:ln w="9525">
            <a:noFill/>
            <a:miter lim="800000"/>
            <a:headEnd/>
            <a:tailEnd/>
          </a:ln>
          <a:effectLst/>
        </p:spPr>
        <p:txBody>
          <a:bodyPr wrap="none">
            <a:spAutoFit/>
          </a:bodyPr>
          <a:lstStyle/>
          <a:p>
            <a:pPr>
              <a:defRPr/>
            </a:pPr>
            <a:r>
              <a:rPr lang="hu-HU" sz="1800">
                <a:effectLst>
                  <a:outerShdw blurRad="38100" dist="38100" dir="2700000" algn="tl">
                    <a:srgbClr val="000000"/>
                  </a:outerShdw>
                </a:effectLst>
                <a:latin typeface="Book Antiqua" pitchFamily="18" charset="0"/>
              </a:rPr>
              <a:t>arXiv:0909.4842</a:t>
            </a:r>
            <a:endParaRPr lang="en-US" sz="1800">
              <a:effectLst>
                <a:outerShdw blurRad="38100" dist="38100" dir="2700000" algn="tl">
                  <a:srgbClr val="000000"/>
                </a:outerShdw>
              </a:effectLst>
              <a:latin typeface="Book Antiqua" pitchFamily="18" charset="0"/>
            </a:endParaRPr>
          </a:p>
        </p:txBody>
      </p:sp>
      <p:pic>
        <p:nvPicPr>
          <p:cNvPr id="129032" name="Picture 7" descr="Dia21"/>
          <p:cNvPicPr>
            <a:picLocks noChangeAspect="1" noChangeArrowheads="1"/>
          </p:cNvPicPr>
          <p:nvPr/>
        </p:nvPicPr>
        <p:blipFill>
          <a:blip r:embed="rId3" cstate="print"/>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 számának helye 3"/>
          <p:cNvSpPr>
            <a:spLocks noGrp="1"/>
          </p:cNvSpPr>
          <p:nvPr>
            <p:ph type="sldNum" sz="quarter" idx="10"/>
          </p:nvPr>
        </p:nvSpPr>
        <p:spPr/>
        <p:txBody>
          <a:bodyPr/>
          <a:lstStyle/>
          <a:p>
            <a:pPr>
              <a:defRPr/>
            </a:pPr>
            <a:fld id="{B76C14BF-6E4E-428B-AFDF-CF52383BF0C2}" type="slidenum">
              <a:rPr lang="hu-HU"/>
              <a:pPr>
                <a:defRPr/>
              </a:pPr>
              <a:t>108</a:t>
            </a:fld>
            <a:endParaRPr lang="hu-HU"/>
          </a:p>
        </p:txBody>
      </p:sp>
      <p:sp>
        <p:nvSpPr>
          <p:cNvPr id="263170" name="Rectangle 2"/>
          <p:cNvSpPr>
            <a:spLocks noGrp="1" noChangeArrowheads="1"/>
          </p:cNvSpPr>
          <p:nvPr>
            <p:ph type="title"/>
          </p:nvPr>
        </p:nvSpPr>
        <p:spPr/>
        <p:txBody>
          <a:bodyPr/>
          <a:lstStyle/>
          <a:p>
            <a:pPr eaLnBrk="1" hangingPunct="1">
              <a:defRPr/>
            </a:pPr>
            <a:r>
              <a:rPr lang="en-US" sz="4000" smtClean="0"/>
              <a:t>Three particle correlations</a:t>
            </a:r>
          </a:p>
        </p:txBody>
      </p:sp>
      <p:pic>
        <p:nvPicPr>
          <p:cNvPr id="130052" name="Picture 3"/>
          <p:cNvPicPr>
            <a:picLocks noChangeAspect="1" noChangeArrowheads="1"/>
          </p:cNvPicPr>
          <p:nvPr/>
        </p:nvPicPr>
        <p:blipFill>
          <a:blip r:embed="rId3" cstate="print"/>
          <a:srcRect t="52991" r="14063"/>
          <a:stretch>
            <a:fillRect/>
          </a:stretch>
        </p:blipFill>
        <p:spPr bwMode="auto">
          <a:xfrm>
            <a:off x="250825" y="836613"/>
            <a:ext cx="4321175" cy="3559175"/>
          </a:xfrm>
          <a:prstGeom prst="rect">
            <a:avLst/>
          </a:prstGeom>
          <a:noFill/>
          <a:ln w="9525">
            <a:noFill/>
            <a:miter lim="800000"/>
            <a:headEnd/>
            <a:tailEnd/>
          </a:ln>
        </p:spPr>
      </p:pic>
      <p:sp>
        <p:nvSpPr>
          <p:cNvPr id="263172" name="Rectangle 4"/>
          <p:cNvSpPr>
            <a:spLocks noGrp="1" noChangeArrowheads="1"/>
          </p:cNvSpPr>
          <p:nvPr>
            <p:ph type="body" idx="1"/>
          </p:nvPr>
        </p:nvSpPr>
        <p:spPr>
          <a:xfrm>
            <a:off x="303213" y="4443413"/>
            <a:ext cx="8229600" cy="2081212"/>
          </a:xfrm>
        </p:spPr>
        <p:txBody>
          <a:bodyPr/>
          <a:lstStyle/>
          <a:p>
            <a:pPr eaLnBrk="1" hangingPunct="1">
              <a:defRPr/>
            </a:pPr>
            <a:r>
              <a:rPr lang="en-US" sz="2800" smtClean="0"/>
              <a:t>Two angles: ΔΦ and ΔΘ</a:t>
            </a:r>
          </a:p>
          <a:p>
            <a:pPr eaLnBrk="1" hangingPunct="1">
              <a:defRPr/>
            </a:pPr>
            <a:r>
              <a:rPr lang="en-US" sz="2800" smtClean="0"/>
              <a:t>Simulations: jet deflection and Mach structures</a:t>
            </a:r>
          </a:p>
          <a:p>
            <a:pPr eaLnBrk="1" hangingPunct="1">
              <a:defRPr/>
            </a:pPr>
            <a:r>
              <a:rPr lang="en-US" sz="2800" smtClean="0"/>
              <a:t>Data: compatible with Mach cone like structure</a:t>
            </a:r>
          </a:p>
          <a:p>
            <a:pPr eaLnBrk="1" hangingPunct="1">
              <a:defRPr/>
            </a:pPr>
            <a:r>
              <a:rPr lang="en-US" sz="2800" smtClean="0"/>
              <a:t>Underlying v</a:t>
            </a:r>
            <a:r>
              <a:rPr lang="en-US" sz="2800" baseline="-25000" smtClean="0"/>
              <a:t>2</a:t>
            </a:r>
            <a:r>
              <a:rPr lang="en-US" sz="2800" smtClean="0"/>
              <a:t> contribution not subtracted yet</a:t>
            </a:r>
          </a:p>
        </p:txBody>
      </p:sp>
      <p:pic>
        <p:nvPicPr>
          <p:cNvPr id="130054" name="Picture 5" descr="kép1"/>
          <p:cNvPicPr>
            <a:picLocks noChangeAspect="1" noChangeArrowheads="1"/>
          </p:cNvPicPr>
          <p:nvPr/>
        </p:nvPicPr>
        <p:blipFill>
          <a:blip r:embed="rId4" cstate="print"/>
          <a:srcRect/>
          <a:stretch>
            <a:fillRect/>
          </a:stretch>
        </p:blipFill>
        <p:spPr bwMode="auto">
          <a:xfrm>
            <a:off x="4778375" y="836613"/>
            <a:ext cx="4330700" cy="4032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4"/>
          <p:cNvSpPr>
            <a:spLocks noGrp="1"/>
          </p:cNvSpPr>
          <p:nvPr>
            <p:ph type="sldNum" sz="quarter" idx="10"/>
          </p:nvPr>
        </p:nvSpPr>
        <p:spPr/>
        <p:txBody>
          <a:bodyPr/>
          <a:lstStyle/>
          <a:p>
            <a:pPr>
              <a:defRPr/>
            </a:pPr>
            <a:fld id="{2512498B-B7CE-4319-A7C1-C411137FCFC7}" type="slidenum">
              <a:rPr lang="hu-HU"/>
              <a:pPr>
                <a:defRPr/>
              </a:pPr>
              <a:t>109</a:t>
            </a:fld>
            <a:endParaRPr lang="hu-HU"/>
          </a:p>
        </p:txBody>
      </p:sp>
      <p:sp>
        <p:nvSpPr>
          <p:cNvPr id="265218" name="Rectangle 2"/>
          <p:cNvSpPr>
            <a:spLocks noGrp="1" noChangeArrowheads="1"/>
          </p:cNvSpPr>
          <p:nvPr>
            <p:ph type="title"/>
          </p:nvPr>
        </p:nvSpPr>
        <p:spPr/>
        <p:txBody>
          <a:bodyPr/>
          <a:lstStyle/>
          <a:p>
            <a:pPr eaLnBrk="1" hangingPunct="1">
              <a:defRPr/>
            </a:pPr>
            <a:r>
              <a:rPr lang="en-US" smtClean="0"/>
              <a:t>3D two-pion source imaging</a:t>
            </a:r>
          </a:p>
        </p:txBody>
      </p:sp>
      <p:sp>
        <p:nvSpPr>
          <p:cNvPr id="265219" name="Rectangle 3"/>
          <p:cNvSpPr>
            <a:spLocks noGrp="1" noChangeArrowheads="1"/>
          </p:cNvSpPr>
          <p:nvPr>
            <p:ph type="body" sz="half" idx="1"/>
          </p:nvPr>
        </p:nvSpPr>
        <p:spPr>
          <a:xfrm>
            <a:off x="0" y="914400"/>
            <a:ext cx="5003800" cy="5538788"/>
          </a:xfrm>
        </p:spPr>
        <p:txBody>
          <a:bodyPr/>
          <a:lstStyle/>
          <a:p>
            <a:pPr eaLnBrk="1" hangingPunct="1">
              <a:lnSpc>
                <a:spcPct val="90000"/>
              </a:lnSpc>
              <a:defRPr/>
            </a:pPr>
            <a:r>
              <a:rPr lang="en-US" sz="2400" smtClean="0"/>
              <a:t>A new technique successfully applied</a:t>
            </a:r>
          </a:p>
          <a:p>
            <a:pPr eaLnBrk="1" hangingPunct="1">
              <a:lnSpc>
                <a:spcPct val="90000"/>
              </a:lnSpc>
              <a:defRPr/>
            </a:pPr>
            <a:r>
              <a:rPr lang="en-US" sz="2400" smtClean="0"/>
              <a:t>Two-pion correlation functions ↔ source functions</a:t>
            </a:r>
          </a:p>
          <a:p>
            <a:pPr eaLnBrk="1" hangingPunct="1">
              <a:lnSpc>
                <a:spcPct val="90000"/>
              </a:lnSpc>
              <a:defRPr/>
            </a:pPr>
            <a:r>
              <a:rPr lang="en-US" sz="2400" smtClean="0"/>
              <a:t>Distribution of pair separation measured</a:t>
            </a:r>
          </a:p>
          <a:p>
            <a:pPr eaLnBrk="1" hangingPunct="1">
              <a:lnSpc>
                <a:spcPct val="90000"/>
              </a:lnSpc>
              <a:defRPr/>
            </a:pPr>
            <a:r>
              <a:rPr lang="en-US" sz="2400" smtClean="0"/>
              <a:t>Information on hadronization</a:t>
            </a:r>
          </a:p>
          <a:p>
            <a:pPr eaLnBrk="1" hangingPunct="1">
              <a:lnSpc>
                <a:spcPct val="90000"/>
              </a:lnSpc>
              <a:defRPr/>
            </a:pPr>
            <a:r>
              <a:rPr lang="en-US" sz="2400" smtClean="0"/>
              <a:t>In LCMS: expected elongation in out (x) direction</a:t>
            </a:r>
          </a:p>
          <a:p>
            <a:pPr eaLnBrk="1" hangingPunct="1">
              <a:lnSpc>
                <a:spcPct val="90000"/>
              </a:lnSpc>
              <a:defRPr/>
            </a:pPr>
            <a:r>
              <a:rPr lang="en-US" sz="2400" smtClean="0"/>
              <a:t>Excess: elongation on the x and z axis; why?</a:t>
            </a:r>
          </a:p>
          <a:p>
            <a:pPr eaLnBrk="1" hangingPunct="1">
              <a:lnSpc>
                <a:spcPct val="90000"/>
              </a:lnSpc>
              <a:defRPr/>
            </a:pPr>
            <a:r>
              <a:rPr lang="en-US" sz="2400" smtClean="0"/>
              <a:t>Model-dependent answer: Resonance decays and Δτ=2fm/c</a:t>
            </a:r>
          </a:p>
        </p:txBody>
      </p:sp>
      <p:pic>
        <p:nvPicPr>
          <p:cNvPr id="131077" name="Picture 5"/>
          <p:cNvPicPr>
            <a:picLocks noChangeAspect="1" noChangeArrowheads="1"/>
          </p:cNvPicPr>
          <p:nvPr/>
        </p:nvPicPr>
        <p:blipFill>
          <a:blip r:embed="rId3" cstate="print"/>
          <a:srcRect/>
          <a:stretch>
            <a:fillRect/>
          </a:stretch>
        </p:blipFill>
        <p:spPr bwMode="auto">
          <a:xfrm>
            <a:off x="4776788" y="1042988"/>
            <a:ext cx="4367212" cy="5194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a számának helye 3"/>
          <p:cNvSpPr>
            <a:spLocks noGrp="1"/>
          </p:cNvSpPr>
          <p:nvPr>
            <p:ph type="sldNum" sz="quarter" idx="10"/>
          </p:nvPr>
        </p:nvSpPr>
        <p:spPr/>
        <p:txBody>
          <a:bodyPr/>
          <a:lstStyle/>
          <a:p>
            <a:pPr>
              <a:defRPr/>
            </a:pPr>
            <a:fld id="{2F9B26A6-B025-4154-87A3-75528D401EF0}" type="slidenum">
              <a:rPr lang="hu-HU"/>
              <a:pPr>
                <a:defRPr/>
              </a:pPr>
              <a:t>11</a:t>
            </a:fld>
            <a:endParaRPr lang="hu-HU"/>
          </a:p>
        </p:txBody>
      </p:sp>
      <p:sp>
        <p:nvSpPr>
          <p:cNvPr id="368642" name="Rectangle 2"/>
          <p:cNvSpPr>
            <a:spLocks noGrp="1" noChangeArrowheads="1"/>
          </p:cNvSpPr>
          <p:nvPr>
            <p:ph type="title"/>
          </p:nvPr>
        </p:nvSpPr>
        <p:spPr>
          <a:xfrm>
            <a:off x="0" y="0"/>
            <a:ext cx="9144000" cy="561975"/>
          </a:xfrm>
        </p:spPr>
        <p:txBody>
          <a:bodyPr/>
          <a:lstStyle/>
          <a:p>
            <a:pPr eaLnBrk="1" hangingPunct="1">
              <a:defRPr/>
            </a:pPr>
            <a:r>
              <a:rPr lang="hu-HU" smtClean="0"/>
              <a:t>A QCD fázisdiagramja</a:t>
            </a:r>
          </a:p>
        </p:txBody>
      </p:sp>
      <p:sp>
        <p:nvSpPr>
          <p:cNvPr id="368643" name="Rectangle 3"/>
          <p:cNvSpPr>
            <a:spLocks noGrp="1" noChangeArrowheads="1"/>
          </p:cNvSpPr>
          <p:nvPr>
            <p:ph type="body" idx="1"/>
          </p:nvPr>
        </p:nvSpPr>
        <p:spPr>
          <a:xfrm>
            <a:off x="0" y="950913"/>
            <a:ext cx="5638800" cy="5602287"/>
          </a:xfrm>
        </p:spPr>
        <p:txBody>
          <a:bodyPr/>
          <a:lstStyle/>
          <a:p>
            <a:pPr eaLnBrk="1" hangingPunct="1">
              <a:spcBef>
                <a:spcPct val="30000"/>
              </a:spcBef>
              <a:spcAft>
                <a:spcPct val="30000"/>
              </a:spcAft>
              <a:defRPr/>
            </a:pPr>
            <a:r>
              <a:rPr lang="hu-HU" sz="2800" smtClean="0"/>
              <a:t>Új halmazállapot(ok?)</a:t>
            </a:r>
          </a:p>
          <a:p>
            <a:pPr eaLnBrk="1" hangingPunct="1">
              <a:spcBef>
                <a:spcPct val="30000"/>
              </a:spcBef>
              <a:spcAft>
                <a:spcPct val="30000"/>
              </a:spcAft>
              <a:defRPr/>
            </a:pPr>
            <a:r>
              <a:rPr lang="hu-HU" sz="2800" smtClean="0"/>
              <a:t>Hadronok </a:t>
            </a:r>
            <a:r>
              <a:rPr lang="hu-HU" sz="2800" smtClean="0">
                <a:sym typeface="Symbol" pitchFamily="18" charset="2"/>
              </a:rPr>
              <a:t></a:t>
            </a:r>
            <a:r>
              <a:rPr lang="hu-HU" sz="2800" smtClean="0"/>
              <a:t> QCD plazma?</a:t>
            </a:r>
          </a:p>
          <a:p>
            <a:pPr eaLnBrk="1" hangingPunct="1">
              <a:spcBef>
                <a:spcPct val="30000"/>
              </a:spcBef>
              <a:spcAft>
                <a:spcPct val="30000"/>
              </a:spcAft>
              <a:defRPr/>
            </a:pPr>
            <a:endParaRPr lang="hu-HU" sz="2800" smtClean="0"/>
          </a:p>
          <a:p>
            <a:pPr eaLnBrk="1" hangingPunct="1">
              <a:spcBef>
                <a:spcPct val="30000"/>
              </a:spcBef>
              <a:spcAft>
                <a:spcPct val="30000"/>
              </a:spcAft>
              <a:defRPr/>
            </a:pPr>
            <a:endParaRPr lang="hu-HU" sz="2800" smtClean="0"/>
          </a:p>
          <a:p>
            <a:pPr eaLnBrk="1" hangingPunct="1">
              <a:spcBef>
                <a:spcPct val="30000"/>
              </a:spcBef>
              <a:spcAft>
                <a:spcPct val="30000"/>
              </a:spcAft>
              <a:defRPr/>
            </a:pPr>
            <a:endParaRPr lang="hu-HU" sz="2800" smtClean="0"/>
          </a:p>
          <a:p>
            <a:pPr eaLnBrk="1" hangingPunct="1">
              <a:spcBef>
                <a:spcPct val="30000"/>
              </a:spcBef>
              <a:spcAft>
                <a:spcPct val="30000"/>
              </a:spcAft>
              <a:defRPr/>
            </a:pPr>
            <a:endParaRPr lang="hu-HU" sz="2800" smtClean="0"/>
          </a:p>
          <a:p>
            <a:pPr eaLnBrk="1" hangingPunct="1">
              <a:spcBef>
                <a:spcPct val="30000"/>
              </a:spcBef>
              <a:spcAft>
                <a:spcPct val="10000"/>
              </a:spcAft>
              <a:defRPr/>
            </a:pPr>
            <a:r>
              <a:rPr lang="hu-HU" sz="2800" smtClean="0"/>
              <a:t>Elméleti számítások: T</a:t>
            </a:r>
            <a:r>
              <a:rPr lang="hu-HU" sz="2800" baseline="-25000" smtClean="0"/>
              <a:t>c</a:t>
            </a:r>
            <a:r>
              <a:rPr lang="hu-HU" sz="2800" smtClean="0"/>
              <a:t>=176±3MeV (~2 terakelvin)</a:t>
            </a:r>
          </a:p>
          <a:p>
            <a:pPr lvl="1" eaLnBrk="1" hangingPunct="1">
              <a:spcBef>
                <a:spcPct val="0"/>
              </a:spcBef>
              <a:spcAft>
                <a:spcPct val="30000"/>
              </a:spcAft>
              <a:buFont typeface="Book Antiqua" pitchFamily="18" charset="0"/>
              <a:buNone/>
              <a:defRPr/>
            </a:pPr>
            <a:r>
              <a:rPr lang="hu-HU" sz="2400" smtClean="0"/>
              <a:t>(hep-ph/0511166)</a:t>
            </a:r>
          </a:p>
        </p:txBody>
      </p:sp>
      <p:pic>
        <p:nvPicPr>
          <p:cNvPr id="69637" name="Picture 4" descr="asym_free"/>
          <p:cNvPicPr>
            <a:picLocks noChangeAspect="1" noChangeArrowheads="1"/>
          </p:cNvPicPr>
          <p:nvPr/>
        </p:nvPicPr>
        <p:blipFill>
          <a:blip r:embed="rId2" cstate="print"/>
          <a:srcRect/>
          <a:stretch>
            <a:fillRect/>
          </a:stretch>
        </p:blipFill>
        <p:spPr bwMode="auto">
          <a:xfrm>
            <a:off x="152400" y="2743200"/>
            <a:ext cx="4724400" cy="1401763"/>
          </a:xfrm>
          <a:prstGeom prst="rect">
            <a:avLst/>
          </a:prstGeom>
          <a:noFill/>
          <a:ln w="9525">
            <a:noFill/>
            <a:miter lim="800000"/>
            <a:headEnd/>
            <a:tailEnd/>
          </a:ln>
        </p:spPr>
      </p:pic>
      <p:grpSp>
        <p:nvGrpSpPr>
          <p:cNvPr id="69638" name="Group 5"/>
          <p:cNvGrpSpPr>
            <a:grpSpLocks/>
          </p:cNvGrpSpPr>
          <p:nvPr/>
        </p:nvGrpSpPr>
        <p:grpSpPr bwMode="auto">
          <a:xfrm>
            <a:off x="4953000" y="1563688"/>
            <a:ext cx="4114800" cy="3389312"/>
            <a:chOff x="3264" y="893"/>
            <a:chExt cx="2448" cy="2039"/>
          </a:xfrm>
        </p:grpSpPr>
        <p:pic>
          <p:nvPicPr>
            <p:cNvPr id="69639" name="Picture 6" descr="qcd_phasediagram"/>
            <p:cNvPicPr>
              <a:picLocks noChangeAspect="1" noChangeArrowheads="1"/>
            </p:cNvPicPr>
            <p:nvPr/>
          </p:nvPicPr>
          <p:blipFill>
            <a:blip r:embed="rId3" cstate="print"/>
            <a:srcRect/>
            <a:stretch>
              <a:fillRect/>
            </a:stretch>
          </p:blipFill>
          <p:spPr bwMode="auto">
            <a:xfrm>
              <a:off x="3312" y="893"/>
              <a:ext cx="2400" cy="2039"/>
            </a:xfrm>
            <a:prstGeom prst="rect">
              <a:avLst/>
            </a:prstGeom>
            <a:solidFill>
              <a:schemeClr val="bg2"/>
            </a:solidFill>
            <a:ln w="9525">
              <a:solidFill>
                <a:schemeClr val="bg2"/>
              </a:solidFill>
              <a:miter lim="800000"/>
              <a:headEnd/>
              <a:tailEnd/>
            </a:ln>
          </p:spPr>
        </p:pic>
        <p:sp>
          <p:nvSpPr>
            <p:cNvPr id="69640" name="Line 7"/>
            <p:cNvSpPr>
              <a:spLocks noChangeShapeType="1"/>
            </p:cNvSpPr>
            <p:nvPr/>
          </p:nvSpPr>
          <p:spPr bwMode="auto">
            <a:xfrm>
              <a:off x="3450" y="1776"/>
              <a:ext cx="48" cy="0"/>
            </a:xfrm>
            <a:prstGeom prst="line">
              <a:avLst/>
            </a:prstGeom>
            <a:noFill/>
            <a:ln w="28575">
              <a:solidFill>
                <a:schemeClr val="bg2"/>
              </a:solidFill>
              <a:round/>
              <a:headEnd/>
              <a:tailEnd/>
            </a:ln>
          </p:spPr>
          <p:txBody>
            <a:bodyPr wrap="none"/>
            <a:lstStyle/>
            <a:p>
              <a:endParaRPr lang="hu-HU"/>
            </a:p>
          </p:txBody>
        </p:sp>
        <p:sp>
          <p:nvSpPr>
            <p:cNvPr id="69641" name="Rectangle 8"/>
            <p:cNvSpPr>
              <a:spLocks noChangeArrowheads="1"/>
            </p:cNvSpPr>
            <p:nvPr/>
          </p:nvSpPr>
          <p:spPr bwMode="auto">
            <a:xfrm>
              <a:off x="3264" y="1668"/>
              <a:ext cx="246" cy="220"/>
            </a:xfrm>
            <a:prstGeom prst="rect">
              <a:avLst/>
            </a:prstGeom>
            <a:noFill/>
            <a:ln w="9525">
              <a:noFill/>
              <a:miter lim="800000"/>
              <a:headEnd/>
              <a:tailEnd/>
            </a:ln>
          </p:spPr>
          <p:txBody>
            <a:bodyPr wrap="none">
              <a:spAutoFit/>
            </a:bodyPr>
            <a:lstStyle/>
            <a:p>
              <a:r>
                <a:rPr lang="hu-HU" sz="1800">
                  <a:solidFill>
                    <a:schemeClr val="bg2"/>
                  </a:solidFill>
                  <a:latin typeface="Courier New" pitchFamily="49" charset="0"/>
                </a:rPr>
                <a:t>T</a:t>
              </a:r>
              <a:r>
                <a:rPr lang="hu-HU" sz="1800" baseline="-25000">
                  <a:solidFill>
                    <a:schemeClr val="bg2"/>
                  </a:solidFill>
                  <a:latin typeface="Courier New" pitchFamily="49" charset="0"/>
                </a:rPr>
                <a:t>c</a:t>
              </a:r>
            </a:p>
          </p:txBody>
        </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a számának helye 3"/>
          <p:cNvSpPr>
            <a:spLocks noGrp="1"/>
          </p:cNvSpPr>
          <p:nvPr>
            <p:ph type="sldNum" sz="quarter" idx="10"/>
          </p:nvPr>
        </p:nvSpPr>
        <p:spPr/>
        <p:txBody>
          <a:bodyPr/>
          <a:lstStyle/>
          <a:p>
            <a:pPr>
              <a:defRPr/>
            </a:pPr>
            <a:fld id="{036122EC-B4CA-4DD5-83DC-3ED34695B17A}" type="slidenum">
              <a:rPr lang="hu-HU"/>
              <a:pPr>
                <a:defRPr/>
              </a:pPr>
              <a:t>110</a:t>
            </a:fld>
            <a:endParaRPr lang="hu-HU"/>
          </a:p>
        </p:txBody>
      </p:sp>
      <p:sp>
        <p:nvSpPr>
          <p:cNvPr id="266242" name="Rectangle 2"/>
          <p:cNvSpPr>
            <a:spLocks noGrp="1" noChangeArrowheads="1"/>
          </p:cNvSpPr>
          <p:nvPr>
            <p:ph type="title"/>
          </p:nvPr>
        </p:nvSpPr>
        <p:spPr/>
        <p:txBody>
          <a:bodyPr/>
          <a:lstStyle/>
          <a:p>
            <a:pPr eaLnBrk="1" hangingPunct="1">
              <a:defRPr/>
            </a:pPr>
            <a:r>
              <a:rPr lang="en-US" sz="4000" smtClean="0"/>
              <a:t>Critical phenomena</a:t>
            </a:r>
          </a:p>
        </p:txBody>
      </p:sp>
      <p:sp>
        <p:nvSpPr>
          <p:cNvPr id="266243" name="Rectangle 3"/>
          <p:cNvSpPr>
            <a:spLocks noGrp="1" noChangeArrowheads="1"/>
          </p:cNvSpPr>
          <p:nvPr>
            <p:ph type="body" idx="1"/>
          </p:nvPr>
        </p:nvSpPr>
        <p:spPr>
          <a:xfrm>
            <a:off x="0" y="836613"/>
            <a:ext cx="8532813" cy="5256212"/>
          </a:xfrm>
        </p:spPr>
        <p:txBody>
          <a:bodyPr/>
          <a:lstStyle/>
          <a:p>
            <a:pPr eaLnBrk="1" hangingPunct="1">
              <a:defRPr/>
            </a:pPr>
            <a:r>
              <a:rPr lang="en-US" sz="2800" smtClean="0"/>
              <a:t>Density correlations measured</a:t>
            </a:r>
          </a:p>
          <a:p>
            <a:pPr lvl="1" eaLnBrk="1" hangingPunct="1">
              <a:defRPr/>
            </a:pPr>
            <a:r>
              <a:rPr lang="en-US" sz="2400" smtClean="0"/>
              <a:t>Well described by Negative Binomial Distributions</a:t>
            </a:r>
          </a:p>
          <a:p>
            <a:pPr lvl="1" eaLnBrk="1" hangingPunct="1">
              <a:defRPr/>
            </a:pPr>
            <a:r>
              <a:rPr lang="en-US" sz="2400" smtClean="0"/>
              <a:t>Interpolating between Bose-Einstein and Poisson</a:t>
            </a:r>
          </a:p>
          <a:p>
            <a:pPr lvl="1" eaLnBrk="1" hangingPunct="1">
              <a:defRPr/>
            </a:pPr>
            <a:r>
              <a:rPr lang="en-US" sz="2400" smtClean="0"/>
              <a:t>Basic parameter k ↔ ξ ↔ susceptibility χ</a:t>
            </a:r>
            <a:r>
              <a:rPr lang="en-US" sz="2400" baseline="-25000" smtClean="0"/>
              <a:t>ω=0</a:t>
            </a:r>
            <a:r>
              <a:rPr lang="en-US" sz="2400" smtClean="0"/>
              <a:t>~|T-T</a:t>
            </a:r>
            <a:r>
              <a:rPr lang="en-US" sz="2400" baseline="-25000" smtClean="0"/>
              <a:t>c</a:t>
            </a:r>
            <a:r>
              <a:rPr lang="en-US" sz="2400" smtClean="0"/>
              <a:t>|</a:t>
            </a:r>
            <a:r>
              <a:rPr lang="en-US" sz="2400" baseline="30000" smtClean="0"/>
              <a:t>-1</a:t>
            </a:r>
          </a:p>
          <a:p>
            <a:pPr eaLnBrk="1" hangingPunct="1">
              <a:defRPr/>
            </a:pPr>
            <a:r>
              <a:rPr lang="en-US" sz="2800" smtClean="0"/>
              <a:t>Parameter ξ monotonical in temperature</a:t>
            </a:r>
          </a:p>
          <a:p>
            <a:pPr eaLnBrk="1" hangingPunct="1">
              <a:defRPr/>
            </a:pPr>
            <a:r>
              <a:rPr lang="en-US" sz="2800" smtClean="0"/>
              <a:t>Not at the critical point!</a:t>
            </a:r>
          </a:p>
          <a:p>
            <a:pPr eaLnBrk="1" hangingPunct="1">
              <a:defRPr/>
            </a:pPr>
            <a:r>
              <a:rPr lang="en-US" sz="2800" smtClean="0"/>
              <a:t>Local max. at N</a:t>
            </a:r>
            <a:r>
              <a:rPr lang="en-US" sz="2800" baseline="-25000" smtClean="0"/>
              <a:t>part</a:t>
            </a:r>
            <a:r>
              <a:rPr lang="en-US" sz="2800" smtClean="0"/>
              <a:t>≈90</a:t>
            </a:r>
          </a:p>
          <a:p>
            <a:pPr eaLnBrk="1" hangingPunct="1">
              <a:defRPr/>
            </a:pPr>
            <a:r>
              <a:rPr lang="en-US" sz="2800" smtClean="0"/>
              <a:t>Critical phenomenon?</a:t>
            </a:r>
          </a:p>
          <a:p>
            <a:pPr lvl="1" eaLnBrk="1" hangingPunct="1">
              <a:buFont typeface="Book Antiqua" pitchFamily="18" charset="0"/>
              <a:buNone/>
              <a:defRPr/>
            </a:pPr>
            <a:r>
              <a:rPr lang="en-US" sz="2400" smtClean="0"/>
              <a:t>in Landau-Ginzberg</a:t>
            </a:r>
          </a:p>
          <a:p>
            <a:pPr lvl="1" eaLnBrk="1" hangingPunct="1">
              <a:buFont typeface="Book Antiqua" pitchFamily="18" charset="0"/>
              <a:buNone/>
              <a:defRPr/>
            </a:pPr>
            <a:r>
              <a:rPr lang="en-US" sz="2400" smtClean="0"/>
              <a:t>framework</a:t>
            </a:r>
          </a:p>
        </p:txBody>
      </p:sp>
      <p:pic>
        <p:nvPicPr>
          <p:cNvPr id="132101" name="Picture 4"/>
          <p:cNvPicPr>
            <a:picLocks noChangeAspect="1" noChangeArrowheads="1"/>
          </p:cNvPicPr>
          <p:nvPr/>
        </p:nvPicPr>
        <p:blipFill>
          <a:blip r:embed="rId3" cstate="print"/>
          <a:srcRect/>
          <a:stretch>
            <a:fillRect/>
          </a:stretch>
        </p:blipFill>
        <p:spPr bwMode="auto">
          <a:xfrm>
            <a:off x="4357688" y="3116263"/>
            <a:ext cx="4751387" cy="3408362"/>
          </a:xfrm>
          <a:prstGeom prst="rect">
            <a:avLst/>
          </a:prstGeom>
          <a:noFill/>
          <a:ln w="9525">
            <a:noFill/>
            <a:miter lim="800000"/>
            <a:headEnd/>
            <a:tailEnd/>
          </a:ln>
        </p:spPr>
      </p:pic>
      <p:sp>
        <p:nvSpPr>
          <p:cNvPr id="132102" name="Oval 5"/>
          <p:cNvSpPr>
            <a:spLocks noChangeArrowheads="1"/>
          </p:cNvSpPr>
          <p:nvPr/>
        </p:nvSpPr>
        <p:spPr bwMode="auto">
          <a:xfrm>
            <a:off x="5364163" y="3933825"/>
            <a:ext cx="863600" cy="1223963"/>
          </a:xfrm>
          <a:prstGeom prst="ellipse">
            <a:avLst/>
          </a:prstGeom>
          <a:noFill/>
          <a:ln w="28575">
            <a:solidFill>
              <a:srgbClr val="FF0000"/>
            </a:solidFill>
            <a:round/>
            <a:headEnd/>
            <a:tailEnd/>
          </a:ln>
        </p:spPr>
        <p:txBody>
          <a:bodyPr wrap="none" anchor="ctr"/>
          <a:lstStyle/>
          <a:p>
            <a:endParaRPr lang="hu-HU"/>
          </a:p>
        </p:txBody>
      </p:sp>
      <p:cxnSp>
        <p:nvCxnSpPr>
          <p:cNvPr id="132103" name="AutoShape 6"/>
          <p:cNvCxnSpPr>
            <a:cxnSpLocks noChangeShapeType="1"/>
            <a:stCxn id="132104" idx="1"/>
            <a:endCxn id="132102" idx="2"/>
          </p:cNvCxnSpPr>
          <p:nvPr/>
        </p:nvCxnSpPr>
        <p:spPr bwMode="auto">
          <a:xfrm>
            <a:off x="3924300" y="4235450"/>
            <a:ext cx="1425575" cy="311150"/>
          </a:xfrm>
          <a:prstGeom prst="straightConnector1">
            <a:avLst/>
          </a:prstGeom>
          <a:noFill/>
          <a:ln w="28575">
            <a:solidFill>
              <a:srgbClr val="FF0000"/>
            </a:solidFill>
            <a:round/>
            <a:headEnd/>
            <a:tailEnd type="triangle" w="med" len="med"/>
          </a:ln>
        </p:spPr>
      </p:cxnSp>
      <p:sp>
        <p:nvSpPr>
          <p:cNvPr id="132104" name="Line 7"/>
          <p:cNvSpPr>
            <a:spLocks noChangeShapeType="1"/>
          </p:cNvSpPr>
          <p:nvPr/>
        </p:nvSpPr>
        <p:spPr bwMode="auto">
          <a:xfrm>
            <a:off x="468313" y="4221163"/>
            <a:ext cx="3455987" cy="0"/>
          </a:xfrm>
          <a:prstGeom prst="line">
            <a:avLst/>
          </a:prstGeom>
          <a:noFill/>
          <a:ln w="28575">
            <a:solidFill>
              <a:srgbClr val="FF0000"/>
            </a:solidFill>
            <a:round/>
            <a:headEnd/>
            <a:tailEnd/>
          </a:ln>
        </p:spPr>
        <p:txBody>
          <a:bodyPr/>
          <a:lstStyle/>
          <a:p>
            <a:endParaRPr lang="hu-HU"/>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0"/>
          </p:nvPr>
        </p:nvSpPr>
        <p:spPr/>
        <p:txBody>
          <a:bodyPr/>
          <a:lstStyle/>
          <a:p>
            <a:pPr>
              <a:defRPr/>
            </a:pPr>
            <a:fld id="{53B3E3E9-7392-4553-ADFA-1F6EDCA187B8}" type="slidenum">
              <a:rPr lang="hu-HU"/>
              <a:pPr>
                <a:defRPr/>
              </a:pPr>
              <a:t>111</a:t>
            </a:fld>
            <a:endParaRPr lang="hu-HU"/>
          </a:p>
        </p:txBody>
      </p:sp>
      <p:sp>
        <p:nvSpPr>
          <p:cNvPr id="229378" name="Rectangle 2"/>
          <p:cNvSpPr>
            <a:spLocks noGrp="1" noChangeArrowheads="1"/>
          </p:cNvSpPr>
          <p:nvPr>
            <p:ph type="title"/>
          </p:nvPr>
        </p:nvSpPr>
        <p:spPr/>
        <p:txBody>
          <a:bodyPr/>
          <a:lstStyle/>
          <a:p>
            <a:pPr eaLnBrk="1" hangingPunct="1">
              <a:defRPr/>
            </a:pPr>
            <a:r>
              <a:rPr lang="en-US" sz="3800" smtClean="0"/>
              <a:t>„</a:t>
            </a:r>
            <a:r>
              <a:rPr lang="hu-HU" sz="3800" smtClean="0"/>
              <a:t>Discovering new laws of Nature</a:t>
            </a:r>
            <a:r>
              <a:rPr lang="en-US" sz="3800" smtClean="0"/>
              <a:t>”</a:t>
            </a:r>
          </a:p>
        </p:txBody>
      </p:sp>
      <p:sp>
        <p:nvSpPr>
          <p:cNvPr id="229379" name="Rectangle 3"/>
          <p:cNvSpPr>
            <a:spLocks noGrp="1" noChangeArrowheads="1"/>
          </p:cNvSpPr>
          <p:nvPr>
            <p:ph type="body" idx="1"/>
          </p:nvPr>
        </p:nvSpPr>
        <p:spPr>
          <a:xfrm>
            <a:off x="449263" y="873125"/>
            <a:ext cx="8216900" cy="5513388"/>
          </a:xfrm>
        </p:spPr>
        <p:txBody>
          <a:bodyPr/>
          <a:lstStyle/>
          <a:p>
            <a:pPr marL="0" indent="0" eaLnBrk="1" hangingPunct="1">
              <a:lnSpc>
                <a:spcPct val="80000"/>
              </a:lnSpc>
              <a:buFontTx/>
              <a:buNone/>
              <a:defRPr/>
            </a:pPr>
            <a:r>
              <a:rPr lang="en-US" sz="2000" smtClean="0"/>
              <a:t>„In general we look for a new law by the following process. </a:t>
            </a:r>
            <a:endParaRPr lang="hu-HU" sz="2000" smtClean="0"/>
          </a:p>
          <a:p>
            <a:pPr marL="0" indent="0" eaLnBrk="1" hangingPunct="1">
              <a:lnSpc>
                <a:spcPct val="80000"/>
              </a:lnSpc>
              <a:buFontTx/>
              <a:buNone/>
              <a:defRPr/>
            </a:pPr>
            <a:r>
              <a:rPr lang="en-US" sz="2000" smtClean="0"/>
              <a:t>First we guess it. </a:t>
            </a:r>
          </a:p>
          <a:p>
            <a:pPr marL="0" indent="0" eaLnBrk="1" hangingPunct="1">
              <a:lnSpc>
                <a:spcPct val="80000"/>
              </a:lnSpc>
              <a:buFontTx/>
              <a:buNone/>
              <a:defRPr/>
            </a:pPr>
            <a:r>
              <a:rPr lang="en-US" sz="2000" smtClean="0"/>
              <a:t>Then we compare the consequences of the guess to see what would be implied if this law that we guessed is right. </a:t>
            </a:r>
          </a:p>
          <a:p>
            <a:pPr marL="0" indent="0" eaLnBrk="1" hangingPunct="1">
              <a:lnSpc>
                <a:spcPct val="80000"/>
              </a:lnSpc>
              <a:buFontTx/>
              <a:buNone/>
              <a:defRPr/>
            </a:pPr>
            <a:r>
              <a:rPr lang="en-US" sz="2000" smtClean="0"/>
              <a:t>Then we compare the result of the computation to </a:t>
            </a:r>
            <a:r>
              <a:rPr lang="hu-HU" sz="2000" smtClean="0"/>
              <a:t>N</a:t>
            </a:r>
            <a:r>
              <a:rPr lang="en-US" sz="2000" smtClean="0"/>
              <a:t>ature, with  </a:t>
            </a:r>
            <a:r>
              <a:rPr lang="hu-HU" sz="2000" smtClean="0"/>
              <a:t>e</a:t>
            </a:r>
            <a:r>
              <a:rPr lang="en-US" sz="2000" smtClean="0"/>
              <a:t>xperiment or experience, compare it directly with observation, to  see if it works. </a:t>
            </a:r>
            <a:endParaRPr lang="hu-HU" sz="2000" smtClean="0"/>
          </a:p>
          <a:p>
            <a:pPr marL="0" indent="0" eaLnBrk="1" hangingPunct="1">
              <a:lnSpc>
                <a:spcPct val="80000"/>
              </a:lnSpc>
              <a:buFontTx/>
              <a:buNone/>
              <a:defRPr/>
            </a:pPr>
            <a:endParaRPr lang="en-US" sz="2000" smtClean="0"/>
          </a:p>
          <a:p>
            <a:pPr marL="0" indent="0" eaLnBrk="1" hangingPunct="1">
              <a:lnSpc>
                <a:spcPct val="80000"/>
              </a:lnSpc>
              <a:buFontTx/>
              <a:buNone/>
              <a:defRPr/>
            </a:pPr>
            <a:r>
              <a:rPr lang="en-US" sz="2000" smtClean="0"/>
              <a:t>If it disagrees with experiment it is wrong.</a:t>
            </a:r>
          </a:p>
          <a:p>
            <a:pPr marL="0" indent="0" eaLnBrk="1" hangingPunct="1">
              <a:lnSpc>
                <a:spcPct val="80000"/>
              </a:lnSpc>
              <a:buFontTx/>
              <a:buNone/>
              <a:defRPr/>
            </a:pPr>
            <a:endParaRPr lang="en-US" sz="2000" smtClean="0"/>
          </a:p>
          <a:p>
            <a:pPr marL="0" indent="0" eaLnBrk="1" hangingPunct="1">
              <a:lnSpc>
                <a:spcPct val="80000"/>
              </a:lnSpc>
              <a:buFontTx/>
              <a:buNone/>
              <a:defRPr/>
            </a:pPr>
            <a:r>
              <a:rPr lang="en-US" sz="2000" smtClean="0"/>
              <a:t>In that simple  statement  is the key to science. </a:t>
            </a:r>
          </a:p>
          <a:p>
            <a:pPr marL="0" indent="0" eaLnBrk="1" hangingPunct="1">
              <a:lnSpc>
                <a:spcPct val="80000"/>
              </a:lnSpc>
              <a:buFontTx/>
              <a:buNone/>
              <a:defRPr/>
            </a:pPr>
            <a:r>
              <a:rPr lang="en-US" sz="2000" smtClean="0"/>
              <a:t>It does  not  make  any difference  how  beautiful your guess is. </a:t>
            </a:r>
          </a:p>
          <a:p>
            <a:pPr marL="0" indent="0" eaLnBrk="1" hangingPunct="1">
              <a:lnSpc>
                <a:spcPct val="80000"/>
              </a:lnSpc>
              <a:buFontTx/>
              <a:buNone/>
              <a:defRPr/>
            </a:pPr>
            <a:r>
              <a:rPr lang="en-US" sz="2000" smtClean="0"/>
              <a:t>It does  not  make  any difference  how  smart you are, who made the guess, or  what  his name is — if it disagrees with experiment it is wrong.”			</a:t>
            </a:r>
          </a:p>
          <a:p>
            <a:pPr marL="0" indent="0" eaLnBrk="1" hangingPunct="1">
              <a:lnSpc>
                <a:spcPct val="80000"/>
              </a:lnSpc>
              <a:buFontTx/>
              <a:buNone/>
              <a:defRPr/>
            </a:pPr>
            <a:endParaRPr lang="en-US" sz="2000" smtClean="0"/>
          </a:p>
          <a:p>
            <a:pPr marL="0" indent="0" eaLnBrk="1" hangingPunct="1">
              <a:lnSpc>
                <a:spcPct val="80000"/>
              </a:lnSpc>
              <a:buFontTx/>
              <a:buNone/>
              <a:defRPr/>
            </a:pPr>
            <a:r>
              <a:rPr lang="en-US" sz="2000" smtClean="0"/>
              <a:t>						/R.P. Feynman/</a:t>
            </a: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a számának helye 3"/>
          <p:cNvSpPr>
            <a:spLocks noGrp="1"/>
          </p:cNvSpPr>
          <p:nvPr>
            <p:ph type="sldNum" sz="quarter" idx="10"/>
          </p:nvPr>
        </p:nvSpPr>
        <p:spPr/>
        <p:txBody>
          <a:bodyPr/>
          <a:lstStyle/>
          <a:p>
            <a:pPr>
              <a:defRPr/>
            </a:pPr>
            <a:fld id="{87C42DC8-D41A-4305-B0C7-37DCBB7730E2}" type="slidenum">
              <a:rPr lang="hu-HU"/>
              <a:pPr>
                <a:defRPr/>
              </a:pPr>
              <a:t>112</a:t>
            </a:fld>
            <a:endParaRPr lang="hu-HU"/>
          </a:p>
        </p:txBody>
      </p:sp>
      <p:sp>
        <p:nvSpPr>
          <p:cNvPr id="362498" name="Rectangle 2"/>
          <p:cNvSpPr>
            <a:spLocks noGrp="1" noChangeArrowheads="1"/>
          </p:cNvSpPr>
          <p:nvPr>
            <p:ph type="title"/>
          </p:nvPr>
        </p:nvSpPr>
        <p:spPr/>
        <p:txBody>
          <a:bodyPr/>
          <a:lstStyle/>
          <a:p>
            <a:pPr eaLnBrk="1" hangingPunct="1">
              <a:defRPr/>
            </a:pPr>
            <a:r>
              <a:rPr lang="hu-HU" sz="4000" smtClean="0"/>
              <a:t>Summary</a:t>
            </a:r>
            <a:endParaRPr lang="en-US" sz="4000" smtClean="0"/>
          </a:p>
        </p:txBody>
      </p:sp>
      <p:pic>
        <p:nvPicPr>
          <p:cNvPr id="134148" name="Picture 4"/>
          <p:cNvPicPr>
            <a:picLocks noChangeAspect="1" noChangeArrowheads="1"/>
          </p:cNvPicPr>
          <p:nvPr/>
        </p:nvPicPr>
        <p:blipFill>
          <a:blip r:embed="rId3" cstate="print"/>
          <a:srcRect/>
          <a:stretch>
            <a:fillRect/>
          </a:stretch>
        </p:blipFill>
        <p:spPr bwMode="auto">
          <a:xfrm>
            <a:off x="4953000" y="3748088"/>
            <a:ext cx="4191000" cy="3109912"/>
          </a:xfrm>
          <a:prstGeom prst="rect">
            <a:avLst/>
          </a:prstGeom>
          <a:noFill/>
          <a:ln w="9525">
            <a:noFill/>
            <a:miter lim="800000"/>
            <a:headEnd/>
            <a:tailEnd/>
          </a:ln>
        </p:spPr>
      </p:pic>
      <p:pic>
        <p:nvPicPr>
          <p:cNvPr id="134149" name="Picture 5" descr="columbus_taking_possession"/>
          <p:cNvPicPr>
            <a:picLocks noChangeAspect="1" noChangeArrowheads="1"/>
          </p:cNvPicPr>
          <p:nvPr/>
        </p:nvPicPr>
        <p:blipFill>
          <a:blip r:embed="rId4" cstate="print"/>
          <a:srcRect/>
          <a:stretch>
            <a:fillRect/>
          </a:stretch>
        </p:blipFill>
        <p:spPr bwMode="auto">
          <a:xfrm>
            <a:off x="255588" y="803275"/>
            <a:ext cx="3359150" cy="2536825"/>
          </a:xfrm>
          <a:prstGeom prst="rect">
            <a:avLst/>
          </a:prstGeom>
          <a:noFill/>
          <a:ln w="9525">
            <a:noFill/>
            <a:miter lim="800000"/>
            <a:headEnd/>
            <a:tailEnd/>
          </a:ln>
        </p:spPr>
      </p:pic>
      <p:sp>
        <p:nvSpPr>
          <p:cNvPr id="134150" name="Text Box 6"/>
          <p:cNvSpPr txBox="1">
            <a:spLocks noChangeArrowheads="1"/>
          </p:cNvSpPr>
          <p:nvPr/>
        </p:nvSpPr>
        <p:spPr bwMode="auto">
          <a:xfrm>
            <a:off x="5227638" y="3781425"/>
            <a:ext cx="485775" cy="823913"/>
          </a:xfrm>
          <a:prstGeom prst="rect">
            <a:avLst/>
          </a:prstGeom>
          <a:noFill/>
          <a:ln w="9525">
            <a:noFill/>
            <a:miter lim="800000"/>
            <a:headEnd/>
            <a:tailEnd/>
          </a:ln>
        </p:spPr>
        <p:txBody>
          <a:bodyPr>
            <a:spAutoFit/>
          </a:bodyPr>
          <a:lstStyle/>
          <a:p>
            <a:pPr>
              <a:spcBef>
                <a:spcPct val="50000"/>
              </a:spcBef>
            </a:pPr>
            <a:r>
              <a:rPr lang="hu-HU" sz="4800">
                <a:solidFill>
                  <a:srgbClr val="FF0000"/>
                </a:solidFill>
              </a:rPr>
              <a:t>?</a:t>
            </a:r>
            <a:endParaRPr lang="en-US" sz="4800">
              <a:solidFill>
                <a:srgbClr val="FF0000"/>
              </a:solidFill>
            </a:endParaRPr>
          </a:p>
        </p:txBody>
      </p:sp>
      <p:sp>
        <p:nvSpPr>
          <p:cNvPr id="134151" name="Text Box 7"/>
          <p:cNvSpPr txBox="1">
            <a:spLocks noChangeArrowheads="1"/>
          </p:cNvSpPr>
          <p:nvPr/>
        </p:nvSpPr>
        <p:spPr bwMode="auto">
          <a:xfrm>
            <a:off x="8418513" y="5945188"/>
            <a:ext cx="485775" cy="823912"/>
          </a:xfrm>
          <a:prstGeom prst="rect">
            <a:avLst/>
          </a:prstGeom>
          <a:noFill/>
          <a:ln w="9525">
            <a:noFill/>
            <a:miter lim="800000"/>
            <a:headEnd/>
            <a:tailEnd/>
          </a:ln>
        </p:spPr>
        <p:txBody>
          <a:bodyPr>
            <a:spAutoFit/>
          </a:bodyPr>
          <a:lstStyle/>
          <a:p>
            <a:pPr>
              <a:spcBef>
                <a:spcPct val="50000"/>
              </a:spcBef>
            </a:pPr>
            <a:r>
              <a:rPr lang="hu-HU" sz="4800">
                <a:solidFill>
                  <a:srgbClr val="FF0000"/>
                </a:solidFill>
              </a:rPr>
              <a:t>?</a:t>
            </a:r>
            <a:endParaRPr lang="en-US" sz="4800">
              <a:solidFill>
                <a:srgbClr val="FF0000"/>
              </a:solidFill>
            </a:endParaRPr>
          </a:p>
        </p:txBody>
      </p:sp>
      <p:sp>
        <p:nvSpPr>
          <p:cNvPr id="134152" name="AutoShape 8"/>
          <p:cNvSpPr>
            <a:spLocks noChangeArrowheads="1"/>
          </p:cNvSpPr>
          <p:nvPr/>
        </p:nvSpPr>
        <p:spPr bwMode="auto">
          <a:xfrm rot="-9366450">
            <a:off x="3624263" y="3136900"/>
            <a:ext cx="1277937" cy="792163"/>
          </a:xfrm>
          <a:prstGeom prst="leftArrow">
            <a:avLst>
              <a:gd name="adj1" fmla="val 55611"/>
              <a:gd name="adj2" fmla="val 61773"/>
            </a:avLst>
          </a:prstGeom>
          <a:solidFill>
            <a:schemeClr val="tx1">
              <a:alpha val="30196"/>
            </a:schemeClr>
          </a:solidFill>
          <a:ln w="9525">
            <a:solidFill>
              <a:schemeClr val="tx1"/>
            </a:solidFill>
            <a:miter lim="800000"/>
            <a:headEnd/>
            <a:tailEnd/>
          </a:ln>
        </p:spPr>
        <p:txBody>
          <a:bodyPr wrap="none" anchor="ctr"/>
          <a:lstStyle/>
          <a:p>
            <a:endParaRPr lang="hu-HU"/>
          </a:p>
        </p:txBody>
      </p:sp>
      <p:pic>
        <p:nvPicPr>
          <p:cNvPr id="362508" name="aniliquid_v3.mpg">
            <a:hlinkClick r:id="" action="ppaction://media"/>
          </p:cNvPr>
          <p:cNvPicPr>
            <a:picLocks noGrp="1" noRot="1" noChangeAspect="1" noChangeArrowheads="1"/>
          </p:cNvPicPr>
          <p:nvPr>
            <p:ph idx="1"/>
            <a:videoFile r:link="rId1"/>
          </p:nvPr>
        </p:nvPicPr>
        <p:blipFill>
          <a:blip r:embed="rId5" cstate="print"/>
          <a:srcRect/>
          <a:stretch>
            <a:fillRect/>
          </a:stretch>
        </p:blipFill>
        <p:spPr>
          <a:xfrm>
            <a:off x="5256213" y="898525"/>
            <a:ext cx="3425825" cy="2570163"/>
          </a:xfrm>
        </p:spPr>
      </p:pic>
      <p:sp>
        <p:nvSpPr>
          <p:cNvPr id="134154" name="WordArt 14"/>
          <p:cNvSpPr>
            <a:spLocks noChangeArrowheads="1" noChangeShapeType="1" noTextEdit="1"/>
          </p:cNvSpPr>
          <p:nvPr/>
        </p:nvSpPr>
        <p:spPr bwMode="auto">
          <a:xfrm>
            <a:off x="5673725" y="839788"/>
            <a:ext cx="2587625" cy="2220912"/>
          </a:xfrm>
          <a:prstGeom prst="rect">
            <a:avLst/>
          </a:prstGeom>
        </p:spPr>
        <p:txBody>
          <a:bodyPr spcFirstLastPara="1" wrap="none" fromWordArt="1">
            <a:prstTxWarp prst="textArchUp">
              <a:avLst>
                <a:gd name="adj" fmla="val 10800004"/>
              </a:avLst>
            </a:prstTxWarp>
          </a:bodyPr>
          <a:lstStyle/>
          <a:p>
            <a:pPr algn="ctr"/>
            <a:r>
              <a:rPr lang="en-US" sz="3600" kern="10">
                <a:ln w="9525">
                  <a:solidFill>
                    <a:schemeClr val="tx1"/>
                  </a:solidFill>
                  <a:round/>
                  <a:headEnd/>
                  <a:tailEnd/>
                </a:ln>
                <a:latin typeface="Book Antiqua"/>
              </a:rPr>
              <a:t>Nearly perfect fluid of quarks</a:t>
            </a:r>
            <a:endParaRPr lang="hu-HU" sz="3600" kern="10">
              <a:ln w="9525">
                <a:solidFill>
                  <a:schemeClr val="tx1"/>
                </a:solidFill>
                <a:round/>
                <a:headEnd/>
                <a:tailEnd/>
              </a:ln>
              <a:latin typeface="Book Antiqua"/>
            </a:endParaRPr>
          </a:p>
        </p:txBody>
      </p:sp>
      <p:sp>
        <p:nvSpPr>
          <p:cNvPr id="134155" name="WordArt 15"/>
          <p:cNvSpPr>
            <a:spLocks noChangeArrowheads="1" noChangeShapeType="1" noTextEdit="1"/>
          </p:cNvSpPr>
          <p:nvPr/>
        </p:nvSpPr>
        <p:spPr bwMode="auto">
          <a:xfrm>
            <a:off x="195263" y="5292725"/>
            <a:ext cx="4578350" cy="1241425"/>
          </a:xfrm>
          <a:prstGeom prst="rect">
            <a:avLst/>
          </a:prstGeom>
        </p:spPr>
        <p:txBody>
          <a:bodyPr wrap="none" fromWordArt="1">
            <a:prstTxWarp prst="textFadeUp">
              <a:avLst>
                <a:gd name="adj" fmla="val 9676"/>
              </a:avLst>
            </a:prstTxWarp>
          </a:bodyPr>
          <a:lstStyle/>
          <a:p>
            <a:pPr algn="ctr"/>
            <a:r>
              <a:rPr lang="hu-HU" sz="3600" kern="10">
                <a:ln w="12700">
                  <a:solidFill>
                    <a:srgbClr val="B2B2B2"/>
                  </a:solidFill>
                  <a:round/>
                  <a:headEnd/>
                  <a:tailEnd/>
                </a:ln>
                <a:gradFill rotWithShape="1">
                  <a:gsLst>
                    <a:gs pos="0">
                      <a:srgbClr val="520402"/>
                    </a:gs>
                    <a:gs pos="100000">
                      <a:srgbClr val="FFCC00">
                        <a:alpha val="79999"/>
                      </a:srgbClr>
                    </a:gs>
                  </a:gsLst>
                  <a:lin ang="5400000" scaled="1"/>
                </a:gradFill>
                <a:effectLst>
                  <a:outerShdw dist="35921" dir="2700000" sy="50000" rotWithShape="0">
                    <a:srgbClr val="875B0D">
                      <a:alpha val="70000"/>
                    </a:srgbClr>
                  </a:outerShdw>
                </a:effectLst>
                <a:latin typeface="Arial Black"/>
              </a:rPr>
              <a:t>Free quark-gluon gas</a:t>
            </a:r>
          </a:p>
        </p:txBody>
      </p:sp>
      <p:sp>
        <p:nvSpPr>
          <p:cNvPr id="134156" name="WordArt 16"/>
          <p:cNvSpPr>
            <a:spLocks noChangeArrowheads="1" noChangeShapeType="1" noTextEdit="1"/>
          </p:cNvSpPr>
          <p:nvPr/>
        </p:nvSpPr>
        <p:spPr bwMode="auto">
          <a:xfrm>
            <a:off x="195263" y="3933825"/>
            <a:ext cx="4578350" cy="1241425"/>
          </a:xfrm>
          <a:prstGeom prst="rect">
            <a:avLst/>
          </a:prstGeom>
        </p:spPr>
        <p:txBody>
          <a:bodyPr wrap="none" fromWordArt="1">
            <a:prstTxWarp prst="textFadeUp">
              <a:avLst>
                <a:gd name="adj" fmla="val 9676"/>
              </a:avLst>
            </a:prstTxWarp>
          </a:bodyPr>
          <a:lstStyle/>
          <a:p>
            <a:pPr algn="ctr"/>
            <a:r>
              <a:rPr lang="hu-HU" sz="3600" kern="10">
                <a:ln w="12700">
                  <a:solidFill>
                    <a:srgbClr val="B2B2B2"/>
                  </a:solidFill>
                  <a:round/>
                  <a:headEnd/>
                  <a:tailEnd/>
                </a:ln>
                <a:gradFill rotWithShape="1">
                  <a:gsLst>
                    <a:gs pos="0">
                      <a:srgbClr val="520402"/>
                    </a:gs>
                    <a:gs pos="100000">
                      <a:srgbClr val="FFCC00">
                        <a:alpha val="79999"/>
                      </a:srgbClr>
                    </a:gs>
                  </a:gsLst>
                  <a:lin ang="5400000" scaled="1"/>
                </a:gradFill>
                <a:effectLst>
                  <a:outerShdw dist="35921" dir="2700000" sy="50000" rotWithShape="0">
                    <a:srgbClr val="875B0D">
                      <a:alpha val="70000"/>
                    </a:srgbClr>
                  </a:outerShdw>
                </a:effectLst>
                <a:latin typeface="Arial Black"/>
              </a:rPr>
              <a:t>Phase transition</a:t>
            </a:r>
          </a:p>
        </p:txBody>
      </p:sp>
      <p:sp>
        <p:nvSpPr>
          <p:cNvPr id="134157" name="Line 17"/>
          <p:cNvSpPr>
            <a:spLocks noChangeShapeType="1"/>
          </p:cNvSpPr>
          <p:nvPr/>
        </p:nvSpPr>
        <p:spPr bwMode="auto">
          <a:xfrm>
            <a:off x="681038" y="4071938"/>
            <a:ext cx="3622675" cy="2195512"/>
          </a:xfrm>
          <a:prstGeom prst="line">
            <a:avLst/>
          </a:prstGeom>
          <a:noFill/>
          <a:ln w="76200">
            <a:solidFill>
              <a:srgbClr val="FF0000"/>
            </a:solidFill>
            <a:round/>
            <a:headEnd/>
            <a:tailEnd/>
          </a:ln>
        </p:spPr>
        <p:txBody>
          <a:bodyPr wrap="none"/>
          <a:lstStyle/>
          <a:p>
            <a:endParaRPr lang="hu-HU"/>
          </a:p>
        </p:txBody>
      </p:sp>
      <p:sp>
        <p:nvSpPr>
          <p:cNvPr id="134158" name="Line 18"/>
          <p:cNvSpPr>
            <a:spLocks noChangeShapeType="1"/>
          </p:cNvSpPr>
          <p:nvPr/>
        </p:nvSpPr>
        <p:spPr bwMode="auto">
          <a:xfrm flipV="1">
            <a:off x="363538" y="4043363"/>
            <a:ext cx="3768725" cy="2243137"/>
          </a:xfrm>
          <a:prstGeom prst="line">
            <a:avLst/>
          </a:prstGeom>
          <a:noFill/>
          <a:ln w="76200">
            <a:solidFill>
              <a:srgbClr val="FF0000"/>
            </a:solidFill>
            <a:round/>
            <a:headEnd/>
            <a:tailEnd/>
          </a:ln>
        </p:spPr>
        <p:txBody>
          <a:bodyPr wrap="none"/>
          <a:lstStyle/>
          <a:p>
            <a:endParaRPr lang="hu-HU"/>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2" fill="hold"/>
                                        <p:tgtEl>
                                          <p:spTgt spid="36250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62508"/>
                </p:tgtEl>
              </p:cMediaNode>
            </p:video>
            <p:seq concurrent="1" nextAc="seek">
              <p:cTn id="8" restart="whenNotActive" fill="hold" evtFilter="cancelBubble" nodeType="interactiveSeq">
                <p:stCondLst>
                  <p:cond evt="onClick" delay="0">
                    <p:tgtEl>
                      <p:spTgt spid="36250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62508"/>
                                        </p:tgtEl>
                                      </p:cBhvr>
                                    </p:cmd>
                                  </p:childTnLst>
                                </p:cTn>
                              </p:par>
                            </p:childTnLst>
                          </p:cTn>
                        </p:par>
                      </p:childTnLst>
                    </p:cTn>
                  </p:par>
                </p:childTnLst>
              </p:cTn>
              <p:nextCondLst>
                <p:cond evt="onClick" delay="0">
                  <p:tgtEl>
                    <p:spTgt spid="362508"/>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 számának helye 2"/>
          <p:cNvSpPr>
            <a:spLocks noGrp="1"/>
          </p:cNvSpPr>
          <p:nvPr>
            <p:ph type="sldNum" sz="quarter" idx="10"/>
          </p:nvPr>
        </p:nvSpPr>
        <p:spPr/>
        <p:txBody>
          <a:bodyPr/>
          <a:lstStyle/>
          <a:p>
            <a:pPr>
              <a:defRPr/>
            </a:pPr>
            <a:fld id="{358DF8D9-CCFD-4961-A280-F8855C60F5E9}" type="slidenum">
              <a:rPr lang="hu-HU"/>
              <a:pPr>
                <a:defRPr/>
              </a:pPr>
              <a:t>113</a:t>
            </a:fld>
            <a:endParaRPr lang="hu-HU"/>
          </a:p>
        </p:txBody>
      </p:sp>
      <p:sp>
        <p:nvSpPr>
          <p:cNvPr id="363522" name="Rectangle 2"/>
          <p:cNvSpPr>
            <a:spLocks noGrp="1" noChangeArrowheads="1"/>
          </p:cNvSpPr>
          <p:nvPr>
            <p:ph type="title"/>
          </p:nvPr>
        </p:nvSpPr>
        <p:spPr/>
        <p:txBody>
          <a:bodyPr/>
          <a:lstStyle/>
          <a:p>
            <a:pPr eaLnBrk="1" hangingPunct="1">
              <a:defRPr/>
            </a:pPr>
            <a:r>
              <a:rPr lang="hu-HU" sz="4000" smtClean="0"/>
              <a:t>Backup slides</a:t>
            </a:r>
            <a:endParaRPr lang="en-US" sz="4000" smtClean="0"/>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Dia számának helye 3"/>
          <p:cNvSpPr>
            <a:spLocks noGrp="1"/>
          </p:cNvSpPr>
          <p:nvPr>
            <p:ph type="sldNum" sz="quarter" idx="10"/>
          </p:nvPr>
        </p:nvSpPr>
        <p:spPr/>
        <p:txBody>
          <a:bodyPr/>
          <a:lstStyle/>
          <a:p>
            <a:pPr>
              <a:defRPr/>
            </a:pPr>
            <a:fld id="{0831E9AF-869D-4F4B-A373-9228474BD18E}" type="slidenum">
              <a:rPr lang="hu-HU"/>
              <a:pPr>
                <a:defRPr/>
              </a:pPr>
              <a:t>114</a:t>
            </a:fld>
            <a:endParaRPr lang="hu-HU"/>
          </a:p>
        </p:txBody>
      </p:sp>
      <p:sp>
        <p:nvSpPr>
          <p:cNvPr id="417794" name="Rectangle 2"/>
          <p:cNvSpPr>
            <a:spLocks noGrp="1" noChangeArrowheads="1"/>
          </p:cNvSpPr>
          <p:nvPr>
            <p:ph type="title"/>
          </p:nvPr>
        </p:nvSpPr>
        <p:spPr>
          <a:xfrm>
            <a:off x="0" y="44450"/>
            <a:ext cx="9144000" cy="552450"/>
          </a:xfrm>
        </p:spPr>
        <p:txBody>
          <a:bodyPr/>
          <a:lstStyle/>
          <a:p>
            <a:pPr eaLnBrk="1" hangingPunct="1">
              <a:defRPr/>
            </a:pPr>
            <a:r>
              <a:rPr lang="en-US" smtClean="0"/>
              <a:t>Jet suppression</a:t>
            </a:r>
          </a:p>
        </p:txBody>
      </p:sp>
      <p:sp>
        <p:nvSpPr>
          <p:cNvPr id="417795" name="Rectangle 3"/>
          <p:cNvSpPr>
            <a:spLocks noGrp="1" noChangeArrowheads="1"/>
          </p:cNvSpPr>
          <p:nvPr>
            <p:ph type="body" idx="1"/>
          </p:nvPr>
        </p:nvSpPr>
        <p:spPr>
          <a:xfrm>
            <a:off x="152400" y="765175"/>
            <a:ext cx="8812213" cy="2303463"/>
          </a:xfrm>
        </p:spPr>
        <p:txBody>
          <a:bodyPr/>
          <a:lstStyle/>
          <a:p>
            <a:pPr eaLnBrk="1" hangingPunct="1">
              <a:defRPr/>
            </a:pPr>
            <a:r>
              <a:rPr lang="en-US" sz="2400" smtClean="0"/>
              <a:t>Nuclear modification factor: </a:t>
            </a:r>
          </a:p>
          <a:p>
            <a:pPr eaLnBrk="1" hangingPunct="1">
              <a:buFontTx/>
              <a:buNone/>
              <a:defRPr/>
            </a:pPr>
            <a:r>
              <a:rPr lang="en-US" sz="2400" smtClean="0"/>
              <a:t>	Measured in Au+Au, reference: p+p</a:t>
            </a:r>
            <a:endParaRPr lang="en-US" sz="1600" smtClean="0"/>
          </a:p>
          <a:p>
            <a:pPr eaLnBrk="1" hangingPunct="1">
              <a:defRPr/>
            </a:pPr>
            <a:r>
              <a:rPr lang="en-US" sz="2400" smtClean="0"/>
              <a:t>High p</a:t>
            </a:r>
            <a:r>
              <a:rPr lang="en-US" sz="2400" baseline="-25000" smtClean="0"/>
              <a:t>t</a:t>
            </a:r>
            <a:r>
              <a:rPr lang="en-US" sz="2400" smtClean="0"/>
              <a:t> particles suppressed!</a:t>
            </a:r>
            <a:endParaRPr lang="en-US" sz="2400" baseline="-25000" smtClean="0"/>
          </a:p>
          <a:p>
            <a:pPr eaLnBrk="1" hangingPunct="1">
              <a:defRPr/>
            </a:pPr>
            <a:r>
              <a:rPr lang="en-US" sz="2400" smtClean="0"/>
              <a:t>Counter-probe: d+Au → Medium effect (not color gl. cond.)</a:t>
            </a:r>
          </a:p>
          <a:p>
            <a:pPr eaLnBrk="1" hangingPunct="1">
              <a:defRPr/>
            </a:pPr>
            <a:r>
              <a:rPr lang="en-US" sz="2400" smtClean="0"/>
              <a:t>2 PRL covers</a:t>
            </a:r>
          </a:p>
        </p:txBody>
      </p:sp>
      <p:graphicFrame>
        <p:nvGraphicFramePr>
          <p:cNvPr id="35842" name="Object 4"/>
          <p:cNvGraphicFramePr>
            <a:graphicFrameLocks noChangeAspect="1"/>
          </p:cNvGraphicFramePr>
          <p:nvPr/>
        </p:nvGraphicFramePr>
        <p:xfrm>
          <a:off x="5219700" y="3068638"/>
          <a:ext cx="3600450" cy="3371850"/>
        </p:xfrm>
        <a:graphic>
          <a:graphicData uri="http://schemas.openxmlformats.org/presentationml/2006/ole">
            <mc:AlternateContent xmlns:mc="http://schemas.openxmlformats.org/markup-compatibility/2006">
              <mc:Choice xmlns:v="urn:schemas-microsoft-com:vml" Requires="v">
                <p:oleObj spid="_x0000_s35844" name="Bitkép" r:id="rId4" imgW="3000000" imgH="2809524" progId="PBrush">
                  <p:embed/>
                </p:oleObj>
              </mc:Choice>
              <mc:Fallback>
                <p:oleObj name="Bitkép" r:id="rId4" imgW="3000000" imgH="2809524"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3068638"/>
                        <a:ext cx="360045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7797" name="Text Box 5"/>
          <p:cNvSpPr txBox="1">
            <a:spLocks noChangeArrowheads="1"/>
          </p:cNvSpPr>
          <p:nvPr/>
        </p:nvSpPr>
        <p:spPr bwMode="auto">
          <a:xfrm>
            <a:off x="539750" y="2973388"/>
            <a:ext cx="4032250" cy="457200"/>
          </a:xfrm>
          <a:prstGeom prst="rect">
            <a:avLst/>
          </a:prstGeom>
          <a:noFill/>
          <a:ln w="15875">
            <a:noFill/>
            <a:miter lim="800000"/>
            <a:headEnd/>
            <a:tailEnd/>
          </a:ln>
          <a:effectLst/>
        </p:spPr>
        <p:txBody>
          <a:bodyPr>
            <a:spAutoFit/>
          </a:bodyPr>
          <a:lstStyle/>
          <a:p>
            <a:pPr algn="ctr">
              <a:defRPr/>
            </a:pPr>
            <a:r>
              <a:rPr lang="hu-HU">
                <a:effectLst>
                  <a:outerShdw blurRad="38100" dist="38100" dir="2700000" algn="tl">
                    <a:srgbClr val="000000"/>
                  </a:outerShdw>
                </a:effectLst>
                <a:latin typeface="Book Antiqua" pitchFamily="18" charset="0"/>
              </a:rPr>
              <a:t>Au+Au</a:t>
            </a:r>
            <a:endParaRPr lang="hu-HU" noProof="1">
              <a:effectLst>
                <a:outerShdw blurRad="38100" dist="38100" dir="2700000" algn="tl">
                  <a:srgbClr val="000000"/>
                </a:outerShdw>
              </a:effectLst>
              <a:latin typeface="Book Antiqua" pitchFamily="18" charset="0"/>
            </a:endParaRPr>
          </a:p>
        </p:txBody>
      </p:sp>
      <p:sp>
        <p:nvSpPr>
          <p:cNvPr id="35848" name="Line 6"/>
          <p:cNvSpPr>
            <a:spLocks noChangeShapeType="1"/>
          </p:cNvSpPr>
          <p:nvPr/>
        </p:nvSpPr>
        <p:spPr bwMode="auto">
          <a:xfrm flipH="1">
            <a:off x="722313" y="4071938"/>
            <a:ext cx="376237" cy="1587"/>
          </a:xfrm>
          <a:prstGeom prst="line">
            <a:avLst/>
          </a:prstGeom>
          <a:noFill/>
          <a:ln w="63500">
            <a:solidFill>
              <a:schemeClr val="tx1"/>
            </a:solidFill>
            <a:round/>
            <a:headEnd/>
            <a:tailEnd type="triangle" w="med" len="med"/>
          </a:ln>
        </p:spPr>
        <p:txBody>
          <a:bodyPr>
            <a:spAutoFit/>
          </a:bodyPr>
          <a:lstStyle/>
          <a:p>
            <a:endParaRPr lang="hu-HU"/>
          </a:p>
        </p:txBody>
      </p:sp>
      <p:sp>
        <p:nvSpPr>
          <p:cNvPr id="35849" name="Line 7"/>
          <p:cNvSpPr>
            <a:spLocks noChangeShapeType="1"/>
          </p:cNvSpPr>
          <p:nvPr/>
        </p:nvSpPr>
        <p:spPr bwMode="auto">
          <a:xfrm rot="10800965" flipH="1">
            <a:off x="4175125" y="3995738"/>
            <a:ext cx="376238" cy="0"/>
          </a:xfrm>
          <a:prstGeom prst="line">
            <a:avLst/>
          </a:prstGeom>
          <a:noFill/>
          <a:ln w="63500">
            <a:solidFill>
              <a:schemeClr val="tx1"/>
            </a:solidFill>
            <a:round/>
            <a:headEnd/>
            <a:tailEnd type="triangle" w="med" len="med"/>
          </a:ln>
        </p:spPr>
        <p:txBody>
          <a:bodyPr>
            <a:spAutoFit/>
          </a:bodyPr>
          <a:lstStyle/>
          <a:p>
            <a:endParaRPr lang="hu-HU"/>
          </a:p>
        </p:txBody>
      </p:sp>
      <p:sp>
        <p:nvSpPr>
          <p:cNvPr id="35850" name="Rectangle 8"/>
          <p:cNvSpPr>
            <a:spLocks noChangeArrowheads="1"/>
          </p:cNvSpPr>
          <p:nvPr/>
        </p:nvSpPr>
        <p:spPr bwMode="auto">
          <a:xfrm>
            <a:off x="1331913" y="3797300"/>
            <a:ext cx="2530475" cy="874713"/>
          </a:xfrm>
          <a:prstGeom prst="rect">
            <a:avLst/>
          </a:prstGeom>
          <a:solidFill>
            <a:schemeClr val="tx1">
              <a:alpha val="30196"/>
            </a:schemeClr>
          </a:solidFill>
          <a:ln w="15875">
            <a:noFill/>
            <a:miter lim="800000"/>
            <a:headEnd/>
            <a:tailEnd/>
          </a:ln>
        </p:spPr>
        <p:txBody>
          <a:bodyPr anchor="ctr">
            <a:spAutoFit/>
          </a:bodyPr>
          <a:lstStyle/>
          <a:p>
            <a:endParaRPr lang="hu-HU"/>
          </a:p>
        </p:txBody>
      </p:sp>
      <p:sp>
        <p:nvSpPr>
          <p:cNvPr id="35851" name="AutoShape 9"/>
          <p:cNvSpPr>
            <a:spLocks noChangeArrowheads="1"/>
          </p:cNvSpPr>
          <p:nvPr/>
        </p:nvSpPr>
        <p:spPr bwMode="auto">
          <a:xfrm>
            <a:off x="2484438" y="3927475"/>
            <a:ext cx="331787" cy="333375"/>
          </a:xfrm>
          <a:prstGeom prst="irregularSeal1">
            <a:avLst/>
          </a:prstGeom>
          <a:solidFill>
            <a:srgbClr val="FF6600"/>
          </a:solidFill>
          <a:ln w="19050">
            <a:noFill/>
            <a:miter lim="800000"/>
            <a:headEnd/>
            <a:tailEnd/>
          </a:ln>
        </p:spPr>
        <p:txBody>
          <a:bodyPr wrap="none" anchor="ctr">
            <a:spAutoFit/>
          </a:bodyPr>
          <a:lstStyle/>
          <a:p>
            <a:endParaRPr lang="hu-HU"/>
          </a:p>
        </p:txBody>
      </p:sp>
      <p:sp>
        <p:nvSpPr>
          <p:cNvPr id="35852" name="Line 10"/>
          <p:cNvSpPr>
            <a:spLocks noChangeShapeType="1"/>
          </p:cNvSpPr>
          <p:nvPr/>
        </p:nvSpPr>
        <p:spPr bwMode="auto">
          <a:xfrm rot="6114803" flipV="1">
            <a:off x="2358231" y="4248944"/>
            <a:ext cx="519113" cy="15875"/>
          </a:xfrm>
          <a:prstGeom prst="line">
            <a:avLst/>
          </a:prstGeom>
          <a:noFill/>
          <a:ln w="38100">
            <a:solidFill>
              <a:schemeClr val="tx1"/>
            </a:solidFill>
            <a:round/>
            <a:headEnd/>
            <a:tailEnd type="triangle" w="med" len="med"/>
          </a:ln>
        </p:spPr>
        <p:txBody>
          <a:bodyPr>
            <a:spAutoFit/>
          </a:bodyPr>
          <a:lstStyle/>
          <a:p>
            <a:endParaRPr lang="hu-HU"/>
          </a:p>
        </p:txBody>
      </p:sp>
      <p:sp>
        <p:nvSpPr>
          <p:cNvPr id="35853" name="Line 11"/>
          <p:cNvSpPr>
            <a:spLocks noChangeShapeType="1"/>
          </p:cNvSpPr>
          <p:nvPr/>
        </p:nvSpPr>
        <p:spPr bwMode="auto">
          <a:xfrm rot="-5029929" flipH="1" flipV="1">
            <a:off x="2436812" y="3744913"/>
            <a:ext cx="498475" cy="12700"/>
          </a:xfrm>
          <a:prstGeom prst="line">
            <a:avLst/>
          </a:prstGeom>
          <a:noFill/>
          <a:ln w="38100">
            <a:solidFill>
              <a:schemeClr val="tx1"/>
            </a:solidFill>
            <a:round/>
            <a:headEnd type="triangle" w="med" len="med"/>
            <a:tailEnd/>
          </a:ln>
        </p:spPr>
        <p:txBody>
          <a:bodyPr>
            <a:spAutoFit/>
          </a:bodyPr>
          <a:lstStyle/>
          <a:p>
            <a:endParaRPr lang="hu-HU"/>
          </a:p>
        </p:txBody>
      </p:sp>
      <p:sp>
        <p:nvSpPr>
          <p:cNvPr id="35854" name="Freeform 12"/>
          <p:cNvSpPr>
            <a:spLocks/>
          </p:cNvSpPr>
          <p:nvPr/>
        </p:nvSpPr>
        <p:spPr bwMode="auto">
          <a:xfrm>
            <a:off x="2628900" y="4291013"/>
            <a:ext cx="215900" cy="217487"/>
          </a:xfrm>
          <a:custGeom>
            <a:avLst/>
            <a:gdLst>
              <a:gd name="T0" fmla="*/ 0 w 68"/>
              <a:gd name="T1" fmla="*/ 0 h 174"/>
              <a:gd name="T2" fmla="*/ 272176852 w 68"/>
              <a:gd name="T3" fmla="*/ 23434851 h 174"/>
              <a:gd name="T4" fmla="*/ 423386258 w 68"/>
              <a:gd name="T5" fmla="*/ 84364967 h 174"/>
              <a:gd name="T6" fmla="*/ 241934991 w 68"/>
              <a:gd name="T7" fmla="*/ 126547430 h 174"/>
              <a:gd name="T8" fmla="*/ 514111843 w 68"/>
              <a:gd name="T9" fmla="*/ 145295053 h 174"/>
              <a:gd name="T10" fmla="*/ 574595566 w 68"/>
              <a:gd name="T11" fmla="*/ 187477556 h 174"/>
              <a:gd name="T12" fmla="*/ 514111843 w 68"/>
              <a:gd name="T13" fmla="*/ 229660020 h 174"/>
              <a:gd name="T14" fmla="*/ 574595566 w 68"/>
              <a:gd name="T15" fmla="*/ 271842484 h 174"/>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174"/>
              <a:gd name="T26" fmla="*/ 68 w 68"/>
              <a:gd name="T27" fmla="*/ 174 h 1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9050" cap="flat" cmpd="sng">
            <a:solidFill>
              <a:schemeClr val="tx1"/>
            </a:solidFill>
            <a:prstDash val="solid"/>
            <a:round/>
            <a:headEnd type="none" w="med" len="med"/>
            <a:tailEnd type="none" w="med" len="med"/>
          </a:ln>
        </p:spPr>
        <p:txBody>
          <a:bodyPr>
            <a:spAutoFit/>
          </a:bodyPr>
          <a:lstStyle/>
          <a:p>
            <a:endParaRPr lang="hu-HU"/>
          </a:p>
        </p:txBody>
      </p:sp>
      <p:sp>
        <p:nvSpPr>
          <p:cNvPr id="35855" name="Freeform 13"/>
          <p:cNvSpPr>
            <a:spLocks/>
          </p:cNvSpPr>
          <p:nvPr/>
        </p:nvSpPr>
        <p:spPr bwMode="auto">
          <a:xfrm rot="2179176" flipH="1">
            <a:off x="2341563" y="4210050"/>
            <a:ext cx="215900" cy="288925"/>
          </a:xfrm>
          <a:custGeom>
            <a:avLst/>
            <a:gdLst>
              <a:gd name="T0" fmla="*/ 242314889 w 46"/>
              <a:gd name="T1" fmla="*/ 0 h 198"/>
              <a:gd name="T2" fmla="*/ 110141854 w 46"/>
              <a:gd name="T3" fmla="*/ 83042587 h 198"/>
              <a:gd name="T4" fmla="*/ 440576805 w 46"/>
              <a:gd name="T5" fmla="*/ 166086634 h 198"/>
              <a:gd name="T6" fmla="*/ 44057684 w 46"/>
              <a:gd name="T7" fmla="*/ 223578359 h 198"/>
              <a:gd name="T8" fmla="*/ 638834101 w 46"/>
              <a:gd name="T9" fmla="*/ 249129244 h 198"/>
              <a:gd name="T10" fmla="*/ 771007098 w 46"/>
              <a:gd name="T11" fmla="*/ 306620923 h 198"/>
              <a:gd name="T12" fmla="*/ 638834101 w 46"/>
              <a:gd name="T13" fmla="*/ 364112603 h 198"/>
              <a:gd name="T14" fmla="*/ 771007098 w 46"/>
              <a:gd name="T15" fmla="*/ 421604374 h 198"/>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198"/>
              <a:gd name="T26" fmla="*/ 46 w 46"/>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198">
                <a:moveTo>
                  <a:pt x="11" y="0"/>
                </a:moveTo>
                <a:cubicBezTo>
                  <a:pt x="24" y="4"/>
                  <a:pt x="0" y="25"/>
                  <a:pt x="5" y="39"/>
                </a:cubicBezTo>
                <a:cubicBezTo>
                  <a:pt x="0" y="69"/>
                  <a:pt x="11" y="52"/>
                  <a:pt x="20" y="78"/>
                </a:cubicBezTo>
                <a:cubicBezTo>
                  <a:pt x="16" y="89"/>
                  <a:pt x="9" y="95"/>
                  <a:pt x="2" y="105"/>
                </a:cubicBezTo>
                <a:cubicBezTo>
                  <a:pt x="12" y="108"/>
                  <a:pt x="19" y="114"/>
                  <a:pt x="29" y="117"/>
                </a:cubicBezTo>
                <a:cubicBezTo>
                  <a:pt x="25" y="134"/>
                  <a:pt x="18" y="135"/>
                  <a:pt x="35" y="144"/>
                </a:cubicBezTo>
                <a:cubicBezTo>
                  <a:pt x="39" y="156"/>
                  <a:pt x="36" y="160"/>
                  <a:pt x="29" y="171"/>
                </a:cubicBezTo>
                <a:cubicBezTo>
                  <a:pt x="46" y="177"/>
                  <a:pt x="35" y="181"/>
                  <a:pt x="35" y="198"/>
                </a:cubicBezTo>
              </a:path>
            </a:pathLst>
          </a:custGeom>
          <a:noFill/>
          <a:ln w="19050" cap="flat" cmpd="sng">
            <a:solidFill>
              <a:schemeClr val="tx1"/>
            </a:solidFill>
            <a:prstDash val="solid"/>
            <a:round/>
            <a:headEnd type="none" w="med" len="med"/>
            <a:tailEnd type="none" w="med" len="med"/>
          </a:ln>
        </p:spPr>
        <p:txBody>
          <a:bodyPr>
            <a:spAutoFit/>
          </a:bodyPr>
          <a:lstStyle/>
          <a:p>
            <a:endParaRPr lang="hu-HU"/>
          </a:p>
        </p:txBody>
      </p:sp>
      <p:sp>
        <p:nvSpPr>
          <p:cNvPr id="35856" name="Freeform 14"/>
          <p:cNvSpPr>
            <a:spLocks/>
          </p:cNvSpPr>
          <p:nvPr/>
        </p:nvSpPr>
        <p:spPr bwMode="auto">
          <a:xfrm rot="10121092">
            <a:off x="2613025" y="4365625"/>
            <a:ext cx="215900" cy="215900"/>
          </a:xfrm>
          <a:custGeom>
            <a:avLst/>
            <a:gdLst>
              <a:gd name="T0" fmla="*/ 0 w 68"/>
              <a:gd name="T1" fmla="*/ 0 h 174"/>
              <a:gd name="T2" fmla="*/ 272176852 w 68"/>
              <a:gd name="T3" fmla="*/ 23093857 h 174"/>
              <a:gd name="T4" fmla="*/ 423386258 w 68"/>
              <a:gd name="T5" fmla="*/ 83137640 h 174"/>
              <a:gd name="T6" fmla="*/ 241934991 w 68"/>
              <a:gd name="T7" fmla="*/ 124707061 h 174"/>
              <a:gd name="T8" fmla="*/ 514111843 w 68"/>
              <a:gd name="T9" fmla="*/ 143182635 h 174"/>
              <a:gd name="T10" fmla="*/ 574595566 w 68"/>
              <a:gd name="T11" fmla="*/ 184752095 h 174"/>
              <a:gd name="T12" fmla="*/ 514111843 w 68"/>
              <a:gd name="T13" fmla="*/ 226320275 h 174"/>
              <a:gd name="T14" fmla="*/ 574595566 w 68"/>
              <a:gd name="T15" fmla="*/ 267889696 h 174"/>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174"/>
              <a:gd name="T26" fmla="*/ 68 w 68"/>
              <a:gd name="T27" fmla="*/ 174 h 1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9050" cap="flat" cmpd="sng">
            <a:solidFill>
              <a:schemeClr val="tx1"/>
            </a:solidFill>
            <a:prstDash val="solid"/>
            <a:round/>
            <a:headEnd type="none" w="med" len="med"/>
            <a:tailEnd type="none" w="med" len="med"/>
          </a:ln>
        </p:spPr>
        <p:txBody>
          <a:bodyPr>
            <a:spAutoFit/>
          </a:bodyPr>
          <a:lstStyle/>
          <a:p>
            <a:endParaRPr lang="hu-HU"/>
          </a:p>
        </p:txBody>
      </p:sp>
      <p:sp>
        <p:nvSpPr>
          <p:cNvPr id="35857" name="Freeform 15"/>
          <p:cNvSpPr>
            <a:spLocks/>
          </p:cNvSpPr>
          <p:nvPr/>
        </p:nvSpPr>
        <p:spPr bwMode="auto">
          <a:xfrm rot="10121092">
            <a:off x="2346325" y="3851275"/>
            <a:ext cx="288925" cy="207963"/>
          </a:xfrm>
          <a:custGeom>
            <a:avLst/>
            <a:gdLst>
              <a:gd name="T0" fmla="*/ 0 w 68"/>
              <a:gd name="T1" fmla="*/ 0 h 174"/>
              <a:gd name="T2" fmla="*/ 487433385 w 68"/>
              <a:gd name="T3" fmla="*/ 21427362 h 174"/>
              <a:gd name="T4" fmla="*/ 758232601 w 68"/>
              <a:gd name="T5" fmla="*/ 77137532 h 174"/>
              <a:gd name="T6" fmla="*/ 433276967 w 68"/>
              <a:gd name="T7" fmla="*/ 115706307 h 174"/>
              <a:gd name="T8" fmla="*/ 920710352 w 68"/>
              <a:gd name="T9" fmla="*/ 132848906 h 174"/>
              <a:gd name="T10" fmla="*/ 1029027436 w 68"/>
              <a:gd name="T11" fmla="*/ 171417700 h 174"/>
              <a:gd name="T12" fmla="*/ 920710352 w 68"/>
              <a:gd name="T13" fmla="*/ 209986457 h 174"/>
              <a:gd name="T14" fmla="*/ 1029027436 w 68"/>
              <a:gd name="T15" fmla="*/ 248555214 h 174"/>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174"/>
              <a:gd name="T26" fmla="*/ 68 w 68"/>
              <a:gd name="T27" fmla="*/ 174 h 1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9050" cap="flat" cmpd="sng">
            <a:solidFill>
              <a:schemeClr val="tx1"/>
            </a:solidFill>
            <a:prstDash val="solid"/>
            <a:round/>
            <a:headEnd type="none" w="med" len="med"/>
            <a:tailEnd type="none" w="med" len="med"/>
          </a:ln>
        </p:spPr>
        <p:txBody>
          <a:bodyPr>
            <a:spAutoFit/>
          </a:bodyPr>
          <a:lstStyle/>
          <a:p>
            <a:endParaRPr lang="hu-HU"/>
          </a:p>
        </p:txBody>
      </p:sp>
      <p:sp>
        <p:nvSpPr>
          <p:cNvPr id="35858" name="Freeform 16"/>
          <p:cNvSpPr>
            <a:spLocks/>
          </p:cNvSpPr>
          <p:nvPr/>
        </p:nvSpPr>
        <p:spPr bwMode="auto">
          <a:xfrm rot="14203381" flipV="1">
            <a:off x="2694781" y="3837782"/>
            <a:ext cx="144463" cy="215900"/>
          </a:xfrm>
          <a:custGeom>
            <a:avLst/>
            <a:gdLst>
              <a:gd name="T0" fmla="*/ 0 w 68"/>
              <a:gd name="T1" fmla="*/ 0 h 174"/>
              <a:gd name="T2" fmla="*/ 121858768 w 68"/>
              <a:gd name="T3" fmla="*/ 23093857 h 174"/>
              <a:gd name="T4" fmla="*/ 189558806 w 68"/>
              <a:gd name="T5" fmla="*/ 83137640 h 174"/>
              <a:gd name="T6" fmla="*/ 108319617 w 68"/>
              <a:gd name="T7" fmla="*/ 124707061 h 174"/>
              <a:gd name="T8" fmla="*/ 230178385 w 68"/>
              <a:gd name="T9" fmla="*/ 143182635 h 174"/>
              <a:gd name="T10" fmla="*/ 257258812 w 68"/>
              <a:gd name="T11" fmla="*/ 184752095 h 174"/>
              <a:gd name="T12" fmla="*/ 230178385 w 68"/>
              <a:gd name="T13" fmla="*/ 226320275 h 174"/>
              <a:gd name="T14" fmla="*/ 257258812 w 68"/>
              <a:gd name="T15" fmla="*/ 267889696 h 174"/>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174"/>
              <a:gd name="T26" fmla="*/ 68 w 68"/>
              <a:gd name="T27" fmla="*/ 174 h 1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9050" cap="flat" cmpd="sng">
            <a:solidFill>
              <a:schemeClr val="tx1"/>
            </a:solidFill>
            <a:prstDash val="solid"/>
            <a:round/>
            <a:headEnd type="none" w="med" len="med"/>
            <a:tailEnd type="none" w="med" len="med"/>
          </a:ln>
        </p:spPr>
        <p:txBody>
          <a:bodyPr>
            <a:spAutoFit/>
          </a:bodyPr>
          <a:lstStyle/>
          <a:p>
            <a:endParaRPr lang="hu-HU"/>
          </a:p>
        </p:txBody>
      </p:sp>
      <p:sp>
        <p:nvSpPr>
          <p:cNvPr id="35859" name="Oval 17"/>
          <p:cNvSpPr>
            <a:spLocks noChangeArrowheads="1"/>
          </p:cNvSpPr>
          <p:nvPr/>
        </p:nvSpPr>
        <p:spPr bwMode="auto">
          <a:xfrm rot="-10751627">
            <a:off x="1179513" y="3797300"/>
            <a:ext cx="322262" cy="1214438"/>
          </a:xfrm>
          <a:prstGeom prst="ellipse">
            <a:avLst/>
          </a:prstGeom>
          <a:solidFill>
            <a:srgbClr val="FF9900"/>
          </a:solidFill>
          <a:ln w="15875">
            <a:noFill/>
            <a:round/>
            <a:headEnd/>
            <a:tailEnd/>
          </a:ln>
        </p:spPr>
        <p:txBody>
          <a:bodyPr anchor="ctr">
            <a:spAutoFit/>
          </a:bodyPr>
          <a:lstStyle/>
          <a:p>
            <a:endParaRPr lang="hu-HU"/>
          </a:p>
        </p:txBody>
      </p:sp>
      <p:sp>
        <p:nvSpPr>
          <p:cNvPr id="35860" name="Oval 18"/>
          <p:cNvSpPr>
            <a:spLocks noChangeArrowheads="1"/>
          </p:cNvSpPr>
          <p:nvPr/>
        </p:nvSpPr>
        <p:spPr bwMode="auto">
          <a:xfrm>
            <a:off x="3679825" y="3462338"/>
            <a:ext cx="322263" cy="1214437"/>
          </a:xfrm>
          <a:prstGeom prst="ellipse">
            <a:avLst/>
          </a:prstGeom>
          <a:solidFill>
            <a:srgbClr val="FF9900"/>
          </a:solidFill>
          <a:ln w="15875">
            <a:noFill/>
            <a:round/>
            <a:headEnd/>
            <a:tailEnd/>
          </a:ln>
        </p:spPr>
        <p:txBody>
          <a:bodyPr anchor="ctr">
            <a:spAutoFit/>
          </a:bodyPr>
          <a:lstStyle/>
          <a:p>
            <a:endParaRPr lang="hu-HU"/>
          </a:p>
        </p:txBody>
      </p:sp>
      <p:sp>
        <p:nvSpPr>
          <p:cNvPr id="35861" name="Rectangle 19"/>
          <p:cNvSpPr>
            <a:spLocks noChangeArrowheads="1"/>
          </p:cNvSpPr>
          <p:nvPr/>
        </p:nvSpPr>
        <p:spPr bwMode="auto">
          <a:xfrm>
            <a:off x="539750" y="2997200"/>
            <a:ext cx="4032250" cy="3600450"/>
          </a:xfrm>
          <a:prstGeom prst="rect">
            <a:avLst/>
          </a:prstGeom>
          <a:noFill/>
          <a:ln w="9525">
            <a:noFill/>
            <a:miter lim="800000"/>
            <a:headEnd/>
            <a:tailEnd/>
          </a:ln>
        </p:spPr>
        <p:txBody>
          <a:bodyPr wrap="none" anchor="ctr"/>
          <a:lstStyle/>
          <a:p>
            <a:pPr algn="ctr"/>
            <a:endParaRPr lang="hu-HU"/>
          </a:p>
        </p:txBody>
      </p:sp>
      <p:sp>
        <p:nvSpPr>
          <p:cNvPr id="35862" name="Line 20"/>
          <p:cNvSpPr>
            <a:spLocks noChangeShapeType="1"/>
          </p:cNvSpPr>
          <p:nvPr/>
        </p:nvSpPr>
        <p:spPr bwMode="auto">
          <a:xfrm flipH="1">
            <a:off x="684213" y="5849938"/>
            <a:ext cx="376237" cy="1587"/>
          </a:xfrm>
          <a:prstGeom prst="line">
            <a:avLst/>
          </a:prstGeom>
          <a:noFill/>
          <a:ln w="63500">
            <a:solidFill>
              <a:schemeClr val="tx1"/>
            </a:solidFill>
            <a:round/>
            <a:headEnd/>
            <a:tailEnd type="triangle" w="med" len="med"/>
          </a:ln>
        </p:spPr>
        <p:txBody>
          <a:bodyPr>
            <a:spAutoFit/>
          </a:bodyPr>
          <a:lstStyle/>
          <a:p>
            <a:endParaRPr lang="hu-HU"/>
          </a:p>
        </p:txBody>
      </p:sp>
      <p:sp>
        <p:nvSpPr>
          <p:cNvPr id="35863" name="Line 21"/>
          <p:cNvSpPr>
            <a:spLocks noChangeShapeType="1"/>
          </p:cNvSpPr>
          <p:nvPr/>
        </p:nvSpPr>
        <p:spPr bwMode="auto">
          <a:xfrm rot="10800965" flipH="1">
            <a:off x="4137025" y="5773738"/>
            <a:ext cx="376238" cy="0"/>
          </a:xfrm>
          <a:prstGeom prst="line">
            <a:avLst/>
          </a:prstGeom>
          <a:noFill/>
          <a:ln w="63500">
            <a:solidFill>
              <a:schemeClr val="tx1"/>
            </a:solidFill>
            <a:round/>
            <a:headEnd/>
            <a:tailEnd type="triangle" w="med" len="med"/>
          </a:ln>
        </p:spPr>
        <p:txBody>
          <a:bodyPr>
            <a:spAutoFit/>
          </a:bodyPr>
          <a:lstStyle/>
          <a:p>
            <a:endParaRPr lang="hu-HU"/>
          </a:p>
        </p:txBody>
      </p:sp>
      <p:sp>
        <p:nvSpPr>
          <p:cNvPr id="35864" name="Rectangle 22"/>
          <p:cNvSpPr>
            <a:spLocks noChangeArrowheads="1"/>
          </p:cNvSpPr>
          <p:nvPr/>
        </p:nvSpPr>
        <p:spPr bwMode="auto">
          <a:xfrm>
            <a:off x="1293813" y="5718175"/>
            <a:ext cx="2530475" cy="217488"/>
          </a:xfrm>
          <a:prstGeom prst="rect">
            <a:avLst/>
          </a:prstGeom>
          <a:solidFill>
            <a:schemeClr val="tx1">
              <a:alpha val="30196"/>
            </a:schemeClr>
          </a:solidFill>
          <a:ln w="15875">
            <a:noFill/>
            <a:miter lim="800000"/>
            <a:headEnd/>
            <a:tailEnd/>
          </a:ln>
        </p:spPr>
        <p:txBody>
          <a:bodyPr anchor="ctr">
            <a:spAutoFit/>
          </a:bodyPr>
          <a:lstStyle/>
          <a:p>
            <a:endParaRPr lang="hu-HU"/>
          </a:p>
        </p:txBody>
      </p:sp>
      <p:sp>
        <p:nvSpPr>
          <p:cNvPr id="35865" name="AutoShape 23"/>
          <p:cNvSpPr>
            <a:spLocks noChangeArrowheads="1"/>
          </p:cNvSpPr>
          <p:nvPr/>
        </p:nvSpPr>
        <p:spPr bwMode="auto">
          <a:xfrm>
            <a:off x="2446338" y="5705475"/>
            <a:ext cx="331787" cy="333375"/>
          </a:xfrm>
          <a:prstGeom prst="irregularSeal1">
            <a:avLst/>
          </a:prstGeom>
          <a:solidFill>
            <a:srgbClr val="FF6600"/>
          </a:solidFill>
          <a:ln w="19050">
            <a:solidFill>
              <a:srgbClr val="FF6600"/>
            </a:solidFill>
            <a:miter lim="800000"/>
            <a:headEnd/>
            <a:tailEnd/>
          </a:ln>
        </p:spPr>
        <p:txBody>
          <a:bodyPr wrap="none" anchor="ctr">
            <a:spAutoFit/>
          </a:bodyPr>
          <a:lstStyle/>
          <a:p>
            <a:endParaRPr lang="hu-HU"/>
          </a:p>
        </p:txBody>
      </p:sp>
      <p:sp>
        <p:nvSpPr>
          <p:cNvPr id="35866" name="Line 24"/>
          <p:cNvSpPr>
            <a:spLocks noChangeShapeType="1"/>
          </p:cNvSpPr>
          <p:nvPr/>
        </p:nvSpPr>
        <p:spPr bwMode="auto">
          <a:xfrm rot="6114803" flipV="1">
            <a:off x="2320131" y="6026944"/>
            <a:ext cx="519113" cy="15875"/>
          </a:xfrm>
          <a:prstGeom prst="line">
            <a:avLst/>
          </a:prstGeom>
          <a:noFill/>
          <a:ln w="38100">
            <a:solidFill>
              <a:schemeClr val="tx1"/>
            </a:solidFill>
            <a:round/>
            <a:headEnd/>
            <a:tailEnd type="triangle" w="med" len="med"/>
          </a:ln>
        </p:spPr>
        <p:txBody>
          <a:bodyPr>
            <a:spAutoFit/>
          </a:bodyPr>
          <a:lstStyle/>
          <a:p>
            <a:endParaRPr lang="hu-HU"/>
          </a:p>
        </p:txBody>
      </p:sp>
      <p:sp>
        <p:nvSpPr>
          <p:cNvPr id="35867" name="Line 25"/>
          <p:cNvSpPr>
            <a:spLocks noChangeShapeType="1"/>
          </p:cNvSpPr>
          <p:nvPr/>
        </p:nvSpPr>
        <p:spPr bwMode="auto">
          <a:xfrm rot="16570071" flipV="1">
            <a:off x="2421731" y="5563394"/>
            <a:ext cx="417513" cy="9525"/>
          </a:xfrm>
          <a:prstGeom prst="line">
            <a:avLst/>
          </a:prstGeom>
          <a:noFill/>
          <a:ln w="38100">
            <a:solidFill>
              <a:schemeClr val="tx1"/>
            </a:solidFill>
            <a:round/>
            <a:headEnd/>
            <a:tailEnd type="triangle" w="med" len="med"/>
          </a:ln>
        </p:spPr>
        <p:txBody>
          <a:bodyPr>
            <a:spAutoFit/>
          </a:bodyPr>
          <a:lstStyle/>
          <a:p>
            <a:endParaRPr lang="hu-HU"/>
          </a:p>
        </p:txBody>
      </p:sp>
      <p:sp>
        <p:nvSpPr>
          <p:cNvPr id="35868" name="Freeform 26"/>
          <p:cNvSpPr>
            <a:spLocks/>
          </p:cNvSpPr>
          <p:nvPr/>
        </p:nvSpPr>
        <p:spPr bwMode="auto">
          <a:xfrm rot="10121092">
            <a:off x="2582863" y="5791200"/>
            <a:ext cx="215900" cy="144463"/>
          </a:xfrm>
          <a:custGeom>
            <a:avLst/>
            <a:gdLst>
              <a:gd name="T0" fmla="*/ 0 w 68"/>
              <a:gd name="T1" fmla="*/ 0 h 174"/>
              <a:gd name="T2" fmla="*/ 272176852 w 68"/>
              <a:gd name="T3" fmla="*/ 10339897 h 174"/>
              <a:gd name="T4" fmla="*/ 423386258 w 68"/>
              <a:gd name="T5" fmla="*/ 37222469 h 174"/>
              <a:gd name="T6" fmla="*/ 241934991 w 68"/>
              <a:gd name="T7" fmla="*/ 55834126 h 174"/>
              <a:gd name="T8" fmla="*/ 514111843 w 68"/>
              <a:gd name="T9" fmla="*/ 64105875 h 174"/>
              <a:gd name="T10" fmla="*/ 574595566 w 68"/>
              <a:gd name="T11" fmla="*/ 82717518 h 174"/>
              <a:gd name="T12" fmla="*/ 514111843 w 68"/>
              <a:gd name="T13" fmla="*/ 101328331 h 174"/>
              <a:gd name="T14" fmla="*/ 574595566 w 68"/>
              <a:gd name="T15" fmla="*/ 119940000 h 174"/>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174"/>
              <a:gd name="T26" fmla="*/ 68 w 68"/>
              <a:gd name="T27" fmla="*/ 174 h 1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9050" cap="flat" cmpd="sng">
            <a:solidFill>
              <a:schemeClr val="tx1"/>
            </a:solidFill>
            <a:prstDash val="solid"/>
            <a:round/>
            <a:headEnd type="none" w="med" len="med"/>
            <a:tailEnd type="none" w="med" len="med"/>
          </a:ln>
        </p:spPr>
        <p:txBody>
          <a:bodyPr>
            <a:spAutoFit/>
          </a:bodyPr>
          <a:lstStyle/>
          <a:p>
            <a:endParaRPr lang="hu-HU"/>
          </a:p>
        </p:txBody>
      </p:sp>
      <p:sp>
        <p:nvSpPr>
          <p:cNvPr id="35869" name="Freeform 27"/>
          <p:cNvSpPr>
            <a:spLocks/>
          </p:cNvSpPr>
          <p:nvPr/>
        </p:nvSpPr>
        <p:spPr bwMode="auto">
          <a:xfrm rot="10121092">
            <a:off x="2309813" y="5716588"/>
            <a:ext cx="295275" cy="119062"/>
          </a:xfrm>
          <a:custGeom>
            <a:avLst/>
            <a:gdLst>
              <a:gd name="T0" fmla="*/ 0 w 68"/>
              <a:gd name="T1" fmla="*/ 0 h 174"/>
              <a:gd name="T2" fmla="*/ 509097430 w 68"/>
              <a:gd name="T3" fmla="*/ 7023290 h 174"/>
              <a:gd name="T4" fmla="*/ 791927466 w 68"/>
              <a:gd name="T5" fmla="*/ 25283570 h 174"/>
              <a:gd name="T6" fmla="*/ 452530582 w 68"/>
              <a:gd name="T7" fmla="*/ 37925350 h 174"/>
              <a:gd name="T8" fmla="*/ 961623669 w 68"/>
              <a:gd name="T9" fmla="*/ 43544527 h 174"/>
              <a:gd name="T10" fmla="*/ 1074757366 w 68"/>
              <a:gd name="T11" fmla="*/ 56186317 h 174"/>
              <a:gd name="T12" fmla="*/ 961623669 w 68"/>
              <a:gd name="T13" fmla="*/ 68828097 h 174"/>
              <a:gd name="T14" fmla="*/ 1074757366 w 68"/>
              <a:gd name="T15" fmla="*/ 81469877 h 174"/>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174"/>
              <a:gd name="T26" fmla="*/ 68 w 68"/>
              <a:gd name="T27" fmla="*/ 174 h 1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9050" cap="flat" cmpd="sng">
            <a:solidFill>
              <a:schemeClr val="tx1"/>
            </a:solidFill>
            <a:prstDash val="solid"/>
            <a:round/>
            <a:headEnd type="none" w="med" len="med"/>
            <a:tailEnd type="none" w="med" len="med"/>
          </a:ln>
        </p:spPr>
        <p:txBody>
          <a:bodyPr>
            <a:spAutoFit/>
          </a:bodyPr>
          <a:lstStyle/>
          <a:p>
            <a:endParaRPr lang="hu-HU"/>
          </a:p>
        </p:txBody>
      </p:sp>
      <p:sp>
        <p:nvSpPr>
          <p:cNvPr id="35870" name="Oval 28"/>
          <p:cNvSpPr>
            <a:spLocks noChangeArrowheads="1"/>
          </p:cNvSpPr>
          <p:nvPr/>
        </p:nvSpPr>
        <p:spPr bwMode="auto">
          <a:xfrm rot="-10751627">
            <a:off x="1222375" y="5716588"/>
            <a:ext cx="149225" cy="215900"/>
          </a:xfrm>
          <a:prstGeom prst="ellipse">
            <a:avLst/>
          </a:prstGeom>
          <a:solidFill>
            <a:srgbClr val="FF9900"/>
          </a:solidFill>
          <a:ln w="15875">
            <a:noFill/>
            <a:round/>
            <a:headEnd/>
            <a:tailEnd/>
          </a:ln>
        </p:spPr>
        <p:txBody>
          <a:bodyPr anchor="ctr">
            <a:spAutoFit/>
          </a:bodyPr>
          <a:lstStyle/>
          <a:p>
            <a:endParaRPr lang="hu-HU"/>
          </a:p>
        </p:txBody>
      </p:sp>
      <p:sp>
        <p:nvSpPr>
          <p:cNvPr id="35871" name="Oval 29"/>
          <p:cNvSpPr>
            <a:spLocks noChangeArrowheads="1"/>
          </p:cNvSpPr>
          <p:nvPr/>
        </p:nvSpPr>
        <p:spPr bwMode="auto">
          <a:xfrm>
            <a:off x="3641725" y="5240338"/>
            <a:ext cx="322263" cy="1214437"/>
          </a:xfrm>
          <a:prstGeom prst="ellipse">
            <a:avLst/>
          </a:prstGeom>
          <a:solidFill>
            <a:srgbClr val="FF9900"/>
          </a:solidFill>
          <a:ln w="15875">
            <a:noFill/>
            <a:round/>
            <a:headEnd/>
            <a:tailEnd/>
          </a:ln>
        </p:spPr>
        <p:txBody>
          <a:bodyPr anchor="ctr">
            <a:spAutoFit/>
          </a:bodyPr>
          <a:lstStyle/>
          <a:p>
            <a:endParaRPr lang="hu-HU"/>
          </a:p>
        </p:txBody>
      </p:sp>
      <p:sp>
        <p:nvSpPr>
          <p:cNvPr id="417822" name="Text Box 30"/>
          <p:cNvSpPr txBox="1">
            <a:spLocks noChangeArrowheads="1"/>
          </p:cNvSpPr>
          <p:nvPr/>
        </p:nvSpPr>
        <p:spPr bwMode="auto">
          <a:xfrm>
            <a:off x="539750" y="5014913"/>
            <a:ext cx="4032250" cy="457200"/>
          </a:xfrm>
          <a:prstGeom prst="rect">
            <a:avLst/>
          </a:prstGeom>
          <a:noFill/>
          <a:ln w="15875">
            <a:noFill/>
            <a:miter lim="800000"/>
            <a:headEnd/>
            <a:tailEnd/>
          </a:ln>
          <a:effectLst/>
        </p:spPr>
        <p:txBody>
          <a:bodyPr>
            <a:spAutoFit/>
          </a:bodyPr>
          <a:lstStyle/>
          <a:p>
            <a:pPr algn="ctr">
              <a:defRPr/>
            </a:pPr>
            <a:r>
              <a:rPr lang="hu-HU">
                <a:effectLst>
                  <a:outerShdw blurRad="38100" dist="38100" dir="2700000" algn="tl">
                    <a:srgbClr val="000000"/>
                  </a:outerShdw>
                </a:effectLst>
                <a:latin typeface="Book Antiqua" pitchFamily="18" charset="0"/>
              </a:rPr>
              <a:t>d+Au</a:t>
            </a:r>
            <a:endParaRPr lang="hu-HU" noProof="1">
              <a:effectLst>
                <a:outerShdw blurRad="38100" dist="38100" dir="2700000" algn="tl">
                  <a:srgbClr val="000000"/>
                </a:outerShdw>
              </a:effectLst>
              <a:latin typeface="Book Antiqua" pitchFamily="18" charset="0"/>
            </a:endParaRPr>
          </a:p>
        </p:txBody>
      </p:sp>
      <p:graphicFrame>
        <p:nvGraphicFramePr>
          <p:cNvPr id="35843" name="Object 31"/>
          <p:cNvGraphicFramePr>
            <a:graphicFrameLocks noChangeAspect="1"/>
          </p:cNvGraphicFramePr>
          <p:nvPr/>
        </p:nvGraphicFramePr>
        <p:xfrm>
          <a:off x="5651500" y="723900"/>
          <a:ext cx="2952750" cy="820738"/>
        </p:xfrm>
        <a:graphic>
          <a:graphicData uri="http://schemas.openxmlformats.org/presentationml/2006/ole">
            <mc:AlternateContent xmlns:mc="http://schemas.openxmlformats.org/markup-compatibility/2006">
              <mc:Choice xmlns:v="urn:schemas-microsoft-com:vml" Requires="v">
                <p:oleObj spid="_x0000_s35845" name="Equation" r:id="rId6" imgW="1625400" imgH="444240" progId="">
                  <p:embed/>
                </p:oleObj>
              </mc:Choice>
              <mc:Fallback>
                <p:oleObj name="Equation" r:id="rId6" imgW="1625400" imgH="444240" progId="">
                  <p:embed/>
                  <p:pic>
                    <p:nvPicPr>
                      <p:cNvPr id="0" name="Object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1500" y="723900"/>
                        <a:ext cx="2952750" cy="820738"/>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 name="Dia számának helye 3"/>
          <p:cNvSpPr>
            <a:spLocks noGrp="1"/>
          </p:cNvSpPr>
          <p:nvPr>
            <p:ph type="sldNum" sz="quarter" idx="10"/>
          </p:nvPr>
        </p:nvSpPr>
        <p:spPr/>
        <p:txBody>
          <a:bodyPr/>
          <a:lstStyle/>
          <a:p>
            <a:pPr>
              <a:defRPr/>
            </a:pPr>
            <a:fld id="{772A7095-46F4-45D0-BA46-73B18F8466A9}" type="slidenum">
              <a:rPr lang="hu-HU"/>
              <a:pPr>
                <a:defRPr/>
              </a:pPr>
              <a:t>115</a:t>
            </a:fld>
            <a:endParaRPr lang="hu-HU"/>
          </a:p>
        </p:txBody>
      </p:sp>
      <p:sp>
        <p:nvSpPr>
          <p:cNvPr id="421890" name="Rectangle 2"/>
          <p:cNvSpPr>
            <a:spLocks noGrp="1" noChangeArrowheads="1"/>
          </p:cNvSpPr>
          <p:nvPr>
            <p:ph type="title"/>
          </p:nvPr>
        </p:nvSpPr>
        <p:spPr>
          <a:xfrm>
            <a:off x="0" y="39688"/>
            <a:ext cx="9144000" cy="608012"/>
          </a:xfrm>
        </p:spPr>
        <p:txBody>
          <a:bodyPr lIns="92160" tIns="46080" rIns="92160" bIns="46080" anchor="b"/>
          <a:lstStyle/>
          <a:p>
            <a:pP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Systematic suppression of </a:t>
            </a:r>
            <a:r>
              <a:rPr lang="en-US" i="1" smtClean="0"/>
              <a:t>π</a:t>
            </a:r>
            <a:r>
              <a:rPr lang="en-US" i="1" baseline="-25000" smtClean="0"/>
              <a:t>0</a:t>
            </a:r>
          </a:p>
        </p:txBody>
      </p:sp>
      <p:sp>
        <p:nvSpPr>
          <p:cNvPr id="421891" name="Rectangle 3"/>
          <p:cNvSpPr>
            <a:spLocks noGrp="1" noChangeArrowheads="1"/>
          </p:cNvSpPr>
          <p:nvPr>
            <p:ph type="body" idx="1"/>
          </p:nvPr>
        </p:nvSpPr>
        <p:spPr>
          <a:xfrm>
            <a:off x="0" y="5013325"/>
            <a:ext cx="9144000" cy="1584325"/>
          </a:xfrm>
        </p:spPr>
        <p:txBody>
          <a:bodyPr lIns="92160" tIns="46080" rIns="92160" bIns="46080"/>
          <a:lstStyle/>
          <a:p>
            <a:pPr marL="331788" indent="-331788" defTabSz="449263" eaLnBrk="1" hangingPunct="1">
              <a:tabLst>
                <a:tab pos="5561013" algn="l"/>
                <a:tab pos="7185025" algn="l"/>
                <a:tab pos="7634288" algn="l"/>
                <a:tab pos="8083550" algn="l"/>
                <a:tab pos="8532813" algn="l"/>
                <a:tab pos="8982075" algn="l"/>
                <a:tab pos="9431338" algn="l"/>
              </a:tabLst>
              <a:defRPr/>
            </a:pPr>
            <a:r>
              <a:rPr lang="en-US" sz="2400" smtClean="0"/>
              <a:t>Appr. constant for p</a:t>
            </a:r>
            <a:r>
              <a:rPr lang="en-US" sz="2400" baseline="-33000" smtClean="0"/>
              <a:t>T</a:t>
            </a:r>
            <a:r>
              <a:rPr lang="en-US" sz="2400" smtClean="0"/>
              <a:t> &gt; 4 GeV/c for all centralities</a:t>
            </a:r>
          </a:p>
          <a:p>
            <a:pPr marL="731838" lvl="1" indent="-220663" defTabSz="449263" eaLnBrk="1" hangingPunct="1">
              <a:tabLst>
                <a:tab pos="5561013" algn="l"/>
                <a:tab pos="7185025" algn="l"/>
                <a:tab pos="7634288" algn="l"/>
                <a:tab pos="8083550" algn="l"/>
                <a:tab pos="8532813" algn="l"/>
                <a:tab pos="8982075" algn="l"/>
                <a:tab pos="9431338" algn="l"/>
              </a:tabLst>
              <a:defRPr/>
            </a:pPr>
            <a:r>
              <a:rPr lang="en-US" sz="2000" smtClean="0"/>
              <a:t>PQM (Loizides) hep-ph/0608133:	6 ≤ q</a:t>
            </a:r>
            <a:r>
              <a:rPr lang="en-US" sz="2000" baseline="30000" smtClean="0"/>
              <a:t>^</a:t>
            </a:r>
            <a:r>
              <a:rPr lang="en-US" sz="2000" smtClean="0"/>
              <a:t> ≤ 24 GeV2/fm</a:t>
            </a:r>
          </a:p>
          <a:p>
            <a:pPr marL="731838" lvl="1" indent="-220663" defTabSz="449263" eaLnBrk="1" hangingPunct="1">
              <a:tabLst>
                <a:tab pos="5561013" algn="l"/>
                <a:tab pos="7185025" algn="l"/>
                <a:tab pos="7634288" algn="l"/>
                <a:tab pos="8083550" algn="l"/>
                <a:tab pos="8532813" algn="l"/>
                <a:tab pos="8982075" algn="l"/>
                <a:tab pos="9431338" algn="l"/>
              </a:tabLst>
              <a:defRPr/>
            </a:pPr>
            <a:r>
              <a:rPr lang="en-US" sz="2000" smtClean="0"/>
              <a:t>GLV (Vitev) hep-ph/0603010:	1000 ≤ dN</a:t>
            </a:r>
            <a:r>
              <a:rPr lang="en-US" sz="2000" baseline="-25000" smtClean="0"/>
              <a:t>g</a:t>
            </a:r>
            <a:r>
              <a:rPr lang="en-US" sz="2000" smtClean="0"/>
              <a:t>/dy ≤ 2000</a:t>
            </a:r>
          </a:p>
          <a:p>
            <a:pPr marL="731838" lvl="1" indent="-220663" defTabSz="449263" eaLnBrk="1" hangingPunct="1">
              <a:tabLst>
                <a:tab pos="5561013" algn="l"/>
                <a:tab pos="7185025" algn="l"/>
                <a:tab pos="7634288" algn="l"/>
                <a:tab pos="8083550" algn="l"/>
                <a:tab pos="8532813" algn="l"/>
                <a:tab pos="8982075" algn="l"/>
                <a:tab pos="9431338" algn="l"/>
              </a:tabLst>
              <a:defRPr/>
            </a:pPr>
            <a:r>
              <a:rPr lang="en-US" sz="2000" smtClean="0"/>
              <a:t>WHDG (Horowitz) nucl-th/0512076:	600 ≤ dN</a:t>
            </a:r>
            <a:r>
              <a:rPr lang="en-US" sz="2000" baseline="-25000" smtClean="0"/>
              <a:t>g</a:t>
            </a:r>
            <a:r>
              <a:rPr lang="en-US" sz="2000" smtClean="0"/>
              <a:t>/dy ≤ 1600</a:t>
            </a:r>
            <a:endParaRPr lang="en-US" sz="2000" b="0" smtClean="0"/>
          </a:p>
        </p:txBody>
      </p:sp>
      <p:pic>
        <p:nvPicPr>
          <p:cNvPr id="136197" name="Picture 4"/>
          <p:cNvPicPr>
            <a:picLocks noChangeArrowheads="1"/>
          </p:cNvPicPr>
          <p:nvPr/>
        </p:nvPicPr>
        <p:blipFill>
          <a:blip r:embed="rId3" cstate="print"/>
          <a:srcRect t="6108" r="8168"/>
          <a:stretch>
            <a:fillRect/>
          </a:stretch>
        </p:blipFill>
        <p:spPr bwMode="auto">
          <a:xfrm>
            <a:off x="592138" y="908050"/>
            <a:ext cx="6985000" cy="3960813"/>
          </a:xfrm>
          <a:prstGeom prst="rect">
            <a:avLst/>
          </a:prstGeom>
          <a:blipFill dpi="0" rotWithShape="0">
            <a:blip cstate="print"/>
            <a:srcRect t="6108" r="8168"/>
            <a:stretch>
              <a:fillRect/>
            </a:stretch>
          </a:blipFill>
          <a:ln w="9525">
            <a:noFill/>
            <a:miter lim="800000"/>
            <a:headEnd/>
            <a:tailEnd/>
          </a:ln>
        </p:spPr>
      </p:pic>
      <p:pic>
        <p:nvPicPr>
          <p:cNvPr id="421893" name="Picture 5"/>
          <p:cNvPicPr>
            <a:picLocks noChangeArrowheads="1"/>
          </p:cNvPicPr>
          <p:nvPr/>
        </p:nvPicPr>
        <p:blipFill>
          <a:blip r:embed="rId4" cstate="print"/>
          <a:srcRect t="5666" r="8168"/>
          <a:stretch>
            <a:fillRect/>
          </a:stretch>
        </p:blipFill>
        <p:spPr bwMode="auto">
          <a:xfrm>
            <a:off x="592138" y="908050"/>
            <a:ext cx="6985000" cy="3960813"/>
          </a:xfrm>
          <a:prstGeom prst="rect">
            <a:avLst/>
          </a:prstGeom>
          <a:blipFill dpi="0" rotWithShape="0">
            <a:blip cstate="print"/>
            <a:srcRect t="5666" r="8168"/>
            <a:stretch>
              <a:fillRect/>
            </a:stretch>
          </a:blipFill>
          <a:ln w="9525">
            <a:noFill/>
            <a:miter lim="800000"/>
            <a:headEnd/>
            <a:tailEnd/>
          </a:ln>
        </p:spPr>
      </p:pic>
      <p:pic>
        <p:nvPicPr>
          <p:cNvPr id="421894" name="Picture 6"/>
          <p:cNvPicPr>
            <a:picLocks noChangeArrowheads="1"/>
          </p:cNvPicPr>
          <p:nvPr/>
        </p:nvPicPr>
        <p:blipFill>
          <a:blip r:embed="rId5" cstate="print"/>
          <a:srcRect t="6108" r="8168"/>
          <a:stretch>
            <a:fillRect/>
          </a:stretch>
        </p:blipFill>
        <p:spPr bwMode="auto">
          <a:xfrm>
            <a:off x="592138" y="908050"/>
            <a:ext cx="6985000" cy="3960813"/>
          </a:xfrm>
          <a:prstGeom prst="rect">
            <a:avLst/>
          </a:prstGeom>
          <a:blipFill dpi="0" rotWithShape="0">
            <a:blip cstate="print"/>
            <a:srcRect t="6108" r="8168"/>
            <a:stretch>
              <a:fillRect/>
            </a:stretch>
          </a:blipFill>
          <a:ln w="9525">
            <a:noFill/>
            <a:miter lim="800000"/>
            <a:headEnd/>
            <a:tailEnd/>
          </a:ln>
        </p:spPr>
      </p:pic>
      <p:pic>
        <p:nvPicPr>
          <p:cNvPr id="421895" name="Picture 7"/>
          <p:cNvPicPr>
            <a:picLocks noChangeArrowheads="1"/>
          </p:cNvPicPr>
          <p:nvPr/>
        </p:nvPicPr>
        <p:blipFill>
          <a:blip r:embed="rId6" cstate="print"/>
          <a:srcRect t="6108" r="8168"/>
          <a:stretch>
            <a:fillRect/>
          </a:stretch>
        </p:blipFill>
        <p:spPr bwMode="auto">
          <a:xfrm>
            <a:off x="592138" y="908050"/>
            <a:ext cx="6985000" cy="3960813"/>
          </a:xfrm>
          <a:prstGeom prst="rect">
            <a:avLst/>
          </a:prstGeom>
          <a:blipFill dpi="0" rotWithShape="0">
            <a:blip cstate="print"/>
            <a:srcRect t="6108" r="8168"/>
            <a:stretch>
              <a:fillRect/>
            </a:stretch>
          </a:blipFill>
          <a:ln w="9525">
            <a:noFill/>
            <a:miter lim="800000"/>
            <a:headEnd/>
            <a:tailEnd/>
          </a:ln>
        </p:spPr>
      </p:pic>
      <p:pic>
        <p:nvPicPr>
          <p:cNvPr id="421896" name="Picture 8"/>
          <p:cNvPicPr>
            <a:picLocks noChangeArrowheads="1"/>
          </p:cNvPicPr>
          <p:nvPr/>
        </p:nvPicPr>
        <p:blipFill>
          <a:blip r:embed="rId7" cstate="print"/>
          <a:srcRect t="6108" r="8168"/>
          <a:stretch>
            <a:fillRect/>
          </a:stretch>
        </p:blipFill>
        <p:spPr bwMode="auto">
          <a:xfrm>
            <a:off x="592138" y="908050"/>
            <a:ext cx="6985000" cy="3960813"/>
          </a:xfrm>
          <a:prstGeom prst="rect">
            <a:avLst/>
          </a:prstGeom>
          <a:blipFill dpi="0" rotWithShape="0">
            <a:blip cstate="print"/>
            <a:srcRect t="6108" r="8168"/>
            <a:stretch>
              <a:fillRect/>
            </a:stretch>
          </a:blipFill>
          <a:ln w="9525">
            <a:noFill/>
            <a:miter lim="800000"/>
            <a:headEnd/>
            <a:tailEnd/>
          </a:ln>
        </p:spPr>
      </p:pic>
      <p:pic>
        <p:nvPicPr>
          <p:cNvPr id="421897" name="Picture 9"/>
          <p:cNvPicPr>
            <a:picLocks noChangeArrowheads="1"/>
          </p:cNvPicPr>
          <p:nvPr/>
        </p:nvPicPr>
        <p:blipFill>
          <a:blip r:embed="rId8" cstate="print"/>
          <a:srcRect t="6108" r="8168"/>
          <a:stretch>
            <a:fillRect/>
          </a:stretch>
        </p:blipFill>
        <p:spPr bwMode="auto">
          <a:xfrm>
            <a:off x="592138" y="908050"/>
            <a:ext cx="6985000" cy="3960813"/>
          </a:xfrm>
          <a:prstGeom prst="rect">
            <a:avLst/>
          </a:prstGeom>
          <a:blipFill dpi="0" rotWithShape="0">
            <a:blip cstate="print"/>
            <a:srcRect t="6108" r="8168"/>
            <a:stretch>
              <a:fillRect/>
            </a:stretch>
          </a:blipFill>
          <a:ln w="9525">
            <a:noFill/>
            <a:miter lim="800000"/>
            <a:headEnd/>
            <a:tailEnd/>
          </a:ln>
        </p:spPr>
      </p:pic>
      <p:pic>
        <p:nvPicPr>
          <p:cNvPr id="421898" name="Picture 10"/>
          <p:cNvPicPr>
            <a:picLocks noChangeArrowheads="1"/>
          </p:cNvPicPr>
          <p:nvPr/>
        </p:nvPicPr>
        <p:blipFill>
          <a:blip r:embed="rId9" cstate="print"/>
          <a:srcRect t="6108" r="8168"/>
          <a:stretch>
            <a:fillRect/>
          </a:stretch>
        </p:blipFill>
        <p:spPr bwMode="auto">
          <a:xfrm>
            <a:off x="592138" y="908050"/>
            <a:ext cx="6985000" cy="3960813"/>
          </a:xfrm>
          <a:prstGeom prst="rect">
            <a:avLst/>
          </a:prstGeom>
          <a:blipFill dpi="0" rotWithShape="0">
            <a:blip cstate="print"/>
            <a:srcRect t="6108" r="8168"/>
            <a:stretch>
              <a:fillRect/>
            </a:stretch>
          </a:blipFill>
          <a:ln w="9525">
            <a:noFill/>
            <a:miter lim="800000"/>
            <a:headEnd/>
            <a:tailEnd/>
          </a:ln>
        </p:spPr>
      </p:pic>
      <p:pic>
        <p:nvPicPr>
          <p:cNvPr id="421899" name="Picture 11"/>
          <p:cNvPicPr>
            <a:picLocks noChangeArrowheads="1"/>
          </p:cNvPicPr>
          <p:nvPr/>
        </p:nvPicPr>
        <p:blipFill>
          <a:blip r:embed="rId10" cstate="print"/>
          <a:srcRect t="6108" r="8168"/>
          <a:stretch>
            <a:fillRect/>
          </a:stretch>
        </p:blipFill>
        <p:spPr bwMode="auto">
          <a:xfrm>
            <a:off x="592138" y="908050"/>
            <a:ext cx="6985000" cy="3960813"/>
          </a:xfrm>
          <a:prstGeom prst="rect">
            <a:avLst/>
          </a:prstGeom>
          <a:blipFill dpi="0" rotWithShape="0">
            <a:blip cstate="print"/>
            <a:srcRect t="6108" r="8168"/>
            <a:stretch>
              <a:fillRect/>
            </a:stretch>
          </a:blipFill>
          <a:ln w="9525">
            <a:noFill/>
            <a:miter lim="800000"/>
            <a:headEnd/>
            <a:tailEnd/>
          </a:ln>
        </p:spPr>
      </p:pic>
      <p:pic>
        <p:nvPicPr>
          <p:cNvPr id="421900" name="Picture 12"/>
          <p:cNvPicPr>
            <a:picLocks noChangeArrowheads="1"/>
          </p:cNvPicPr>
          <p:nvPr/>
        </p:nvPicPr>
        <p:blipFill>
          <a:blip r:embed="rId11" cstate="print"/>
          <a:srcRect t="6108" r="7285"/>
          <a:stretch>
            <a:fillRect/>
          </a:stretch>
        </p:blipFill>
        <p:spPr bwMode="auto">
          <a:xfrm>
            <a:off x="592138" y="908050"/>
            <a:ext cx="6985000" cy="3960813"/>
          </a:xfrm>
          <a:prstGeom prst="rect">
            <a:avLst/>
          </a:prstGeom>
          <a:blipFill dpi="0" rotWithShape="0">
            <a:blip cstate="print"/>
            <a:srcRect t="6108" r="7285"/>
            <a:stretch>
              <a:fillRect/>
            </a:stretch>
          </a:blipFill>
          <a:ln w="9525">
            <a:noFill/>
            <a:miter lim="800000"/>
            <a:headEnd/>
            <a:tailEnd/>
          </a:ln>
        </p:spPr>
      </p:pic>
      <p:pic>
        <p:nvPicPr>
          <p:cNvPr id="421901" name="Picture 13"/>
          <p:cNvPicPr>
            <a:picLocks noChangeArrowheads="1"/>
          </p:cNvPicPr>
          <p:nvPr/>
        </p:nvPicPr>
        <p:blipFill>
          <a:blip r:embed="rId12" cstate="print"/>
          <a:srcRect t="6108" r="7285"/>
          <a:stretch>
            <a:fillRect/>
          </a:stretch>
        </p:blipFill>
        <p:spPr bwMode="auto">
          <a:xfrm>
            <a:off x="592138" y="908050"/>
            <a:ext cx="7004050" cy="3960813"/>
          </a:xfrm>
          <a:prstGeom prst="rect">
            <a:avLst/>
          </a:prstGeom>
          <a:blipFill dpi="0" rotWithShape="0">
            <a:blip cstate="print"/>
            <a:srcRect t="6108" r="7285"/>
            <a:stretch>
              <a:fillRect/>
            </a:stretch>
          </a:blipFill>
          <a:ln w="9525">
            <a:noFill/>
            <a:miter lim="800000"/>
            <a:headEnd/>
            <a:tailEnd/>
          </a:ln>
        </p:spPr>
      </p:pic>
      <p:sp>
        <p:nvSpPr>
          <p:cNvPr id="136207" name="Freeform 14"/>
          <p:cNvSpPr>
            <a:spLocks noChangeArrowheads="1"/>
          </p:cNvSpPr>
          <p:nvPr/>
        </p:nvSpPr>
        <p:spPr bwMode="auto">
          <a:xfrm>
            <a:off x="7596188" y="2427288"/>
            <a:ext cx="779462" cy="1865312"/>
          </a:xfrm>
          <a:custGeom>
            <a:avLst/>
            <a:gdLst>
              <a:gd name="T0" fmla="*/ 198924829 w 2290"/>
              <a:gd name="T1" fmla="*/ 0 h 6179"/>
              <a:gd name="T2" fmla="*/ 198924829 w 2290"/>
              <a:gd name="T3" fmla="*/ 422119308 h 6179"/>
              <a:gd name="T4" fmla="*/ 265194728 w 2290"/>
              <a:gd name="T5" fmla="*/ 422119308 h 6179"/>
              <a:gd name="T6" fmla="*/ 132655228 w 2290"/>
              <a:gd name="T7" fmla="*/ 563007828 h 6179"/>
              <a:gd name="T8" fmla="*/ 0 w 2290"/>
              <a:gd name="T9" fmla="*/ 422119308 h 6179"/>
              <a:gd name="T10" fmla="*/ 66269580 w 2290"/>
              <a:gd name="T11" fmla="*/ 422119308 h 6179"/>
              <a:gd name="T12" fmla="*/ 66269580 w 2290"/>
              <a:gd name="T13" fmla="*/ 0 h 6179"/>
              <a:gd name="T14" fmla="*/ 198924829 w 2290"/>
              <a:gd name="T15" fmla="*/ 0 h 6179"/>
              <a:gd name="T16" fmla="*/ 0 60000 65536"/>
              <a:gd name="T17" fmla="*/ 0 60000 65536"/>
              <a:gd name="T18" fmla="*/ 0 60000 65536"/>
              <a:gd name="T19" fmla="*/ 0 60000 65536"/>
              <a:gd name="T20" fmla="*/ 0 60000 65536"/>
              <a:gd name="T21" fmla="*/ 0 60000 65536"/>
              <a:gd name="T22" fmla="*/ 0 60000 65536"/>
              <a:gd name="T23" fmla="*/ 0 60000 65536"/>
              <a:gd name="T24" fmla="*/ 0 w 2290"/>
              <a:gd name="T25" fmla="*/ 0 h 6179"/>
              <a:gd name="T26" fmla="*/ 2290 w 2290"/>
              <a:gd name="T27" fmla="*/ 6179 h 61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90" h="6179">
                <a:moveTo>
                  <a:pt x="1717" y="0"/>
                </a:moveTo>
                <a:lnTo>
                  <a:pt x="1717" y="4632"/>
                </a:lnTo>
                <a:lnTo>
                  <a:pt x="2289" y="4632"/>
                </a:lnTo>
                <a:lnTo>
                  <a:pt x="1145" y="6178"/>
                </a:lnTo>
                <a:lnTo>
                  <a:pt x="0" y="4632"/>
                </a:lnTo>
                <a:lnTo>
                  <a:pt x="572" y="4632"/>
                </a:lnTo>
                <a:lnTo>
                  <a:pt x="572" y="0"/>
                </a:lnTo>
                <a:lnTo>
                  <a:pt x="1717" y="0"/>
                </a:lnTo>
              </a:path>
            </a:pathLst>
          </a:custGeom>
          <a:solidFill>
            <a:schemeClr val="tx1">
              <a:alpha val="30196"/>
            </a:schemeClr>
          </a:solidFill>
          <a:ln w="9398">
            <a:solidFill>
              <a:srgbClr val="000000"/>
            </a:solidFill>
            <a:round/>
            <a:headEnd/>
            <a:tailEnd/>
          </a:ln>
        </p:spPr>
        <p:txBody>
          <a:bodyPr wrap="none" anchor="ctr"/>
          <a:lstStyle/>
          <a:p>
            <a:endParaRPr lang="hu-HU"/>
          </a:p>
        </p:txBody>
      </p:sp>
      <p:sp>
        <p:nvSpPr>
          <p:cNvPr id="136208" name="Freeform 15"/>
          <p:cNvSpPr>
            <a:spLocks noChangeArrowheads="1"/>
          </p:cNvSpPr>
          <p:nvPr/>
        </p:nvSpPr>
        <p:spPr bwMode="auto">
          <a:xfrm>
            <a:off x="7596188" y="908050"/>
            <a:ext cx="792162" cy="1374775"/>
          </a:xfrm>
          <a:custGeom>
            <a:avLst/>
            <a:gdLst>
              <a:gd name="T0" fmla="*/ 68506231 w 2285"/>
              <a:gd name="T1" fmla="*/ 360619483 h 5240"/>
              <a:gd name="T2" fmla="*/ 68506231 w 2285"/>
              <a:gd name="T3" fmla="*/ 90103120 h 5240"/>
              <a:gd name="T4" fmla="*/ 0 w 2285"/>
              <a:gd name="T5" fmla="*/ 90103120 h 5240"/>
              <a:gd name="T6" fmla="*/ 137253058 w 2285"/>
              <a:gd name="T7" fmla="*/ 0 h 5240"/>
              <a:gd name="T8" fmla="*/ 274505770 w 2285"/>
              <a:gd name="T9" fmla="*/ 90103120 h 5240"/>
              <a:gd name="T10" fmla="*/ 205759311 w 2285"/>
              <a:gd name="T11" fmla="*/ 90103120 h 5240"/>
              <a:gd name="T12" fmla="*/ 205759311 w 2285"/>
              <a:gd name="T13" fmla="*/ 360619483 h 5240"/>
              <a:gd name="T14" fmla="*/ 68506231 w 2285"/>
              <a:gd name="T15" fmla="*/ 360619483 h 5240"/>
              <a:gd name="T16" fmla="*/ 0 60000 65536"/>
              <a:gd name="T17" fmla="*/ 0 60000 65536"/>
              <a:gd name="T18" fmla="*/ 0 60000 65536"/>
              <a:gd name="T19" fmla="*/ 0 60000 65536"/>
              <a:gd name="T20" fmla="*/ 0 60000 65536"/>
              <a:gd name="T21" fmla="*/ 0 60000 65536"/>
              <a:gd name="T22" fmla="*/ 0 60000 65536"/>
              <a:gd name="T23" fmla="*/ 0 60000 65536"/>
              <a:gd name="T24" fmla="*/ 0 w 2285"/>
              <a:gd name="T25" fmla="*/ 0 h 5240"/>
              <a:gd name="T26" fmla="*/ 2285 w 2285"/>
              <a:gd name="T27" fmla="*/ 5240 h 5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85" h="5240">
                <a:moveTo>
                  <a:pt x="570" y="5239"/>
                </a:moveTo>
                <a:lnTo>
                  <a:pt x="570" y="1309"/>
                </a:lnTo>
                <a:lnTo>
                  <a:pt x="0" y="1309"/>
                </a:lnTo>
                <a:lnTo>
                  <a:pt x="1142" y="0"/>
                </a:lnTo>
                <a:lnTo>
                  <a:pt x="2284" y="1309"/>
                </a:lnTo>
                <a:lnTo>
                  <a:pt x="1712" y="1309"/>
                </a:lnTo>
                <a:lnTo>
                  <a:pt x="1712" y="5239"/>
                </a:lnTo>
                <a:lnTo>
                  <a:pt x="570" y="5239"/>
                </a:lnTo>
              </a:path>
            </a:pathLst>
          </a:custGeom>
          <a:solidFill>
            <a:schemeClr val="tx1">
              <a:alpha val="30196"/>
            </a:schemeClr>
          </a:solidFill>
          <a:ln w="9398">
            <a:solidFill>
              <a:srgbClr val="000000"/>
            </a:solidFill>
            <a:round/>
            <a:headEnd/>
            <a:tailEnd/>
          </a:ln>
        </p:spPr>
        <p:txBody>
          <a:bodyPr wrap="none" anchor="ctr"/>
          <a:lstStyle/>
          <a:p>
            <a:endParaRPr lang="hu-HU"/>
          </a:p>
        </p:txBody>
      </p:sp>
      <p:sp>
        <p:nvSpPr>
          <p:cNvPr id="136209" name="AutoShape 16"/>
          <p:cNvSpPr>
            <a:spLocks noChangeArrowheads="1"/>
          </p:cNvSpPr>
          <p:nvPr/>
        </p:nvSpPr>
        <p:spPr bwMode="auto">
          <a:xfrm>
            <a:off x="2627313" y="1125538"/>
            <a:ext cx="1716087" cy="733425"/>
          </a:xfrm>
          <a:prstGeom prst="roundRect">
            <a:avLst>
              <a:gd name="adj" fmla="val 296"/>
            </a:avLst>
          </a:prstGeom>
          <a:solidFill>
            <a:schemeClr val="tx1"/>
          </a:solidFill>
          <a:ln w="9525">
            <a:noFill/>
            <a:round/>
            <a:headEnd/>
            <a:tailEnd/>
          </a:ln>
        </p:spPr>
        <p:txBody>
          <a:bodyPr wrap="none" anchor="ctr"/>
          <a:lstStyle/>
          <a:p>
            <a:endParaRPr lang="hu-HU"/>
          </a:p>
        </p:txBody>
      </p:sp>
      <p:grpSp>
        <p:nvGrpSpPr>
          <p:cNvPr id="136210" name="Group 17"/>
          <p:cNvGrpSpPr>
            <a:grpSpLocks/>
          </p:cNvGrpSpPr>
          <p:nvPr/>
        </p:nvGrpSpPr>
        <p:grpSpPr bwMode="auto">
          <a:xfrm>
            <a:off x="7812088" y="2057400"/>
            <a:ext cx="406400" cy="2235200"/>
            <a:chOff x="5362" y="1872"/>
            <a:chExt cx="256" cy="1218"/>
          </a:xfrm>
        </p:grpSpPr>
        <p:sp>
          <p:nvSpPr>
            <p:cNvPr id="136215" name="AutoShape 18"/>
            <p:cNvSpPr>
              <a:spLocks noChangeArrowheads="1"/>
            </p:cNvSpPr>
            <p:nvPr/>
          </p:nvSpPr>
          <p:spPr bwMode="auto">
            <a:xfrm rot="5400000">
              <a:off x="4885" y="2356"/>
              <a:ext cx="1218" cy="249"/>
            </a:xfrm>
            <a:prstGeom prst="roundRect">
              <a:avLst>
                <a:gd name="adj" fmla="val 403"/>
              </a:avLst>
            </a:prstGeom>
            <a:noFill/>
            <a:ln w="9525">
              <a:noFill/>
              <a:round/>
              <a:headEnd/>
              <a:tailEnd/>
            </a:ln>
          </p:spPr>
          <p:txBody>
            <a:bodyPr wrap="none" anchor="ctr"/>
            <a:lstStyle/>
            <a:p>
              <a:endParaRPr lang="hu-HU"/>
            </a:p>
          </p:txBody>
        </p:sp>
        <p:grpSp>
          <p:nvGrpSpPr>
            <p:cNvPr id="136216" name="Group 19"/>
            <p:cNvGrpSpPr>
              <a:grpSpLocks/>
            </p:cNvGrpSpPr>
            <p:nvPr/>
          </p:nvGrpSpPr>
          <p:grpSpPr bwMode="auto">
            <a:xfrm>
              <a:off x="5362" y="1872"/>
              <a:ext cx="251" cy="1215"/>
              <a:chOff x="5362" y="1872"/>
              <a:chExt cx="251" cy="1215"/>
            </a:xfrm>
          </p:grpSpPr>
          <p:sp>
            <p:nvSpPr>
              <p:cNvPr id="136217" name="AutoShape 20"/>
              <p:cNvSpPr>
                <a:spLocks noChangeArrowheads="1"/>
              </p:cNvSpPr>
              <p:nvPr/>
            </p:nvSpPr>
            <p:spPr bwMode="auto">
              <a:xfrm rot="5400000">
                <a:off x="4883" y="2358"/>
                <a:ext cx="1215" cy="244"/>
              </a:xfrm>
              <a:prstGeom prst="roundRect">
                <a:avLst>
                  <a:gd name="adj" fmla="val 407"/>
                </a:avLst>
              </a:prstGeom>
              <a:noFill/>
              <a:ln w="9525">
                <a:noFill/>
                <a:round/>
                <a:headEnd/>
                <a:tailEnd/>
              </a:ln>
            </p:spPr>
            <p:txBody>
              <a:bodyPr wrap="none" anchor="ctr"/>
              <a:lstStyle/>
              <a:p>
                <a:endParaRPr lang="hu-HU"/>
              </a:p>
            </p:txBody>
          </p:sp>
          <p:grpSp>
            <p:nvGrpSpPr>
              <p:cNvPr id="136218" name="Group 21"/>
              <p:cNvGrpSpPr>
                <a:grpSpLocks/>
              </p:cNvGrpSpPr>
              <p:nvPr/>
            </p:nvGrpSpPr>
            <p:grpSpPr bwMode="auto">
              <a:xfrm>
                <a:off x="5362" y="1872"/>
                <a:ext cx="250" cy="1213"/>
                <a:chOff x="5362" y="1872"/>
                <a:chExt cx="250" cy="1213"/>
              </a:xfrm>
            </p:grpSpPr>
            <p:sp>
              <p:nvSpPr>
                <p:cNvPr id="136219" name="AutoShape 22"/>
                <p:cNvSpPr>
                  <a:spLocks noChangeArrowheads="1"/>
                </p:cNvSpPr>
                <p:nvPr/>
              </p:nvSpPr>
              <p:spPr bwMode="auto">
                <a:xfrm rot="5400000">
                  <a:off x="4884" y="2360"/>
                  <a:ext cx="1213" cy="238"/>
                </a:xfrm>
                <a:prstGeom prst="roundRect">
                  <a:avLst>
                    <a:gd name="adj" fmla="val 417"/>
                  </a:avLst>
                </a:prstGeom>
                <a:noFill/>
                <a:ln w="9525">
                  <a:noFill/>
                  <a:round/>
                  <a:headEnd/>
                  <a:tailEnd/>
                </a:ln>
              </p:spPr>
              <p:txBody>
                <a:bodyPr wrap="none" anchor="ctr"/>
                <a:lstStyle/>
                <a:p>
                  <a:endParaRPr lang="hu-HU"/>
                </a:p>
              </p:txBody>
            </p:sp>
            <p:grpSp>
              <p:nvGrpSpPr>
                <p:cNvPr id="136220" name="Group 23"/>
                <p:cNvGrpSpPr>
                  <a:grpSpLocks/>
                </p:cNvGrpSpPr>
                <p:nvPr/>
              </p:nvGrpSpPr>
              <p:grpSpPr bwMode="auto">
                <a:xfrm>
                  <a:off x="5362" y="1872"/>
                  <a:ext cx="250" cy="1211"/>
                  <a:chOff x="5362" y="1872"/>
                  <a:chExt cx="250" cy="1211"/>
                </a:xfrm>
              </p:grpSpPr>
              <p:sp>
                <p:nvSpPr>
                  <p:cNvPr id="136221" name="AutoShape 24"/>
                  <p:cNvSpPr>
                    <a:spLocks noChangeArrowheads="1"/>
                  </p:cNvSpPr>
                  <p:nvPr/>
                </p:nvSpPr>
                <p:spPr bwMode="auto">
                  <a:xfrm rot="5400000">
                    <a:off x="4883" y="2359"/>
                    <a:ext cx="1211" cy="237"/>
                  </a:xfrm>
                  <a:prstGeom prst="roundRect">
                    <a:avLst>
                      <a:gd name="adj" fmla="val 421"/>
                    </a:avLst>
                  </a:prstGeom>
                  <a:noFill/>
                  <a:ln w="9525">
                    <a:noFill/>
                    <a:round/>
                    <a:headEnd/>
                    <a:tailEnd/>
                  </a:ln>
                </p:spPr>
                <p:txBody>
                  <a:bodyPr wrap="none" anchor="ctr"/>
                  <a:lstStyle/>
                  <a:p>
                    <a:endParaRPr lang="hu-HU"/>
                  </a:p>
                </p:txBody>
              </p:sp>
              <p:grpSp>
                <p:nvGrpSpPr>
                  <p:cNvPr id="136222" name="Group 25"/>
                  <p:cNvGrpSpPr>
                    <a:grpSpLocks/>
                  </p:cNvGrpSpPr>
                  <p:nvPr/>
                </p:nvGrpSpPr>
                <p:grpSpPr bwMode="auto">
                  <a:xfrm>
                    <a:off x="5362" y="1872"/>
                    <a:ext cx="250" cy="1211"/>
                    <a:chOff x="5362" y="1872"/>
                    <a:chExt cx="250" cy="1211"/>
                  </a:xfrm>
                </p:grpSpPr>
                <p:sp>
                  <p:nvSpPr>
                    <p:cNvPr id="136223" name="AutoShape 26"/>
                    <p:cNvSpPr>
                      <a:spLocks noChangeArrowheads="1"/>
                    </p:cNvSpPr>
                    <p:nvPr/>
                  </p:nvSpPr>
                  <p:spPr bwMode="auto">
                    <a:xfrm rot="5400000">
                      <a:off x="4882" y="2359"/>
                      <a:ext cx="1211" cy="237"/>
                    </a:xfrm>
                    <a:prstGeom prst="roundRect">
                      <a:avLst>
                        <a:gd name="adj" fmla="val 421"/>
                      </a:avLst>
                    </a:prstGeom>
                    <a:noFill/>
                    <a:ln w="9525">
                      <a:noFill/>
                      <a:round/>
                      <a:headEnd/>
                      <a:tailEnd/>
                    </a:ln>
                  </p:spPr>
                  <p:txBody>
                    <a:bodyPr wrap="none" anchor="ctr"/>
                    <a:lstStyle/>
                    <a:p>
                      <a:endParaRPr lang="hu-HU"/>
                    </a:p>
                  </p:txBody>
                </p:sp>
                <p:sp>
                  <p:nvSpPr>
                    <p:cNvPr id="421915" name="AutoShape 27"/>
                    <p:cNvSpPr>
                      <a:spLocks noChangeArrowheads="1"/>
                    </p:cNvSpPr>
                    <p:nvPr/>
                  </p:nvSpPr>
                  <p:spPr bwMode="auto">
                    <a:xfrm rot="5400000">
                      <a:off x="5067" y="2354"/>
                      <a:ext cx="840" cy="250"/>
                    </a:xfrm>
                    <a:prstGeom prst="roundRect">
                      <a:avLst>
                        <a:gd name="adj" fmla="val 421"/>
                      </a:avLst>
                    </a:prstGeom>
                    <a:noFill/>
                    <a:ln w="9525">
                      <a:noFill/>
                      <a:round/>
                      <a:headEnd/>
                      <a:tailEnd/>
                    </a:ln>
                  </p:spPr>
                  <p:txBody>
                    <a:bodyPr wrap="none" lIns="90000" tIns="46800" rIns="90000" bIns="46800" anchor="ctr">
                      <a:spAutoFit/>
                    </a:bodyPr>
                    <a:lstStyle/>
                    <a:p>
                      <a:pPr marL="331788" indent="-331788" algn="ctr">
                        <a:spcBef>
                          <a:spcPts val="600"/>
                        </a:spcBef>
                        <a:buClr>
                          <a:srgbClr val="0000FF"/>
                        </a:buClr>
                        <a:buSzPct val="62000"/>
                        <a:buFont typeface="Monotype Sorts" pitchFamily="2" charset="2"/>
                        <a:buNone/>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GB" sz="2000">
                          <a:effectLst>
                            <a:outerShdw blurRad="38100" dist="38100" dir="2700000" algn="tl">
                              <a:srgbClr val="000000"/>
                            </a:outerShdw>
                          </a:effectLst>
                          <a:latin typeface="Book Antiqua" pitchFamily="18" charset="0"/>
                        </a:rPr>
                        <a:t>Suppressed</a:t>
                      </a:r>
                    </a:p>
                  </p:txBody>
                </p:sp>
              </p:grpSp>
            </p:grpSp>
          </p:grpSp>
        </p:grpSp>
      </p:grpSp>
      <p:grpSp>
        <p:nvGrpSpPr>
          <p:cNvPr id="136211" name="Group 28"/>
          <p:cNvGrpSpPr>
            <a:grpSpLocks/>
          </p:cNvGrpSpPr>
          <p:nvPr/>
        </p:nvGrpSpPr>
        <p:grpSpPr bwMode="auto">
          <a:xfrm rot="10800000">
            <a:off x="7812088" y="687388"/>
            <a:ext cx="396875" cy="1878012"/>
            <a:chOff x="5373" y="728"/>
            <a:chExt cx="250" cy="1024"/>
          </a:xfrm>
        </p:grpSpPr>
        <p:sp>
          <p:nvSpPr>
            <p:cNvPr id="136213" name="AutoShape 29"/>
            <p:cNvSpPr>
              <a:spLocks noChangeArrowheads="1"/>
            </p:cNvSpPr>
            <p:nvPr/>
          </p:nvSpPr>
          <p:spPr bwMode="auto">
            <a:xfrm rot="-5400000">
              <a:off x="4984" y="1119"/>
              <a:ext cx="1024" cy="242"/>
            </a:xfrm>
            <a:prstGeom prst="roundRect">
              <a:avLst>
                <a:gd name="adj" fmla="val 412"/>
              </a:avLst>
            </a:prstGeom>
            <a:noFill/>
            <a:ln w="9525">
              <a:noFill/>
              <a:round/>
              <a:headEnd/>
              <a:tailEnd/>
            </a:ln>
          </p:spPr>
          <p:txBody>
            <a:bodyPr wrap="none" anchor="ctr"/>
            <a:lstStyle/>
            <a:p>
              <a:endParaRPr lang="hu-HU"/>
            </a:p>
          </p:txBody>
        </p:sp>
        <p:sp>
          <p:nvSpPr>
            <p:cNvPr id="421918" name="AutoShape 30"/>
            <p:cNvSpPr>
              <a:spLocks noChangeArrowheads="1"/>
            </p:cNvSpPr>
            <p:nvPr/>
          </p:nvSpPr>
          <p:spPr bwMode="auto">
            <a:xfrm rot="16200000">
              <a:off x="5139" y="1114"/>
              <a:ext cx="723" cy="250"/>
            </a:xfrm>
            <a:prstGeom prst="roundRect">
              <a:avLst>
                <a:gd name="adj" fmla="val 417"/>
              </a:avLst>
            </a:prstGeom>
            <a:noFill/>
            <a:ln w="9525">
              <a:noFill/>
              <a:round/>
              <a:headEnd/>
              <a:tailEnd/>
            </a:ln>
          </p:spPr>
          <p:txBody>
            <a:bodyPr wrap="none" lIns="90000" tIns="46800" rIns="90000" bIns="46800" anchor="ctr">
              <a:spAutoFit/>
            </a:bodyPr>
            <a:lstStyle/>
            <a:p>
              <a:pPr marL="331788" indent="-331788" algn="ctr">
                <a:spcBef>
                  <a:spcPts val="600"/>
                </a:spcBef>
                <a:buClr>
                  <a:srgbClr val="0000FF"/>
                </a:buClr>
                <a:buSzPct val="62000"/>
                <a:buFont typeface="Monotype Sorts" pitchFamily="2" charset="2"/>
                <a:buNone/>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GB" sz="2000">
                  <a:effectLst>
                    <a:outerShdw blurRad="38100" dist="38100" dir="2700000" algn="tl">
                      <a:srgbClr val="000000"/>
                    </a:outerShdw>
                  </a:effectLst>
                  <a:latin typeface="Book Antiqua" pitchFamily="18" charset="0"/>
                </a:rPr>
                <a:t>Enhanced</a:t>
              </a:r>
            </a:p>
          </p:txBody>
        </p:sp>
      </p:grpSp>
      <p:sp>
        <p:nvSpPr>
          <p:cNvPr id="136212" name="Rectangle 31"/>
          <p:cNvSpPr>
            <a:spLocks noChangeArrowheads="1"/>
          </p:cNvSpPr>
          <p:nvPr/>
        </p:nvSpPr>
        <p:spPr bwMode="auto">
          <a:xfrm>
            <a:off x="4837113" y="1125538"/>
            <a:ext cx="2614612" cy="336550"/>
          </a:xfrm>
          <a:prstGeom prst="rect">
            <a:avLst/>
          </a:prstGeom>
          <a:noFill/>
          <a:ln w="9525">
            <a:noFill/>
            <a:miter lim="800000"/>
            <a:headEnd/>
            <a:tailEnd/>
          </a:ln>
        </p:spPr>
        <p:txBody>
          <a:bodyPr wrap="none" anchor="ctr">
            <a:spAutoFit/>
          </a:bodyPr>
          <a:lstStyle/>
          <a:p>
            <a:r>
              <a:rPr lang="hu-HU" sz="1600" noProof="1">
                <a:solidFill>
                  <a:schemeClr val="bg2"/>
                </a:solidFill>
                <a:latin typeface="Book Antiqua" pitchFamily="18" charset="0"/>
              </a:rPr>
              <a:t>Phys.Rev.C76:034904,2007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18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18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18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18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18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18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18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190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1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ia számának helye 3"/>
          <p:cNvSpPr>
            <a:spLocks noGrp="1"/>
          </p:cNvSpPr>
          <p:nvPr>
            <p:ph type="sldNum" sz="quarter" idx="10"/>
          </p:nvPr>
        </p:nvSpPr>
        <p:spPr/>
        <p:txBody>
          <a:bodyPr/>
          <a:lstStyle/>
          <a:p>
            <a:pPr>
              <a:defRPr/>
            </a:pPr>
            <a:fld id="{66F1215D-781E-4368-B874-0BF9AEFDEC46}" type="slidenum">
              <a:rPr lang="hu-HU"/>
              <a:pPr>
                <a:defRPr/>
              </a:pPr>
              <a:t>116</a:t>
            </a:fld>
            <a:endParaRPr lang="hu-HU"/>
          </a:p>
        </p:txBody>
      </p:sp>
      <p:sp>
        <p:nvSpPr>
          <p:cNvPr id="427010" name="Rectangle 2"/>
          <p:cNvSpPr>
            <a:spLocks noGrp="1" noChangeArrowheads="1"/>
          </p:cNvSpPr>
          <p:nvPr>
            <p:ph type="title"/>
          </p:nvPr>
        </p:nvSpPr>
        <p:spPr>
          <a:xfrm>
            <a:off x="0" y="76200"/>
            <a:ext cx="9144000" cy="609600"/>
          </a:xfrm>
        </p:spPr>
        <p:txBody>
          <a:bodyPr/>
          <a:lstStyle/>
          <a:p>
            <a:pPr eaLnBrk="1" hangingPunct="1">
              <a:defRPr/>
            </a:pPr>
            <a:r>
              <a:rPr lang="hu-HU" sz="4000" smtClean="0"/>
              <a:t>Angular distributions @STAR</a:t>
            </a:r>
            <a:endParaRPr lang="hu-HU" smtClean="0"/>
          </a:p>
        </p:txBody>
      </p:sp>
      <p:sp>
        <p:nvSpPr>
          <p:cNvPr id="427011" name="Rectangle 3"/>
          <p:cNvSpPr>
            <a:spLocks noGrp="1" noChangeArrowheads="1"/>
          </p:cNvSpPr>
          <p:nvPr>
            <p:ph type="body" idx="1"/>
          </p:nvPr>
        </p:nvSpPr>
        <p:spPr>
          <a:xfrm>
            <a:off x="0" y="4800600"/>
            <a:ext cx="9144000" cy="1828800"/>
          </a:xfrm>
        </p:spPr>
        <p:txBody>
          <a:bodyPr/>
          <a:lstStyle/>
          <a:p>
            <a:pPr eaLnBrk="1" hangingPunct="1">
              <a:lnSpc>
                <a:spcPct val="90000"/>
              </a:lnSpc>
              <a:defRPr/>
            </a:pPr>
            <a:r>
              <a:rPr lang="hu-HU" sz="2800" smtClean="0"/>
              <a:t>Outgoing jet: p+p, d+Au, Au+Au similar</a:t>
            </a:r>
          </a:p>
          <a:p>
            <a:pPr eaLnBrk="1" hangingPunct="1">
              <a:lnSpc>
                <a:spcPct val="90000"/>
              </a:lnSpc>
              <a:defRPr/>
            </a:pPr>
            <a:r>
              <a:rPr lang="hu-HU" sz="2800" smtClean="0"/>
              <a:t>Ingoing jet: suppression in Au+Au, not in p+p &amp; d+Au</a:t>
            </a:r>
          </a:p>
          <a:p>
            <a:pPr eaLnBrk="1" hangingPunct="1">
              <a:lnSpc>
                <a:spcPct val="90000"/>
              </a:lnSpc>
              <a:defRPr/>
            </a:pPr>
            <a:r>
              <a:rPr lang="hu-HU" sz="2800" smtClean="0"/>
              <a:t>A new form of matter!</a:t>
            </a:r>
          </a:p>
        </p:txBody>
      </p:sp>
      <p:pic>
        <p:nvPicPr>
          <p:cNvPr id="36870" name="Picture 4"/>
          <p:cNvPicPr>
            <a:picLocks noChangeAspect="1" noChangeArrowheads="1"/>
          </p:cNvPicPr>
          <p:nvPr/>
        </p:nvPicPr>
        <p:blipFill>
          <a:blip r:embed="rId3" cstate="print"/>
          <a:srcRect t="56250" r="10184"/>
          <a:stretch>
            <a:fillRect/>
          </a:stretch>
        </p:blipFill>
        <p:spPr bwMode="auto">
          <a:xfrm>
            <a:off x="2870200" y="1247775"/>
            <a:ext cx="5207000" cy="3552825"/>
          </a:xfrm>
          <a:prstGeom prst="rect">
            <a:avLst/>
          </a:prstGeom>
          <a:noFill/>
          <a:ln w="15875">
            <a:noFill/>
            <a:miter lim="800000"/>
            <a:headEnd/>
            <a:tailEnd/>
          </a:ln>
        </p:spPr>
      </p:pic>
      <p:sp>
        <p:nvSpPr>
          <p:cNvPr id="36871" name="Text Box 5"/>
          <p:cNvSpPr txBox="1">
            <a:spLocks noChangeArrowheads="1"/>
          </p:cNvSpPr>
          <p:nvPr/>
        </p:nvSpPr>
        <p:spPr bwMode="auto">
          <a:xfrm>
            <a:off x="3914775" y="3898900"/>
            <a:ext cx="3171825" cy="336550"/>
          </a:xfrm>
          <a:prstGeom prst="rect">
            <a:avLst/>
          </a:prstGeom>
          <a:noFill/>
          <a:ln w="15875">
            <a:noFill/>
            <a:miter lim="800000"/>
            <a:headEnd/>
            <a:tailEnd/>
          </a:ln>
        </p:spPr>
        <p:txBody>
          <a:bodyPr>
            <a:spAutoFit/>
          </a:bodyPr>
          <a:lstStyle/>
          <a:p>
            <a:pPr eaLnBrk="0" hangingPunct="0"/>
            <a:r>
              <a:rPr lang="en-US" sz="1600">
                <a:solidFill>
                  <a:schemeClr val="bg2"/>
                </a:solidFill>
                <a:latin typeface="Arial" charset="0"/>
              </a:rPr>
              <a:t>pedestal and flow subtracted</a:t>
            </a:r>
          </a:p>
        </p:txBody>
      </p:sp>
      <p:sp>
        <p:nvSpPr>
          <p:cNvPr id="427014" name="Rectangle 6"/>
          <p:cNvSpPr>
            <a:spLocks noChangeArrowheads="1"/>
          </p:cNvSpPr>
          <p:nvPr/>
        </p:nvSpPr>
        <p:spPr bwMode="auto">
          <a:xfrm>
            <a:off x="0" y="757238"/>
            <a:ext cx="6640513" cy="420687"/>
          </a:xfrm>
          <a:prstGeom prst="rect">
            <a:avLst/>
          </a:prstGeom>
          <a:noFill/>
          <a:ln w="9525">
            <a:noFill/>
            <a:miter lim="800000"/>
            <a:headEnd/>
            <a:tailEnd/>
          </a:ln>
          <a:effectLst/>
        </p:spPr>
        <p:txBody>
          <a:bodyPr wrap="none">
            <a:spAutoFit/>
          </a:bodyPr>
          <a:lstStyle/>
          <a:p>
            <a:pPr>
              <a:lnSpc>
                <a:spcPct val="90000"/>
              </a:lnSpc>
              <a:spcBef>
                <a:spcPct val="20000"/>
              </a:spcBef>
              <a:buClr>
                <a:schemeClr val="tx1"/>
              </a:buClr>
              <a:buFontTx/>
              <a:buChar char="•"/>
              <a:defRPr/>
            </a:pPr>
            <a:r>
              <a:rPr lang="hu-HU">
                <a:effectLst>
                  <a:outerShdw blurRad="38100" dist="38100" dir="2700000" algn="tl">
                    <a:srgbClr val="000000"/>
                  </a:outerShdw>
                </a:effectLst>
                <a:latin typeface="Book Antiqua" pitchFamily="18" charset="0"/>
              </a:rPr>
              <a:t>  Angular distibution of high momentum jets</a:t>
            </a:r>
            <a:endParaRPr lang="hu-HU">
              <a:effectLst>
                <a:outerShdw blurRad="38100" dist="38100" dir="2700000" algn="tl">
                  <a:srgbClr val="000000"/>
                </a:outerShdw>
              </a:effectLst>
              <a:latin typeface="Symbol" pitchFamily="18" charset="2"/>
            </a:endParaRPr>
          </a:p>
        </p:txBody>
      </p:sp>
      <p:graphicFrame>
        <p:nvGraphicFramePr>
          <p:cNvPr id="36866" name="Object 7"/>
          <p:cNvGraphicFramePr>
            <a:graphicFrameLocks noChangeAspect="1"/>
          </p:cNvGraphicFramePr>
          <p:nvPr/>
        </p:nvGraphicFramePr>
        <p:xfrm>
          <a:off x="6696075" y="546100"/>
          <a:ext cx="533400" cy="852488"/>
        </p:xfrm>
        <a:graphic>
          <a:graphicData uri="http://schemas.openxmlformats.org/presentationml/2006/ole">
            <mc:AlternateContent xmlns:mc="http://schemas.openxmlformats.org/markup-compatibility/2006">
              <mc:Choice xmlns:v="urn:schemas-microsoft-com:vml" Requires="v">
                <p:oleObj spid="_x0000_s36867" name="Equation" r:id="rId4" imgW="266400" imgH="419040" progId="">
                  <p:embed/>
                </p:oleObj>
              </mc:Choice>
              <mc:Fallback>
                <p:oleObj name="Equation" r:id="rId4" imgW="266400" imgH="419040" progId="">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075" y="546100"/>
                        <a:ext cx="533400" cy="852488"/>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Lst>
                    </p:spPr>
                  </p:pic>
                </p:oleObj>
              </mc:Fallback>
            </mc:AlternateContent>
          </a:graphicData>
        </a:graphic>
      </p:graphicFrame>
      <p:sp>
        <p:nvSpPr>
          <p:cNvPr id="36873" name="Oval 8"/>
          <p:cNvSpPr>
            <a:spLocks noChangeArrowheads="1"/>
          </p:cNvSpPr>
          <p:nvPr/>
        </p:nvSpPr>
        <p:spPr bwMode="auto">
          <a:xfrm>
            <a:off x="1060450" y="2722563"/>
            <a:ext cx="1454150" cy="1365250"/>
          </a:xfrm>
          <a:prstGeom prst="ellipse">
            <a:avLst/>
          </a:prstGeom>
          <a:solidFill>
            <a:schemeClr val="tx1">
              <a:alpha val="30196"/>
            </a:schemeClr>
          </a:solidFill>
          <a:ln w="50800">
            <a:noFill/>
            <a:round/>
            <a:headEnd/>
            <a:tailEnd type="none" w="lg" len="med"/>
          </a:ln>
        </p:spPr>
        <p:txBody>
          <a:bodyPr wrap="none" anchor="ctr">
            <a:spAutoFit/>
          </a:bodyPr>
          <a:lstStyle/>
          <a:p>
            <a:endParaRPr lang="hu-HU"/>
          </a:p>
        </p:txBody>
      </p:sp>
      <p:sp>
        <p:nvSpPr>
          <p:cNvPr id="36874" name="Line 9"/>
          <p:cNvSpPr>
            <a:spLocks noChangeShapeType="1"/>
          </p:cNvSpPr>
          <p:nvPr/>
        </p:nvSpPr>
        <p:spPr bwMode="auto">
          <a:xfrm rot="608448" flipV="1">
            <a:off x="1503363" y="2633663"/>
            <a:ext cx="15875" cy="436562"/>
          </a:xfrm>
          <a:prstGeom prst="line">
            <a:avLst/>
          </a:prstGeom>
          <a:noFill/>
          <a:ln w="9525">
            <a:solidFill>
              <a:schemeClr val="tx1"/>
            </a:solidFill>
            <a:round/>
            <a:headEnd/>
            <a:tailEnd type="triangle" w="med" len="med"/>
          </a:ln>
        </p:spPr>
        <p:txBody>
          <a:bodyPr wrap="none" anchor="ctr"/>
          <a:lstStyle/>
          <a:p>
            <a:endParaRPr lang="hu-HU"/>
          </a:p>
        </p:txBody>
      </p:sp>
      <p:sp>
        <p:nvSpPr>
          <p:cNvPr id="36875" name="Line 10"/>
          <p:cNvSpPr>
            <a:spLocks noChangeShapeType="1"/>
          </p:cNvSpPr>
          <p:nvPr/>
        </p:nvSpPr>
        <p:spPr bwMode="auto">
          <a:xfrm flipH="1" flipV="1">
            <a:off x="1076325" y="2393950"/>
            <a:ext cx="401638" cy="681038"/>
          </a:xfrm>
          <a:prstGeom prst="line">
            <a:avLst/>
          </a:prstGeom>
          <a:noFill/>
          <a:ln w="9525">
            <a:solidFill>
              <a:schemeClr val="tx1"/>
            </a:solidFill>
            <a:round/>
            <a:headEnd/>
            <a:tailEnd type="triangle" w="med" len="med"/>
          </a:ln>
        </p:spPr>
        <p:txBody>
          <a:bodyPr wrap="none" anchor="ctr"/>
          <a:lstStyle/>
          <a:p>
            <a:endParaRPr lang="hu-HU"/>
          </a:p>
        </p:txBody>
      </p:sp>
      <p:sp>
        <p:nvSpPr>
          <p:cNvPr id="36876" name="Line 11"/>
          <p:cNvSpPr>
            <a:spLocks noChangeShapeType="1"/>
          </p:cNvSpPr>
          <p:nvPr/>
        </p:nvSpPr>
        <p:spPr bwMode="auto">
          <a:xfrm flipH="1" flipV="1">
            <a:off x="981075" y="2865438"/>
            <a:ext cx="471488" cy="187325"/>
          </a:xfrm>
          <a:prstGeom prst="line">
            <a:avLst/>
          </a:prstGeom>
          <a:noFill/>
          <a:ln w="9525">
            <a:solidFill>
              <a:schemeClr val="tx1"/>
            </a:solidFill>
            <a:round/>
            <a:headEnd/>
            <a:tailEnd type="triangle" w="med" len="med"/>
          </a:ln>
        </p:spPr>
        <p:txBody>
          <a:bodyPr wrap="none" anchor="ctr"/>
          <a:lstStyle/>
          <a:p>
            <a:endParaRPr lang="hu-HU"/>
          </a:p>
        </p:txBody>
      </p:sp>
      <p:sp>
        <p:nvSpPr>
          <p:cNvPr id="36877" name="Line 12"/>
          <p:cNvSpPr>
            <a:spLocks noChangeShapeType="1"/>
          </p:cNvSpPr>
          <p:nvPr/>
        </p:nvSpPr>
        <p:spPr bwMode="auto">
          <a:xfrm flipH="1" flipV="1">
            <a:off x="1379538" y="2584450"/>
            <a:ext cx="85725" cy="481013"/>
          </a:xfrm>
          <a:prstGeom prst="line">
            <a:avLst/>
          </a:prstGeom>
          <a:noFill/>
          <a:ln w="9525">
            <a:solidFill>
              <a:schemeClr val="tx1"/>
            </a:solidFill>
            <a:round/>
            <a:headEnd/>
            <a:tailEnd type="triangle" w="med" len="med"/>
          </a:ln>
        </p:spPr>
        <p:txBody>
          <a:bodyPr wrap="none" anchor="ctr"/>
          <a:lstStyle/>
          <a:p>
            <a:endParaRPr lang="hu-HU"/>
          </a:p>
        </p:txBody>
      </p:sp>
      <p:sp>
        <p:nvSpPr>
          <p:cNvPr id="36878" name="Line 13"/>
          <p:cNvSpPr>
            <a:spLocks noChangeShapeType="1"/>
          </p:cNvSpPr>
          <p:nvPr/>
        </p:nvSpPr>
        <p:spPr bwMode="auto">
          <a:xfrm flipH="1" flipV="1">
            <a:off x="450850" y="2178050"/>
            <a:ext cx="1006475" cy="889000"/>
          </a:xfrm>
          <a:prstGeom prst="line">
            <a:avLst/>
          </a:prstGeom>
          <a:noFill/>
          <a:ln w="25400">
            <a:solidFill>
              <a:srgbClr val="FF0000"/>
            </a:solidFill>
            <a:round/>
            <a:headEnd/>
            <a:tailEnd type="triangle" w="med" len="med"/>
          </a:ln>
        </p:spPr>
        <p:txBody>
          <a:bodyPr wrap="none" anchor="ctr"/>
          <a:lstStyle/>
          <a:p>
            <a:endParaRPr lang="hu-HU"/>
          </a:p>
        </p:txBody>
      </p:sp>
      <p:sp>
        <p:nvSpPr>
          <p:cNvPr id="36879" name="Line 14"/>
          <p:cNvSpPr>
            <a:spLocks noChangeShapeType="1"/>
          </p:cNvSpPr>
          <p:nvPr/>
        </p:nvSpPr>
        <p:spPr bwMode="auto">
          <a:xfrm rot="11408448" flipV="1">
            <a:off x="1487488" y="3092450"/>
            <a:ext cx="7937" cy="238125"/>
          </a:xfrm>
          <a:prstGeom prst="line">
            <a:avLst/>
          </a:prstGeom>
          <a:noFill/>
          <a:ln w="9525">
            <a:solidFill>
              <a:schemeClr val="tx1"/>
            </a:solidFill>
            <a:round/>
            <a:headEnd/>
            <a:tailEnd type="triangle" w="med" len="med"/>
          </a:ln>
        </p:spPr>
        <p:txBody>
          <a:bodyPr wrap="none" anchor="ctr"/>
          <a:lstStyle/>
          <a:p>
            <a:endParaRPr lang="hu-HU"/>
          </a:p>
        </p:txBody>
      </p:sp>
      <p:sp>
        <p:nvSpPr>
          <p:cNvPr id="36880" name="Line 15"/>
          <p:cNvSpPr>
            <a:spLocks noChangeShapeType="1"/>
          </p:cNvSpPr>
          <p:nvPr/>
        </p:nvSpPr>
        <p:spPr bwMode="auto">
          <a:xfrm rot="10800000" flipH="1" flipV="1">
            <a:off x="1509713" y="3087688"/>
            <a:ext cx="203200" cy="373062"/>
          </a:xfrm>
          <a:prstGeom prst="line">
            <a:avLst/>
          </a:prstGeom>
          <a:noFill/>
          <a:ln w="9525">
            <a:solidFill>
              <a:schemeClr val="tx1"/>
            </a:solidFill>
            <a:round/>
            <a:headEnd/>
            <a:tailEnd type="triangle" w="med" len="med"/>
          </a:ln>
        </p:spPr>
        <p:txBody>
          <a:bodyPr wrap="none" anchor="ctr"/>
          <a:lstStyle/>
          <a:p>
            <a:endParaRPr lang="hu-HU"/>
          </a:p>
        </p:txBody>
      </p:sp>
      <p:sp>
        <p:nvSpPr>
          <p:cNvPr id="36881" name="Line 16"/>
          <p:cNvSpPr>
            <a:spLocks noChangeShapeType="1"/>
          </p:cNvSpPr>
          <p:nvPr/>
        </p:nvSpPr>
        <p:spPr bwMode="auto">
          <a:xfrm rot="10800000" flipH="1" flipV="1">
            <a:off x="1522413" y="3101975"/>
            <a:ext cx="238125" cy="101600"/>
          </a:xfrm>
          <a:prstGeom prst="line">
            <a:avLst/>
          </a:prstGeom>
          <a:noFill/>
          <a:ln w="9525">
            <a:solidFill>
              <a:schemeClr val="tx1"/>
            </a:solidFill>
            <a:round/>
            <a:headEnd/>
            <a:tailEnd type="triangle" w="med" len="med"/>
          </a:ln>
        </p:spPr>
        <p:txBody>
          <a:bodyPr wrap="none" anchor="ctr"/>
          <a:lstStyle/>
          <a:p>
            <a:endParaRPr lang="hu-HU"/>
          </a:p>
        </p:txBody>
      </p:sp>
      <p:sp>
        <p:nvSpPr>
          <p:cNvPr id="36882" name="Line 17"/>
          <p:cNvSpPr>
            <a:spLocks noChangeShapeType="1"/>
          </p:cNvSpPr>
          <p:nvPr/>
        </p:nvSpPr>
        <p:spPr bwMode="auto">
          <a:xfrm rot="10800000" flipH="1" flipV="1">
            <a:off x="1514475" y="3094038"/>
            <a:ext cx="42863" cy="263525"/>
          </a:xfrm>
          <a:prstGeom prst="line">
            <a:avLst/>
          </a:prstGeom>
          <a:noFill/>
          <a:ln w="9525">
            <a:solidFill>
              <a:schemeClr val="tx1"/>
            </a:solidFill>
            <a:round/>
            <a:headEnd/>
            <a:tailEnd type="triangle" w="med" len="med"/>
          </a:ln>
        </p:spPr>
        <p:txBody>
          <a:bodyPr wrap="none" anchor="ctr"/>
          <a:lstStyle/>
          <a:p>
            <a:endParaRPr lang="hu-HU"/>
          </a:p>
        </p:txBody>
      </p:sp>
      <p:sp>
        <p:nvSpPr>
          <p:cNvPr id="36883" name="Line 18"/>
          <p:cNvSpPr>
            <a:spLocks noChangeShapeType="1"/>
          </p:cNvSpPr>
          <p:nvPr/>
        </p:nvSpPr>
        <p:spPr bwMode="auto">
          <a:xfrm rot="10800000" flipH="1" flipV="1">
            <a:off x="1520825" y="3094038"/>
            <a:ext cx="377825" cy="379412"/>
          </a:xfrm>
          <a:prstGeom prst="line">
            <a:avLst/>
          </a:prstGeom>
          <a:noFill/>
          <a:ln w="25400">
            <a:solidFill>
              <a:srgbClr val="FF0000"/>
            </a:solidFill>
            <a:round/>
            <a:headEnd/>
            <a:tailEnd type="triangle" w="med" len="med"/>
          </a:ln>
        </p:spPr>
        <p:txBody>
          <a:bodyPr wrap="none" anchor="ctr"/>
          <a:lstStyle/>
          <a:p>
            <a:endParaRPr lang="hu-HU"/>
          </a:p>
        </p:txBody>
      </p:sp>
      <p:sp>
        <p:nvSpPr>
          <p:cNvPr id="36884" name="Line 19"/>
          <p:cNvSpPr>
            <a:spLocks noChangeShapeType="1"/>
          </p:cNvSpPr>
          <p:nvPr/>
        </p:nvSpPr>
        <p:spPr bwMode="auto">
          <a:xfrm rot="18746323" flipV="1">
            <a:off x="289719" y="1781969"/>
            <a:ext cx="49213" cy="447675"/>
          </a:xfrm>
          <a:prstGeom prst="line">
            <a:avLst/>
          </a:prstGeom>
          <a:noFill/>
          <a:ln w="6350">
            <a:solidFill>
              <a:srgbClr val="000000"/>
            </a:solidFill>
            <a:round/>
            <a:headEnd/>
            <a:tailEnd type="triangle" w="med" len="med"/>
          </a:ln>
        </p:spPr>
        <p:txBody>
          <a:bodyPr>
            <a:spAutoFit/>
          </a:bodyPr>
          <a:lstStyle/>
          <a:p>
            <a:endParaRPr lang="hu-HU"/>
          </a:p>
        </p:txBody>
      </p:sp>
      <p:sp>
        <p:nvSpPr>
          <p:cNvPr id="36885" name="Line 20"/>
          <p:cNvSpPr>
            <a:spLocks noChangeShapeType="1"/>
          </p:cNvSpPr>
          <p:nvPr/>
        </p:nvSpPr>
        <p:spPr bwMode="auto">
          <a:xfrm rot="18746323" flipV="1">
            <a:off x="404019" y="2040731"/>
            <a:ext cx="65088" cy="136525"/>
          </a:xfrm>
          <a:prstGeom prst="line">
            <a:avLst/>
          </a:prstGeom>
          <a:noFill/>
          <a:ln w="6350">
            <a:solidFill>
              <a:srgbClr val="000000"/>
            </a:solidFill>
            <a:round/>
            <a:headEnd/>
            <a:tailEnd type="triangle" w="med" len="med"/>
          </a:ln>
        </p:spPr>
        <p:txBody>
          <a:bodyPr>
            <a:spAutoFit/>
          </a:bodyPr>
          <a:lstStyle/>
          <a:p>
            <a:endParaRPr lang="hu-HU"/>
          </a:p>
        </p:txBody>
      </p:sp>
      <p:sp>
        <p:nvSpPr>
          <p:cNvPr id="36886" name="Line 21"/>
          <p:cNvSpPr>
            <a:spLocks noChangeShapeType="1"/>
          </p:cNvSpPr>
          <p:nvPr/>
        </p:nvSpPr>
        <p:spPr bwMode="auto">
          <a:xfrm rot="-2853677" flipH="1" flipV="1">
            <a:off x="327026" y="2044700"/>
            <a:ext cx="74612" cy="192087"/>
          </a:xfrm>
          <a:prstGeom prst="line">
            <a:avLst/>
          </a:prstGeom>
          <a:noFill/>
          <a:ln w="6350">
            <a:solidFill>
              <a:srgbClr val="000000"/>
            </a:solidFill>
            <a:round/>
            <a:headEnd/>
            <a:tailEnd type="triangle" w="med" len="med"/>
          </a:ln>
        </p:spPr>
        <p:txBody>
          <a:bodyPr>
            <a:spAutoFit/>
          </a:bodyPr>
          <a:lstStyle/>
          <a:p>
            <a:endParaRPr lang="hu-HU"/>
          </a:p>
        </p:txBody>
      </p:sp>
      <p:sp>
        <p:nvSpPr>
          <p:cNvPr id="36887" name="Line 22"/>
          <p:cNvSpPr>
            <a:spLocks noChangeShapeType="1"/>
          </p:cNvSpPr>
          <p:nvPr/>
        </p:nvSpPr>
        <p:spPr bwMode="auto">
          <a:xfrm rot="-2853677" flipH="1" flipV="1">
            <a:off x="345282" y="1975644"/>
            <a:ext cx="26987" cy="250825"/>
          </a:xfrm>
          <a:prstGeom prst="line">
            <a:avLst/>
          </a:prstGeom>
          <a:noFill/>
          <a:ln w="6350">
            <a:solidFill>
              <a:srgbClr val="000000"/>
            </a:solidFill>
            <a:round/>
            <a:headEnd/>
            <a:tailEnd type="triangle" w="med" len="med"/>
          </a:ln>
        </p:spPr>
        <p:txBody>
          <a:bodyPr>
            <a:spAutoFit/>
          </a:bodyPr>
          <a:lstStyle/>
          <a:p>
            <a:endParaRPr lang="hu-HU"/>
          </a:p>
        </p:txBody>
      </p:sp>
      <p:sp>
        <p:nvSpPr>
          <p:cNvPr id="36888" name="Line 23"/>
          <p:cNvSpPr>
            <a:spLocks noChangeShapeType="1"/>
          </p:cNvSpPr>
          <p:nvPr/>
        </p:nvSpPr>
        <p:spPr bwMode="auto">
          <a:xfrm rot="8173552" flipV="1">
            <a:off x="1876425" y="3467100"/>
            <a:ext cx="65088" cy="136525"/>
          </a:xfrm>
          <a:prstGeom prst="line">
            <a:avLst/>
          </a:prstGeom>
          <a:noFill/>
          <a:ln w="6350">
            <a:solidFill>
              <a:srgbClr val="000000"/>
            </a:solidFill>
            <a:round/>
            <a:headEnd/>
            <a:tailEnd type="triangle" w="med" len="med"/>
          </a:ln>
        </p:spPr>
        <p:txBody>
          <a:bodyPr>
            <a:spAutoFit/>
          </a:bodyPr>
          <a:lstStyle/>
          <a:p>
            <a:endParaRPr lang="hu-HU"/>
          </a:p>
        </p:txBody>
      </p:sp>
      <p:sp>
        <p:nvSpPr>
          <p:cNvPr id="36889" name="Line 24"/>
          <p:cNvSpPr>
            <a:spLocks noChangeShapeType="1"/>
          </p:cNvSpPr>
          <p:nvPr/>
        </p:nvSpPr>
        <p:spPr bwMode="auto">
          <a:xfrm rot="8173552" flipH="1" flipV="1">
            <a:off x="1943100" y="3409950"/>
            <a:ext cx="74613" cy="192088"/>
          </a:xfrm>
          <a:prstGeom prst="line">
            <a:avLst/>
          </a:prstGeom>
          <a:noFill/>
          <a:ln w="6350">
            <a:solidFill>
              <a:srgbClr val="000000"/>
            </a:solidFill>
            <a:round/>
            <a:headEnd/>
            <a:tailEnd type="triangle" w="med" len="med"/>
          </a:ln>
        </p:spPr>
        <p:txBody>
          <a:bodyPr>
            <a:spAutoFit/>
          </a:bodyPr>
          <a:lstStyle/>
          <a:p>
            <a:endParaRPr lang="hu-HU"/>
          </a:p>
        </p:txBody>
      </p:sp>
      <p:sp>
        <p:nvSpPr>
          <p:cNvPr id="36890" name="Line 25"/>
          <p:cNvSpPr>
            <a:spLocks noChangeShapeType="1"/>
          </p:cNvSpPr>
          <p:nvPr/>
        </p:nvSpPr>
        <p:spPr bwMode="auto">
          <a:xfrm rot="8173552" flipH="1" flipV="1">
            <a:off x="1971675" y="3422650"/>
            <a:ext cx="26988" cy="250825"/>
          </a:xfrm>
          <a:prstGeom prst="line">
            <a:avLst/>
          </a:prstGeom>
          <a:noFill/>
          <a:ln w="6350">
            <a:solidFill>
              <a:srgbClr val="000000"/>
            </a:solidFill>
            <a:round/>
            <a:headEnd/>
            <a:tailEnd type="triangle" w="med" len="med"/>
          </a:ln>
        </p:spPr>
        <p:txBody>
          <a:bodyPr>
            <a:spAutoFit/>
          </a:bodyPr>
          <a:lstStyle/>
          <a:p>
            <a:endParaRPr lang="hu-HU"/>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a számának helye 4"/>
          <p:cNvSpPr>
            <a:spLocks noGrp="1"/>
          </p:cNvSpPr>
          <p:nvPr>
            <p:ph type="sldNum" sz="quarter" idx="10"/>
          </p:nvPr>
        </p:nvSpPr>
        <p:spPr/>
        <p:txBody>
          <a:bodyPr/>
          <a:lstStyle/>
          <a:p>
            <a:pPr>
              <a:defRPr/>
            </a:pPr>
            <a:fld id="{3B64444D-C479-4BDA-AA11-14C733324104}" type="slidenum">
              <a:rPr lang="hu-HU"/>
              <a:pPr>
                <a:defRPr/>
              </a:pPr>
              <a:t>117</a:t>
            </a:fld>
            <a:endParaRPr lang="hu-HU"/>
          </a:p>
        </p:txBody>
      </p:sp>
      <p:sp>
        <p:nvSpPr>
          <p:cNvPr id="428034" name="Rectangle 2"/>
          <p:cNvSpPr>
            <a:spLocks noGrp="1" noChangeArrowheads="1"/>
          </p:cNvSpPr>
          <p:nvPr>
            <p:ph type="title"/>
          </p:nvPr>
        </p:nvSpPr>
        <p:spPr/>
        <p:txBody>
          <a:bodyPr/>
          <a:lstStyle/>
          <a:p>
            <a:pPr eaLnBrk="1" hangingPunct="1">
              <a:defRPr/>
            </a:pPr>
            <a:r>
              <a:rPr lang="en-US" smtClean="0"/>
              <a:t>Photons shine, Pions don’t</a:t>
            </a:r>
          </a:p>
        </p:txBody>
      </p:sp>
      <p:sp>
        <p:nvSpPr>
          <p:cNvPr id="428035" name="Rectangle 3"/>
          <p:cNvSpPr>
            <a:spLocks noGrp="1" noChangeArrowheads="1"/>
          </p:cNvSpPr>
          <p:nvPr>
            <p:ph type="body" sz="half" idx="2"/>
          </p:nvPr>
        </p:nvSpPr>
        <p:spPr>
          <a:xfrm>
            <a:off x="0" y="4221163"/>
            <a:ext cx="8893175" cy="2303462"/>
          </a:xfrm>
        </p:spPr>
        <p:txBody>
          <a:bodyPr/>
          <a:lstStyle/>
          <a:p>
            <a:pPr eaLnBrk="1" hangingPunct="1">
              <a:defRPr/>
            </a:pPr>
            <a:r>
              <a:rPr lang="en-US" sz="2600" smtClean="0"/>
              <a:t>No direct photon suppression until 14 GeV</a:t>
            </a:r>
          </a:p>
          <a:p>
            <a:pPr lvl="1" eaLnBrk="1" hangingPunct="1">
              <a:defRPr/>
            </a:pPr>
            <a:r>
              <a:rPr lang="en-US" sz="2100" smtClean="0"/>
              <a:t>Decreasing trend at &gt;14 GeV</a:t>
            </a:r>
          </a:p>
          <a:p>
            <a:pPr lvl="1" eaLnBrk="1" hangingPunct="1">
              <a:defRPr/>
            </a:pPr>
            <a:r>
              <a:rPr lang="en-US" sz="2100" smtClean="0"/>
              <a:t>Isospin, shadowing and energy loss, see F. Arleo, </a:t>
            </a:r>
            <a:r>
              <a:rPr lang="en-US" sz="2000" smtClean="0"/>
              <a:t>hep-ph/0601075</a:t>
            </a:r>
            <a:endParaRPr lang="en-US" sz="2100" smtClean="0"/>
          </a:p>
          <a:p>
            <a:pPr eaLnBrk="1" hangingPunct="1">
              <a:defRPr/>
            </a:pPr>
            <a:r>
              <a:rPr lang="en-US" sz="2600" smtClean="0"/>
              <a:t>Suppression of </a:t>
            </a:r>
            <a:r>
              <a:rPr lang="en-US" sz="2600" i="1" smtClean="0"/>
              <a:t>π</a:t>
            </a:r>
            <a:r>
              <a:rPr lang="en-US" sz="2600" baseline="-25000" smtClean="0"/>
              <a:t>0</a:t>
            </a:r>
            <a:r>
              <a:rPr lang="en-US" sz="2600" smtClean="0"/>
              <a:t> stays nearly constant up to 20 GeV/c</a:t>
            </a:r>
          </a:p>
          <a:p>
            <a:pPr eaLnBrk="1" hangingPunct="1">
              <a:defRPr/>
            </a:pPr>
            <a:r>
              <a:rPr lang="en-US" sz="2600" smtClean="0"/>
              <a:t>Direct photons are not inhibited by hot/dense medium</a:t>
            </a:r>
          </a:p>
        </p:txBody>
      </p:sp>
      <p:pic>
        <p:nvPicPr>
          <p:cNvPr id="137221" name="Picture 4"/>
          <p:cNvPicPr>
            <a:picLocks noChangeAspect="1" noChangeArrowheads="1"/>
          </p:cNvPicPr>
          <p:nvPr/>
        </p:nvPicPr>
        <p:blipFill>
          <a:blip r:embed="rId3" cstate="print"/>
          <a:srcRect t="6679"/>
          <a:stretch>
            <a:fillRect/>
          </a:stretch>
        </p:blipFill>
        <p:spPr bwMode="auto">
          <a:xfrm>
            <a:off x="0" y="908050"/>
            <a:ext cx="5184775" cy="3281363"/>
          </a:xfrm>
          <a:prstGeom prst="rect">
            <a:avLst/>
          </a:prstGeom>
          <a:noFill/>
          <a:ln w="9525">
            <a:noFill/>
            <a:miter lim="800000"/>
            <a:headEnd/>
            <a:tailEnd/>
          </a:ln>
        </p:spPr>
      </p:pic>
      <p:grpSp>
        <p:nvGrpSpPr>
          <p:cNvPr id="137222" name="Group 5"/>
          <p:cNvGrpSpPr>
            <a:grpSpLocks/>
          </p:cNvGrpSpPr>
          <p:nvPr/>
        </p:nvGrpSpPr>
        <p:grpSpPr bwMode="auto">
          <a:xfrm>
            <a:off x="503238" y="3429000"/>
            <a:ext cx="819150" cy="534988"/>
            <a:chOff x="1344" y="2667"/>
            <a:chExt cx="743" cy="459"/>
          </a:xfrm>
        </p:grpSpPr>
        <p:sp>
          <p:nvSpPr>
            <p:cNvPr id="137227" name="Oval 6"/>
            <p:cNvSpPr>
              <a:spLocks noChangeArrowheads="1"/>
            </p:cNvSpPr>
            <p:nvPr/>
          </p:nvSpPr>
          <p:spPr bwMode="auto">
            <a:xfrm>
              <a:off x="1344" y="2667"/>
              <a:ext cx="465" cy="460"/>
            </a:xfrm>
            <a:prstGeom prst="ellipse">
              <a:avLst/>
            </a:prstGeom>
            <a:solidFill>
              <a:srgbClr val="9900FF">
                <a:alpha val="50195"/>
              </a:srgbClr>
            </a:solidFill>
            <a:ln w="9525">
              <a:noFill/>
              <a:round/>
              <a:headEnd/>
              <a:tailEnd/>
            </a:ln>
          </p:spPr>
          <p:txBody>
            <a:bodyPr wrap="none" anchor="ctr"/>
            <a:lstStyle/>
            <a:p>
              <a:endParaRPr lang="hu-HU"/>
            </a:p>
          </p:txBody>
        </p:sp>
        <p:sp>
          <p:nvSpPr>
            <p:cNvPr id="137228" name="Oval 7"/>
            <p:cNvSpPr>
              <a:spLocks noChangeArrowheads="1"/>
            </p:cNvSpPr>
            <p:nvPr/>
          </p:nvSpPr>
          <p:spPr bwMode="auto">
            <a:xfrm>
              <a:off x="1639" y="2667"/>
              <a:ext cx="450" cy="460"/>
            </a:xfrm>
            <a:prstGeom prst="ellipse">
              <a:avLst/>
            </a:prstGeom>
            <a:solidFill>
              <a:srgbClr val="9900FF">
                <a:alpha val="50195"/>
              </a:srgbClr>
            </a:solidFill>
            <a:ln w="9525">
              <a:noFill/>
              <a:round/>
              <a:headEnd/>
              <a:tailEnd/>
            </a:ln>
          </p:spPr>
          <p:txBody>
            <a:bodyPr wrap="none" anchor="ctr"/>
            <a:lstStyle/>
            <a:p>
              <a:endParaRPr lang="hu-HU"/>
            </a:p>
          </p:txBody>
        </p:sp>
      </p:grpSp>
      <p:pic>
        <p:nvPicPr>
          <p:cNvPr id="137223" name="Picture 8" descr="raa_pi0etaphoton"/>
          <p:cNvPicPr>
            <a:picLocks noGrp="1" noChangeAspect="1" noChangeArrowheads="1"/>
          </p:cNvPicPr>
          <p:nvPr>
            <p:ph sz="half" idx="1"/>
          </p:nvPr>
        </p:nvPicPr>
        <p:blipFill>
          <a:blip r:embed="rId4" cstate="print"/>
          <a:srcRect r="4651"/>
          <a:stretch>
            <a:fillRect/>
          </a:stretch>
        </p:blipFill>
        <p:spPr>
          <a:xfrm>
            <a:off x="4932363" y="908050"/>
            <a:ext cx="4211637" cy="3251200"/>
          </a:xfrm>
          <a:noFill/>
        </p:spPr>
      </p:pic>
      <p:grpSp>
        <p:nvGrpSpPr>
          <p:cNvPr id="137224" name="Group 9"/>
          <p:cNvGrpSpPr>
            <a:grpSpLocks/>
          </p:cNvGrpSpPr>
          <p:nvPr/>
        </p:nvGrpSpPr>
        <p:grpSpPr bwMode="auto">
          <a:xfrm>
            <a:off x="4392613" y="3429000"/>
            <a:ext cx="593725" cy="534988"/>
            <a:chOff x="4800" y="2688"/>
            <a:chExt cx="539" cy="459"/>
          </a:xfrm>
        </p:grpSpPr>
        <p:sp>
          <p:nvSpPr>
            <p:cNvPr id="137225" name="Oval 10"/>
            <p:cNvSpPr>
              <a:spLocks noChangeArrowheads="1"/>
            </p:cNvSpPr>
            <p:nvPr/>
          </p:nvSpPr>
          <p:spPr bwMode="auto">
            <a:xfrm>
              <a:off x="4800" y="2688"/>
              <a:ext cx="477" cy="460"/>
            </a:xfrm>
            <a:prstGeom prst="ellipse">
              <a:avLst/>
            </a:prstGeom>
            <a:solidFill>
              <a:srgbClr val="9900FF">
                <a:alpha val="50195"/>
              </a:srgbClr>
            </a:solidFill>
            <a:ln w="9525">
              <a:noFill/>
              <a:round/>
              <a:headEnd/>
              <a:tailEnd/>
            </a:ln>
          </p:spPr>
          <p:txBody>
            <a:bodyPr wrap="none" anchor="ctr"/>
            <a:lstStyle/>
            <a:p>
              <a:endParaRPr lang="hu-HU"/>
            </a:p>
          </p:txBody>
        </p:sp>
        <p:sp>
          <p:nvSpPr>
            <p:cNvPr id="137226" name="Oval 11"/>
            <p:cNvSpPr>
              <a:spLocks noChangeArrowheads="1"/>
            </p:cNvSpPr>
            <p:nvPr/>
          </p:nvSpPr>
          <p:spPr bwMode="auto">
            <a:xfrm>
              <a:off x="4877" y="2688"/>
              <a:ext cx="464" cy="460"/>
            </a:xfrm>
            <a:prstGeom prst="ellipse">
              <a:avLst/>
            </a:prstGeom>
            <a:solidFill>
              <a:srgbClr val="9900FF">
                <a:alpha val="50195"/>
              </a:srgbClr>
            </a:solidFill>
            <a:ln w="9525">
              <a:noFill/>
              <a:round/>
              <a:headEnd/>
              <a:tailEnd/>
            </a:ln>
          </p:spPr>
          <p:txBody>
            <a:bodyPr wrap="none" anchor="ctr"/>
            <a:lstStyle/>
            <a:p>
              <a:endParaRPr lang="hu-HU"/>
            </a:p>
          </p:txBody>
        </p:sp>
      </p:gr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 számának helye 4"/>
          <p:cNvSpPr>
            <a:spLocks noGrp="1"/>
          </p:cNvSpPr>
          <p:nvPr>
            <p:ph type="sldNum" sz="quarter" idx="10"/>
          </p:nvPr>
        </p:nvSpPr>
        <p:spPr/>
        <p:txBody>
          <a:bodyPr/>
          <a:lstStyle/>
          <a:p>
            <a:pPr>
              <a:defRPr/>
            </a:pPr>
            <a:fld id="{69DFD545-C5D5-4681-9A3E-508903F8D7F0}" type="slidenum">
              <a:rPr lang="hu-HU"/>
              <a:pPr>
                <a:defRPr/>
              </a:pPr>
              <a:t>118</a:t>
            </a:fld>
            <a:endParaRPr lang="hu-HU"/>
          </a:p>
        </p:txBody>
      </p:sp>
      <p:sp>
        <p:nvSpPr>
          <p:cNvPr id="457730" name="Rectangle 2"/>
          <p:cNvSpPr>
            <a:spLocks noGrp="1" noChangeArrowheads="1"/>
          </p:cNvSpPr>
          <p:nvPr>
            <p:ph type="title"/>
          </p:nvPr>
        </p:nvSpPr>
        <p:spPr/>
        <p:txBody>
          <a:bodyPr/>
          <a:lstStyle/>
          <a:p>
            <a:pPr eaLnBrk="1" hangingPunct="1">
              <a:defRPr/>
            </a:pPr>
            <a:r>
              <a:rPr lang="hu-HU" sz="4000" smtClean="0"/>
              <a:t>A sign of collective dynamics</a:t>
            </a:r>
          </a:p>
        </p:txBody>
      </p:sp>
      <p:sp>
        <p:nvSpPr>
          <p:cNvPr id="457731" name="Rectangle 3"/>
          <p:cNvSpPr>
            <a:spLocks noGrp="1" noChangeArrowheads="1"/>
          </p:cNvSpPr>
          <p:nvPr>
            <p:ph type="body" sz="half" idx="1"/>
          </p:nvPr>
        </p:nvSpPr>
        <p:spPr>
          <a:xfrm>
            <a:off x="304800" y="779463"/>
            <a:ext cx="8582025" cy="1495425"/>
          </a:xfrm>
        </p:spPr>
        <p:txBody>
          <a:bodyPr/>
          <a:lstStyle/>
          <a:p>
            <a:pPr eaLnBrk="1" hangingPunct="1">
              <a:defRPr/>
            </a:pPr>
            <a:r>
              <a:rPr lang="hu-HU" sz="2800" smtClean="0"/>
              <a:t>Spectra: Boltzmann-type distributions + flow</a:t>
            </a:r>
          </a:p>
          <a:p>
            <a:pPr eaLnBrk="1" hangingPunct="1">
              <a:defRPr/>
            </a:pPr>
            <a:endParaRPr lang="hu-HU" sz="2800" smtClean="0"/>
          </a:p>
          <a:p>
            <a:pPr eaLnBrk="1" hangingPunct="1">
              <a:defRPr/>
            </a:pPr>
            <a:r>
              <a:rPr lang="hu-HU" sz="2800" smtClean="0"/>
              <a:t>More precise description by exact hydro models</a:t>
            </a:r>
          </a:p>
        </p:txBody>
      </p:sp>
      <p:graphicFrame>
        <p:nvGraphicFramePr>
          <p:cNvPr id="37890" name="Object 4"/>
          <p:cNvGraphicFramePr>
            <a:graphicFrameLocks noChangeAspect="1"/>
          </p:cNvGraphicFramePr>
          <p:nvPr/>
        </p:nvGraphicFramePr>
        <p:xfrm>
          <a:off x="2181225" y="1268413"/>
          <a:ext cx="4865688" cy="568325"/>
        </p:xfrm>
        <a:graphic>
          <a:graphicData uri="http://schemas.openxmlformats.org/presentationml/2006/ole">
            <mc:AlternateContent xmlns:mc="http://schemas.openxmlformats.org/markup-compatibility/2006">
              <mc:Choice xmlns:v="urn:schemas-microsoft-com:vml" Requires="v">
                <p:oleObj spid="_x0000_s37891" name="Equation" r:id="rId3" imgW="2070000" imgH="241200" progId="">
                  <p:embed/>
                </p:oleObj>
              </mc:Choice>
              <mc:Fallback>
                <p:oleObj name="Equation" r:id="rId3" imgW="2070000" imgH="241200"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1225" y="1268413"/>
                        <a:ext cx="4865688" cy="568325"/>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7894" name="Picture 5" descr="phenix_slopes_half"/>
          <p:cNvPicPr>
            <a:picLocks noChangeAspect="1" noChangeArrowheads="1"/>
          </p:cNvPicPr>
          <p:nvPr/>
        </p:nvPicPr>
        <p:blipFill>
          <a:blip r:embed="rId5" cstate="print"/>
          <a:srcRect/>
          <a:stretch>
            <a:fillRect/>
          </a:stretch>
        </p:blipFill>
        <p:spPr bwMode="auto">
          <a:xfrm>
            <a:off x="4878388" y="2374900"/>
            <a:ext cx="3863975" cy="4160838"/>
          </a:xfrm>
          <a:prstGeom prst="rect">
            <a:avLst/>
          </a:prstGeom>
          <a:noFill/>
          <a:ln w="9525">
            <a:noFill/>
            <a:miter lim="800000"/>
            <a:headEnd/>
            <a:tailEnd/>
          </a:ln>
        </p:spPr>
      </p:pic>
      <p:pic>
        <p:nvPicPr>
          <p:cNvPr id="37895" name="Picture 6"/>
          <p:cNvPicPr>
            <a:picLocks noChangeAspect="1" noChangeArrowheads="1"/>
          </p:cNvPicPr>
          <p:nvPr/>
        </p:nvPicPr>
        <p:blipFill>
          <a:blip r:embed="rId6" cstate="print"/>
          <a:srcRect/>
          <a:stretch>
            <a:fillRect/>
          </a:stretch>
        </p:blipFill>
        <p:spPr bwMode="auto">
          <a:xfrm>
            <a:off x="373063" y="2400300"/>
            <a:ext cx="3957637" cy="4090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Dia számának helye 1"/>
          <p:cNvSpPr>
            <a:spLocks noGrp="1"/>
          </p:cNvSpPr>
          <p:nvPr>
            <p:ph type="sldNum" sz="quarter" idx="10"/>
          </p:nvPr>
        </p:nvSpPr>
        <p:spPr/>
        <p:txBody>
          <a:bodyPr/>
          <a:lstStyle/>
          <a:p>
            <a:pPr>
              <a:defRPr/>
            </a:pPr>
            <a:fld id="{54395A3F-1A1D-4A5F-A6A7-915254B45B91}" type="slidenum">
              <a:rPr lang="hu-HU"/>
              <a:pPr>
                <a:defRPr/>
              </a:pPr>
              <a:t>119</a:t>
            </a:fld>
            <a:endParaRPr lang="hu-HU"/>
          </a:p>
        </p:txBody>
      </p:sp>
      <p:sp>
        <p:nvSpPr>
          <p:cNvPr id="458754" name="Line 2"/>
          <p:cNvSpPr>
            <a:spLocks noChangeShapeType="1"/>
          </p:cNvSpPr>
          <p:nvPr/>
        </p:nvSpPr>
        <p:spPr bwMode="auto">
          <a:xfrm rot="5379774" flipH="1" flipV="1">
            <a:off x="4676775" y="1103313"/>
            <a:ext cx="185738" cy="519112"/>
          </a:xfrm>
          <a:prstGeom prst="line">
            <a:avLst/>
          </a:prstGeom>
          <a:noFill/>
          <a:ln w="28575">
            <a:solidFill>
              <a:srgbClr val="800000"/>
            </a:solidFill>
            <a:round/>
            <a:headEnd/>
            <a:tailEnd type="triangle" w="med" len="med"/>
          </a:ln>
        </p:spPr>
        <p:txBody>
          <a:bodyPr/>
          <a:lstStyle/>
          <a:p>
            <a:endParaRPr lang="hu-HU"/>
          </a:p>
        </p:txBody>
      </p:sp>
      <p:sp>
        <p:nvSpPr>
          <p:cNvPr id="38918" name="Line 3"/>
          <p:cNvSpPr>
            <a:spLocks noChangeShapeType="1"/>
          </p:cNvSpPr>
          <p:nvPr/>
        </p:nvSpPr>
        <p:spPr bwMode="auto">
          <a:xfrm rot="5379774" flipH="1" flipV="1">
            <a:off x="4349751" y="976312"/>
            <a:ext cx="277812" cy="258763"/>
          </a:xfrm>
          <a:prstGeom prst="line">
            <a:avLst/>
          </a:prstGeom>
          <a:noFill/>
          <a:ln w="28575">
            <a:solidFill>
              <a:srgbClr val="800000"/>
            </a:solidFill>
            <a:round/>
            <a:headEnd/>
            <a:tailEnd type="triangle" w="med" len="med"/>
          </a:ln>
        </p:spPr>
        <p:txBody>
          <a:bodyPr/>
          <a:lstStyle/>
          <a:p>
            <a:endParaRPr lang="hu-HU"/>
          </a:p>
        </p:txBody>
      </p:sp>
      <p:sp>
        <p:nvSpPr>
          <p:cNvPr id="458756" name="Line 4"/>
          <p:cNvSpPr>
            <a:spLocks noChangeShapeType="1"/>
          </p:cNvSpPr>
          <p:nvPr/>
        </p:nvSpPr>
        <p:spPr bwMode="auto">
          <a:xfrm rot="5379774" flipH="1" flipV="1">
            <a:off x="4351338" y="973138"/>
            <a:ext cx="277812" cy="258762"/>
          </a:xfrm>
          <a:prstGeom prst="line">
            <a:avLst/>
          </a:prstGeom>
          <a:noFill/>
          <a:ln w="28575">
            <a:solidFill>
              <a:srgbClr val="800000"/>
            </a:solidFill>
            <a:round/>
            <a:headEnd/>
            <a:tailEnd type="triangle" w="med" len="med"/>
          </a:ln>
        </p:spPr>
        <p:txBody>
          <a:bodyPr/>
          <a:lstStyle/>
          <a:p>
            <a:endParaRPr lang="hu-HU"/>
          </a:p>
        </p:txBody>
      </p:sp>
      <p:sp>
        <p:nvSpPr>
          <p:cNvPr id="458757" name="Rectangle 5"/>
          <p:cNvSpPr>
            <a:spLocks noChangeArrowheads="1"/>
          </p:cNvSpPr>
          <p:nvPr/>
        </p:nvSpPr>
        <p:spPr bwMode="auto">
          <a:xfrm>
            <a:off x="228600" y="4510088"/>
            <a:ext cx="3886200" cy="1676400"/>
          </a:xfrm>
          <a:prstGeom prst="rect">
            <a:avLst/>
          </a:prstGeom>
          <a:noFill/>
          <a:ln w="9525">
            <a:noFill/>
            <a:miter lim="800000"/>
            <a:headEnd/>
            <a:tailEnd/>
          </a:ln>
        </p:spPr>
        <p:txBody>
          <a:bodyPr lIns="91080" rIns="91080"/>
          <a:lstStyle/>
          <a:p>
            <a:pPr defTabSz="449263">
              <a:spcBef>
                <a:spcPct val="20000"/>
              </a:spcBef>
              <a:buClr>
                <a:schemeClr val="tx1"/>
              </a:buCl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en-GB" sz="3200">
              <a:effectLst>
                <a:outerShdw blurRad="38100" dist="38100" dir="2700000" algn="tl">
                  <a:srgbClr val="000000"/>
                </a:outerShdw>
              </a:effectLst>
              <a:latin typeface="Book Antiqua" pitchFamily="18" charset="0"/>
            </a:endParaRPr>
          </a:p>
        </p:txBody>
      </p:sp>
      <p:pic>
        <p:nvPicPr>
          <p:cNvPr id="458758" name="Picture 6"/>
          <p:cNvPicPr>
            <a:picLocks noChangeAspect="1" noChangeArrowheads="1"/>
          </p:cNvPicPr>
          <p:nvPr/>
        </p:nvPicPr>
        <p:blipFill>
          <a:blip r:embed="rId4" cstate="print"/>
          <a:srcRect/>
          <a:stretch>
            <a:fillRect/>
          </a:stretch>
        </p:blipFill>
        <p:spPr bwMode="auto">
          <a:xfrm>
            <a:off x="6364288" y="4340225"/>
            <a:ext cx="2779712" cy="1920875"/>
          </a:xfrm>
          <a:prstGeom prst="rect">
            <a:avLst/>
          </a:prstGeom>
          <a:noFill/>
          <a:ln w="9525">
            <a:noFill/>
            <a:miter lim="800000"/>
            <a:headEnd/>
            <a:tailEnd/>
          </a:ln>
        </p:spPr>
      </p:pic>
      <p:sp>
        <p:nvSpPr>
          <p:cNvPr id="458759" name="Rectangle 7"/>
          <p:cNvSpPr>
            <a:spLocks noGrp="1" noChangeArrowheads="1"/>
          </p:cNvSpPr>
          <p:nvPr>
            <p:ph type="title" idx="4294967295"/>
          </p:nvPr>
        </p:nvSpPr>
        <p:spPr>
          <a:xfrm>
            <a:off x="0" y="33338"/>
            <a:ext cx="9144000" cy="658812"/>
          </a:xfrm>
        </p:spPr>
        <p:txBody>
          <a:bodyPr/>
          <a:lstStyle/>
          <a:p>
            <a:pPr eaLnBrk="1" hangingPunct="1">
              <a:defRPr/>
            </a:pPr>
            <a:r>
              <a:rPr lang="hu-HU" sz="4000" smtClean="0"/>
              <a:t>Confirmation of the hydro picture</a:t>
            </a:r>
            <a:endParaRPr lang="en-US" sz="4000" smtClean="0"/>
          </a:p>
        </p:txBody>
      </p:sp>
      <p:sp>
        <p:nvSpPr>
          <p:cNvPr id="458760" name="Rectangle 8"/>
          <p:cNvSpPr>
            <a:spLocks noChangeArrowheads="1"/>
          </p:cNvSpPr>
          <p:nvPr/>
        </p:nvSpPr>
        <p:spPr bwMode="auto">
          <a:xfrm>
            <a:off x="179388" y="3789363"/>
            <a:ext cx="6624637" cy="2808287"/>
          </a:xfrm>
          <a:prstGeom prst="rect">
            <a:avLst/>
          </a:prstGeom>
          <a:noFill/>
          <a:ln w="9525">
            <a:noFill/>
            <a:miter lim="800000"/>
            <a:headEnd/>
            <a:tailEnd/>
          </a:ln>
          <a:effectLst/>
        </p:spPr>
        <p:txBody>
          <a:bodyPr/>
          <a:lstStyle/>
          <a:p>
            <a:pPr marL="342900" indent="-342900">
              <a:lnSpc>
                <a:spcPct val="120000"/>
              </a:lnSpc>
              <a:spcBef>
                <a:spcPct val="20000"/>
              </a:spcBef>
              <a:buClr>
                <a:schemeClr val="tx1"/>
              </a:buClr>
              <a:buFontTx/>
              <a:buChar char="•"/>
              <a:defRPr/>
            </a:pPr>
            <a:r>
              <a:rPr lang="hu-HU">
                <a:effectLst>
                  <a:outerShdw blurRad="38100" dist="38100" dir="2700000" algn="tl">
                    <a:srgbClr val="000000"/>
                  </a:outerShdw>
                </a:effectLst>
                <a:latin typeface="Book Antiqua" pitchFamily="18" charset="0"/>
              </a:rPr>
              <a:t>Momentum distribution axially symmetric?</a:t>
            </a:r>
          </a:p>
          <a:p>
            <a:pPr marL="342900" indent="-342900">
              <a:lnSpc>
                <a:spcPct val="120000"/>
              </a:lnSpc>
              <a:spcBef>
                <a:spcPct val="20000"/>
              </a:spcBef>
              <a:buClr>
                <a:schemeClr val="tx1"/>
              </a:buClr>
              <a:buFontTx/>
              <a:buChar char="•"/>
              <a:defRPr/>
            </a:pPr>
            <a:r>
              <a:rPr lang="hu-HU">
                <a:effectLst>
                  <a:outerShdw blurRad="38100" dist="38100" dir="2700000" algn="tl">
                    <a:srgbClr val="000000"/>
                  </a:outerShdw>
                </a:effectLst>
                <a:latin typeface="Book Antiqua" pitchFamily="18" charset="0"/>
              </a:rPr>
              <a:t>Bigger compression ↔ bigger expansion!</a:t>
            </a:r>
          </a:p>
          <a:p>
            <a:pPr marL="342900" indent="-342900">
              <a:lnSpc>
                <a:spcPct val="120000"/>
              </a:lnSpc>
              <a:spcBef>
                <a:spcPct val="20000"/>
              </a:spcBef>
              <a:buClr>
                <a:schemeClr val="tx1"/>
              </a:buClr>
              <a:buFontTx/>
              <a:buChar char="•"/>
              <a:defRPr/>
            </a:pPr>
            <a:r>
              <a:rPr lang="hu-HU">
                <a:effectLst>
                  <a:outerShdw blurRad="38100" dist="38100" dir="2700000" algn="tl">
                    <a:srgbClr val="000000"/>
                  </a:outerShdw>
                </a:effectLst>
                <a:latin typeface="Book Antiqua" pitchFamily="18" charset="0"/>
              </a:rPr>
              <a:t>Elliptic flow v</a:t>
            </a:r>
            <a:r>
              <a:rPr lang="hu-HU" baseline="-25000">
                <a:effectLst>
                  <a:outerShdw blurRad="38100" dist="38100" dir="2700000" algn="tl">
                    <a:srgbClr val="000000"/>
                  </a:outerShdw>
                </a:effectLst>
                <a:latin typeface="Book Antiqua" pitchFamily="18" charset="0"/>
              </a:rPr>
              <a:t>2</a:t>
            </a:r>
            <a:r>
              <a:rPr lang="hu-HU">
                <a:effectLst>
                  <a:outerShdw blurRad="38100" dist="38100" dir="2700000" algn="tl">
                    <a:srgbClr val="000000"/>
                  </a:outerShdw>
                </a:effectLst>
                <a:latin typeface="Book Antiqua" pitchFamily="18" charset="0"/>
              </a:rPr>
              <a:t>: azimuthal asymmetry</a:t>
            </a:r>
          </a:p>
          <a:p>
            <a:pPr marL="742950" lvl="1" indent="-285750">
              <a:spcBef>
                <a:spcPct val="10000"/>
              </a:spcBef>
              <a:buClr>
                <a:schemeClr val="tx1"/>
              </a:buClr>
              <a:buSzPct val="80000"/>
              <a:buFont typeface="Book Antiqua" pitchFamily="18" charset="0"/>
              <a:buChar char="─"/>
              <a:defRPr/>
            </a:pPr>
            <a:r>
              <a:rPr lang="hu-HU" sz="2000">
                <a:effectLst>
                  <a:outerShdw blurRad="38100" dist="38100" dir="2700000" algn="tl">
                    <a:srgbClr val="000000"/>
                  </a:outerShdw>
                </a:effectLst>
                <a:latin typeface="Book Antiqua" pitchFamily="18" charset="0"/>
              </a:rPr>
              <a:t>Second Fourier coefficient p spectrum</a:t>
            </a:r>
          </a:p>
          <a:p>
            <a:pPr marL="742950" lvl="1" indent="-285750">
              <a:spcBef>
                <a:spcPct val="10000"/>
              </a:spcBef>
              <a:buClr>
                <a:schemeClr val="tx1"/>
              </a:buClr>
              <a:buSzPct val="80000"/>
              <a:buFont typeface="Book Antiqua" pitchFamily="18" charset="0"/>
              <a:buChar char="─"/>
              <a:defRPr/>
            </a:pPr>
            <a:r>
              <a:rPr lang="hu-HU" sz="2000">
                <a:effectLst>
                  <a:outerShdw blurRad="38100" dist="38100" dir="2700000" algn="tl">
                    <a:srgbClr val="000000"/>
                  </a:outerShdw>
                </a:effectLst>
                <a:latin typeface="Book Antiqua" pitchFamily="18" charset="0"/>
              </a:rPr>
              <a:t>Measures collective behavior</a:t>
            </a:r>
          </a:p>
          <a:p>
            <a:pPr marL="742950" lvl="1" indent="-285750">
              <a:spcBef>
                <a:spcPct val="10000"/>
              </a:spcBef>
              <a:buClr>
                <a:schemeClr val="tx1"/>
              </a:buClr>
              <a:buSzPct val="80000"/>
              <a:buFont typeface="Book Antiqua" pitchFamily="18" charset="0"/>
              <a:buChar char="─"/>
              <a:defRPr/>
            </a:pPr>
            <a:r>
              <a:rPr lang="hu-HU" sz="2000">
                <a:effectLst>
                  <a:outerShdw blurRad="38100" dist="38100" dir="2700000" algn="tl">
                    <a:srgbClr val="000000"/>
                  </a:outerShdw>
                </a:effectLst>
                <a:latin typeface="Book Antiqua" pitchFamily="18" charset="0"/>
              </a:rPr>
              <a:t>Zero v</a:t>
            </a:r>
            <a:r>
              <a:rPr lang="hu-HU" sz="2000" baseline="-25000">
                <a:effectLst>
                  <a:outerShdw blurRad="38100" dist="38100" dir="2700000" algn="tl">
                    <a:srgbClr val="000000"/>
                  </a:outerShdw>
                </a:effectLst>
                <a:latin typeface="Book Antiqua" pitchFamily="18" charset="0"/>
              </a:rPr>
              <a:t>2</a:t>
            </a:r>
            <a:r>
              <a:rPr lang="hu-HU" sz="2000">
                <a:effectLst>
                  <a:outerShdw blurRad="38100" dist="38100" dir="2700000" algn="tl">
                    <a:srgbClr val="000000"/>
                  </a:outerShdw>
                </a:effectLst>
                <a:latin typeface="Book Antiqua" pitchFamily="18" charset="0"/>
              </a:rPr>
              <a:t> for a rare gas</a:t>
            </a:r>
          </a:p>
          <a:p>
            <a:pPr marL="742950" lvl="1" indent="-285750">
              <a:spcBef>
                <a:spcPct val="10000"/>
              </a:spcBef>
              <a:buClr>
                <a:schemeClr val="tx1"/>
              </a:buClr>
              <a:buSzPct val="80000"/>
              <a:buFont typeface="Book Antiqua" pitchFamily="18" charset="0"/>
              <a:buChar char="─"/>
              <a:defRPr/>
            </a:pPr>
            <a:r>
              <a:rPr lang="hu-HU" sz="2000">
                <a:effectLst>
                  <a:outerShdw blurRad="38100" dist="38100" dir="2700000" algn="tl">
                    <a:srgbClr val="000000"/>
                  </a:outerShdw>
                </a:effectLst>
                <a:latin typeface="Book Antiqua" pitchFamily="18" charset="0"/>
              </a:rPr>
              <a:t>Hydrodynamic behavior: v</a:t>
            </a:r>
            <a:r>
              <a:rPr lang="hu-HU" sz="2000" baseline="-25000">
                <a:effectLst>
                  <a:outerShdw blurRad="38100" dist="38100" dir="2700000" algn="tl">
                    <a:srgbClr val="000000"/>
                  </a:outerShdw>
                </a:effectLst>
                <a:latin typeface="Book Antiqua" pitchFamily="18" charset="0"/>
              </a:rPr>
              <a:t>2</a:t>
            </a:r>
            <a:r>
              <a:rPr lang="hu-HU" sz="2000">
                <a:effectLst>
                  <a:outerShdw blurRad="38100" dist="38100" dir="2700000" algn="tl">
                    <a:srgbClr val="000000"/>
                  </a:outerShdw>
                </a:effectLst>
                <a:latin typeface="Book Antiqua" pitchFamily="18" charset="0"/>
              </a:rPr>
              <a:t> &gt; 0</a:t>
            </a:r>
          </a:p>
        </p:txBody>
      </p:sp>
      <p:sp>
        <p:nvSpPr>
          <p:cNvPr id="458761" name="Rectangle 9"/>
          <p:cNvSpPr>
            <a:spLocks noChangeArrowheads="1"/>
          </p:cNvSpPr>
          <p:nvPr/>
        </p:nvSpPr>
        <p:spPr bwMode="auto">
          <a:xfrm>
            <a:off x="6364288" y="6283325"/>
            <a:ext cx="2736850" cy="244475"/>
          </a:xfrm>
          <a:prstGeom prst="rect">
            <a:avLst/>
          </a:prstGeom>
          <a:noFill/>
          <a:ln w="9525">
            <a:noFill/>
            <a:miter lim="800000"/>
            <a:headEnd/>
            <a:tailEnd/>
          </a:ln>
          <a:effectLst/>
        </p:spPr>
        <p:txBody>
          <a:bodyPr wrap="none" anchor="ctr"/>
          <a:lstStyle/>
          <a:p>
            <a:pPr algn="ctr" eaLnBrk="0" hangingPunct="0">
              <a:defRPr/>
            </a:pPr>
            <a:r>
              <a:rPr lang="hu-HU" sz="1400">
                <a:effectLst>
                  <a:outerShdw blurRad="38100" dist="38100" dir="2700000" algn="tl">
                    <a:srgbClr val="000000"/>
                  </a:outerShdw>
                </a:effectLst>
                <a:latin typeface="Book Antiqua" pitchFamily="18" charset="0"/>
              </a:rPr>
              <a:t>nucl-th/0512078</a:t>
            </a:r>
          </a:p>
        </p:txBody>
      </p:sp>
      <p:graphicFrame>
        <p:nvGraphicFramePr>
          <p:cNvPr id="458762" name="Object 10"/>
          <p:cNvGraphicFramePr>
            <a:graphicFrameLocks noChangeAspect="1"/>
          </p:cNvGraphicFramePr>
          <p:nvPr/>
        </p:nvGraphicFramePr>
        <p:xfrm>
          <a:off x="1050925" y="3036888"/>
          <a:ext cx="2092325" cy="584200"/>
        </p:xfrm>
        <a:graphic>
          <a:graphicData uri="http://schemas.openxmlformats.org/presentationml/2006/ole">
            <mc:AlternateContent xmlns:mc="http://schemas.openxmlformats.org/markup-compatibility/2006">
              <mc:Choice xmlns:v="urn:schemas-microsoft-com:vml" Requires="v">
                <p:oleObj spid="_x0000_s38916" name="Equation" r:id="rId5" imgW="927000" imgH="253800" progId="">
                  <p:embed/>
                </p:oleObj>
              </mc:Choice>
              <mc:Fallback>
                <p:oleObj name="Equation" r:id="rId5" imgW="927000" imgH="253800" progId="">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0925" y="3036888"/>
                        <a:ext cx="2092325" cy="58420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Lst>
                    </p:spPr>
                  </p:pic>
                </p:oleObj>
              </mc:Fallback>
            </mc:AlternateContent>
          </a:graphicData>
        </a:graphic>
      </p:graphicFrame>
      <p:sp>
        <p:nvSpPr>
          <p:cNvPr id="38925" name="Oval 11"/>
          <p:cNvSpPr>
            <a:spLocks noChangeArrowheads="1"/>
          </p:cNvSpPr>
          <p:nvPr/>
        </p:nvSpPr>
        <p:spPr bwMode="auto">
          <a:xfrm rot="9395838">
            <a:off x="185738" y="1258888"/>
            <a:ext cx="1558925" cy="1625600"/>
          </a:xfrm>
          <a:prstGeom prst="ellipse">
            <a:avLst/>
          </a:prstGeom>
          <a:solidFill>
            <a:schemeClr val="tx1">
              <a:alpha val="29803"/>
            </a:schemeClr>
          </a:solidFill>
          <a:ln w="9525">
            <a:noFill/>
            <a:round/>
            <a:headEnd/>
            <a:tailEnd/>
          </a:ln>
        </p:spPr>
        <p:txBody>
          <a:bodyPr wrap="none" anchor="ctr"/>
          <a:lstStyle/>
          <a:p>
            <a:endParaRPr lang="hu-HU"/>
          </a:p>
        </p:txBody>
      </p:sp>
      <p:sp>
        <p:nvSpPr>
          <p:cNvPr id="38926" name="Oval 12"/>
          <p:cNvSpPr>
            <a:spLocks noChangeArrowheads="1"/>
          </p:cNvSpPr>
          <p:nvPr/>
        </p:nvSpPr>
        <p:spPr bwMode="auto">
          <a:xfrm rot="9395838">
            <a:off x="946150" y="873125"/>
            <a:ext cx="1646238" cy="1625600"/>
          </a:xfrm>
          <a:prstGeom prst="ellipse">
            <a:avLst/>
          </a:prstGeom>
          <a:solidFill>
            <a:schemeClr val="tx1">
              <a:alpha val="29803"/>
            </a:schemeClr>
          </a:solidFill>
          <a:ln w="9525">
            <a:noFill/>
            <a:round/>
            <a:headEnd/>
            <a:tailEnd/>
          </a:ln>
        </p:spPr>
        <p:txBody>
          <a:bodyPr wrap="none" anchor="ctr"/>
          <a:lstStyle/>
          <a:p>
            <a:endParaRPr lang="hu-HU"/>
          </a:p>
        </p:txBody>
      </p:sp>
      <p:sp>
        <p:nvSpPr>
          <p:cNvPr id="38927" name="Line 13"/>
          <p:cNvSpPr>
            <a:spLocks noChangeShapeType="1"/>
          </p:cNvSpPr>
          <p:nvPr/>
        </p:nvSpPr>
        <p:spPr bwMode="auto">
          <a:xfrm rot="3995838" flipV="1">
            <a:off x="2042319" y="1199357"/>
            <a:ext cx="0" cy="779462"/>
          </a:xfrm>
          <a:prstGeom prst="line">
            <a:avLst/>
          </a:prstGeom>
          <a:noFill/>
          <a:ln w="28575">
            <a:solidFill>
              <a:srgbClr val="800000"/>
            </a:solidFill>
            <a:round/>
            <a:headEnd/>
            <a:tailEnd type="triangle" w="med" len="med"/>
          </a:ln>
        </p:spPr>
        <p:txBody>
          <a:bodyPr/>
          <a:lstStyle/>
          <a:p>
            <a:endParaRPr lang="hu-HU"/>
          </a:p>
        </p:txBody>
      </p:sp>
      <p:sp>
        <p:nvSpPr>
          <p:cNvPr id="38928" name="AutoShape 14"/>
          <p:cNvSpPr>
            <a:spLocks noChangeArrowheads="1"/>
          </p:cNvSpPr>
          <p:nvPr/>
        </p:nvSpPr>
        <p:spPr bwMode="auto">
          <a:xfrm>
            <a:off x="5413375" y="1511300"/>
            <a:ext cx="463550" cy="414338"/>
          </a:xfrm>
          <a:prstGeom prst="rightArrow">
            <a:avLst>
              <a:gd name="adj1" fmla="val 50000"/>
              <a:gd name="adj2" fmla="val 27969"/>
            </a:avLst>
          </a:prstGeom>
          <a:solidFill>
            <a:schemeClr val="tx1">
              <a:alpha val="30196"/>
            </a:schemeClr>
          </a:solidFill>
          <a:ln w="9525">
            <a:solidFill>
              <a:schemeClr val="tx1"/>
            </a:solidFill>
            <a:miter lim="800000"/>
            <a:headEnd/>
            <a:tailEnd/>
          </a:ln>
        </p:spPr>
        <p:txBody>
          <a:bodyPr wrap="none" anchor="ctr"/>
          <a:lstStyle/>
          <a:p>
            <a:endParaRPr lang="hu-HU"/>
          </a:p>
        </p:txBody>
      </p:sp>
      <p:graphicFrame>
        <p:nvGraphicFramePr>
          <p:cNvPr id="458767" name="Object 15"/>
          <p:cNvGraphicFramePr>
            <a:graphicFrameLocks noChangeAspect="1"/>
          </p:cNvGraphicFramePr>
          <p:nvPr/>
        </p:nvGraphicFramePr>
        <p:xfrm>
          <a:off x="4141788" y="2717800"/>
          <a:ext cx="5002212" cy="887413"/>
        </p:xfrm>
        <a:graphic>
          <a:graphicData uri="http://schemas.openxmlformats.org/presentationml/2006/ole">
            <mc:AlternateContent xmlns:mc="http://schemas.openxmlformats.org/markup-compatibility/2006">
              <mc:Choice xmlns:v="urn:schemas-microsoft-com:vml" Requires="v">
                <p:oleObj spid="_x0000_s38917" name="Equation" r:id="rId7" imgW="2552400" imgH="444240" progId="">
                  <p:embed/>
                </p:oleObj>
              </mc:Choice>
              <mc:Fallback>
                <p:oleObj name="Equation" r:id="rId7" imgW="2552400" imgH="444240" progId="">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1788" y="2717800"/>
                        <a:ext cx="5002212" cy="887413"/>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Lst>
                    </p:spPr>
                  </p:pic>
                </p:oleObj>
              </mc:Fallback>
            </mc:AlternateContent>
          </a:graphicData>
        </a:graphic>
      </p:graphicFrame>
      <p:grpSp>
        <p:nvGrpSpPr>
          <p:cNvPr id="2" name="Group 16"/>
          <p:cNvGrpSpPr>
            <a:grpSpLocks/>
          </p:cNvGrpSpPr>
          <p:nvPr/>
        </p:nvGrpSpPr>
        <p:grpSpPr bwMode="auto">
          <a:xfrm>
            <a:off x="6324600" y="1171575"/>
            <a:ext cx="2441575" cy="1019175"/>
            <a:chOff x="3984" y="738"/>
            <a:chExt cx="1538" cy="642"/>
          </a:xfrm>
        </p:grpSpPr>
        <p:sp>
          <p:nvSpPr>
            <p:cNvPr id="38984" name="Line 17"/>
            <p:cNvSpPr>
              <a:spLocks noChangeShapeType="1"/>
            </p:cNvSpPr>
            <p:nvPr/>
          </p:nvSpPr>
          <p:spPr bwMode="auto">
            <a:xfrm flipH="1" flipV="1">
              <a:off x="3989" y="887"/>
              <a:ext cx="1" cy="491"/>
            </a:xfrm>
            <a:prstGeom prst="line">
              <a:avLst/>
            </a:prstGeom>
            <a:noFill/>
            <a:ln w="28575">
              <a:solidFill>
                <a:srgbClr val="800000"/>
              </a:solidFill>
              <a:round/>
              <a:headEnd/>
              <a:tailEnd type="triangle" w="med" len="med"/>
            </a:ln>
          </p:spPr>
          <p:txBody>
            <a:bodyPr/>
            <a:lstStyle/>
            <a:p>
              <a:endParaRPr lang="hu-HU"/>
            </a:p>
          </p:txBody>
        </p:sp>
        <p:sp>
          <p:nvSpPr>
            <p:cNvPr id="38985" name="Line 18"/>
            <p:cNvSpPr>
              <a:spLocks noChangeShapeType="1"/>
            </p:cNvSpPr>
            <p:nvPr/>
          </p:nvSpPr>
          <p:spPr bwMode="auto">
            <a:xfrm rot="1147804" flipH="1" flipV="1">
              <a:off x="4052" y="1041"/>
              <a:ext cx="117" cy="327"/>
            </a:xfrm>
            <a:prstGeom prst="line">
              <a:avLst/>
            </a:prstGeom>
            <a:noFill/>
            <a:ln w="28575">
              <a:solidFill>
                <a:srgbClr val="800000"/>
              </a:solidFill>
              <a:round/>
              <a:headEnd/>
              <a:tailEnd type="triangle" w="med" len="med"/>
            </a:ln>
          </p:spPr>
          <p:txBody>
            <a:bodyPr/>
            <a:lstStyle/>
            <a:p>
              <a:endParaRPr lang="hu-HU"/>
            </a:p>
          </p:txBody>
        </p:sp>
        <p:sp>
          <p:nvSpPr>
            <p:cNvPr id="38986" name="Line 19"/>
            <p:cNvSpPr>
              <a:spLocks noChangeShapeType="1"/>
            </p:cNvSpPr>
            <p:nvPr/>
          </p:nvSpPr>
          <p:spPr bwMode="auto">
            <a:xfrm rot="5400000" flipH="1" flipV="1">
              <a:off x="4244" y="1290"/>
              <a:ext cx="175" cy="0"/>
            </a:xfrm>
            <a:prstGeom prst="line">
              <a:avLst/>
            </a:prstGeom>
            <a:noFill/>
            <a:ln w="28575">
              <a:solidFill>
                <a:srgbClr val="800000"/>
              </a:solidFill>
              <a:round/>
              <a:headEnd/>
              <a:tailEnd type="triangle" w="med" len="med"/>
            </a:ln>
          </p:spPr>
          <p:txBody>
            <a:bodyPr/>
            <a:lstStyle/>
            <a:p>
              <a:endParaRPr lang="hu-HU"/>
            </a:p>
          </p:txBody>
        </p:sp>
        <p:sp>
          <p:nvSpPr>
            <p:cNvPr id="38987" name="Line 20"/>
            <p:cNvSpPr>
              <a:spLocks noChangeShapeType="1"/>
            </p:cNvSpPr>
            <p:nvPr/>
          </p:nvSpPr>
          <p:spPr bwMode="auto">
            <a:xfrm rot="2849048" flipH="1" flipV="1">
              <a:off x="4129" y="1179"/>
              <a:ext cx="175" cy="163"/>
            </a:xfrm>
            <a:prstGeom prst="line">
              <a:avLst/>
            </a:prstGeom>
            <a:noFill/>
            <a:ln w="28575">
              <a:solidFill>
                <a:srgbClr val="800000"/>
              </a:solidFill>
              <a:round/>
              <a:headEnd/>
              <a:tailEnd type="triangle" w="med" len="med"/>
            </a:ln>
          </p:spPr>
          <p:txBody>
            <a:bodyPr/>
            <a:lstStyle/>
            <a:p>
              <a:endParaRPr lang="hu-HU"/>
            </a:p>
          </p:txBody>
        </p:sp>
        <p:grpSp>
          <p:nvGrpSpPr>
            <p:cNvPr id="38988" name="Group 21"/>
            <p:cNvGrpSpPr>
              <a:grpSpLocks/>
            </p:cNvGrpSpPr>
            <p:nvPr/>
          </p:nvGrpSpPr>
          <p:grpSpPr bwMode="auto">
            <a:xfrm flipH="1">
              <a:off x="4333" y="887"/>
              <a:ext cx="343" cy="491"/>
              <a:chOff x="4473" y="805"/>
              <a:chExt cx="343" cy="491"/>
            </a:xfrm>
          </p:grpSpPr>
          <p:sp>
            <p:nvSpPr>
              <p:cNvPr id="39001" name="Line 22"/>
              <p:cNvSpPr>
                <a:spLocks noChangeShapeType="1"/>
              </p:cNvSpPr>
              <p:nvPr/>
            </p:nvSpPr>
            <p:spPr bwMode="auto">
              <a:xfrm flipH="1" flipV="1">
                <a:off x="4473" y="805"/>
                <a:ext cx="1" cy="491"/>
              </a:xfrm>
              <a:prstGeom prst="line">
                <a:avLst/>
              </a:prstGeom>
              <a:noFill/>
              <a:ln w="28575">
                <a:solidFill>
                  <a:srgbClr val="800000"/>
                </a:solidFill>
                <a:round/>
                <a:headEnd/>
                <a:tailEnd type="triangle" w="med" len="med"/>
              </a:ln>
            </p:spPr>
            <p:txBody>
              <a:bodyPr/>
              <a:lstStyle/>
              <a:p>
                <a:endParaRPr lang="hu-HU"/>
              </a:p>
            </p:txBody>
          </p:sp>
          <p:sp>
            <p:nvSpPr>
              <p:cNvPr id="39002" name="Line 23"/>
              <p:cNvSpPr>
                <a:spLocks noChangeShapeType="1"/>
              </p:cNvSpPr>
              <p:nvPr/>
            </p:nvSpPr>
            <p:spPr bwMode="auto">
              <a:xfrm rot="1147804" flipH="1" flipV="1">
                <a:off x="4536" y="959"/>
                <a:ext cx="117" cy="327"/>
              </a:xfrm>
              <a:prstGeom prst="line">
                <a:avLst/>
              </a:prstGeom>
              <a:noFill/>
              <a:ln w="28575">
                <a:solidFill>
                  <a:srgbClr val="800000"/>
                </a:solidFill>
                <a:round/>
                <a:headEnd/>
                <a:tailEnd type="triangle" w="med" len="med"/>
              </a:ln>
            </p:spPr>
            <p:txBody>
              <a:bodyPr/>
              <a:lstStyle/>
              <a:p>
                <a:endParaRPr lang="hu-HU"/>
              </a:p>
            </p:txBody>
          </p:sp>
          <p:sp>
            <p:nvSpPr>
              <p:cNvPr id="39003" name="Line 24"/>
              <p:cNvSpPr>
                <a:spLocks noChangeShapeType="1"/>
              </p:cNvSpPr>
              <p:nvPr/>
            </p:nvSpPr>
            <p:spPr bwMode="auto">
              <a:xfrm rot="5400000" flipH="1" flipV="1">
                <a:off x="4728" y="1208"/>
                <a:ext cx="175" cy="0"/>
              </a:xfrm>
              <a:prstGeom prst="line">
                <a:avLst/>
              </a:prstGeom>
              <a:noFill/>
              <a:ln w="28575">
                <a:solidFill>
                  <a:srgbClr val="800000"/>
                </a:solidFill>
                <a:round/>
                <a:headEnd/>
                <a:tailEnd type="triangle" w="med" len="med"/>
              </a:ln>
            </p:spPr>
            <p:txBody>
              <a:bodyPr/>
              <a:lstStyle/>
              <a:p>
                <a:endParaRPr lang="hu-HU"/>
              </a:p>
            </p:txBody>
          </p:sp>
          <p:sp>
            <p:nvSpPr>
              <p:cNvPr id="39004" name="Line 25"/>
              <p:cNvSpPr>
                <a:spLocks noChangeShapeType="1"/>
              </p:cNvSpPr>
              <p:nvPr/>
            </p:nvSpPr>
            <p:spPr bwMode="auto">
              <a:xfrm rot="2849048" flipH="1" flipV="1">
                <a:off x="4613" y="1097"/>
                <a:ext cx="175" cy="163"/>
              </a:xfrm>
              <a:prstGeom prst="line">
                <a:avLst/>
              </a:prstGeom>
              <a:noFill/>
              <a:ln w="28575">
                <a:solidFill>
                  <a:srgbClr val="800000"/>
                </a:solidFill>
                <a:round/>
                <a:headEnd/>
                <a:tailEnd type="triangle" w="med" len="med"/>
              </a:ln>
            </p:spPr>
            <p:txBody>
              <a:bodyPr/>
              <a:lstStyle/>
              <a:p>
                <a:endParaRPr lang="hu-HU"/>
              </a:p>
            </p:txBody>
          </p:sp>
        </p:grpSp>
        <p:grpSp>
          <p:nvGrpSpPr>
            <p:cNvPr id="38989" name="Group 26"/>
            <p:cNvGrpSpPr>
              <a:grpSpLocks/>
            </p:cNvGrpSpPr>
            <p:nvPr/>
          </p:nvGrpSpPr>
          <p:grpSpPr bwMode="auto">
            <a:xfrm>
              <a:off x="4675" y="889"/>
              <a:ext cx="343" cy="491"/>
              <a:chOff x="4473" y="805"/>
              <a:chExt cx="343" cy="491"/>
            </a:xfrm>
          </p:grpSpPr>
          <p:sp>
            <p:nvSpPr>
              <p:cNvPr id="38997" name="Line 27"/>
              <p:cNvSpPr>
                <a:spLocks noChangeShapeType="1"/>
              </p:cNvSpPr>
              <p:nvPr/>
            </p:nvSpPr>
            <p:spPr bwMode="auto">
              <a:xfrm flipH="1" flipV="1">
                <a:off x="4473" y="805"/>
                <a:ext cx="1" cy="491"/>
              </a:xfrm>
              <a:prstGeom prst="line">
                <a:avLst/>
              </a:prstGeom>
              <a:noFill/>
              <a:ln w="28575">
                <a:solidFill>
                  <a:srgbClr val="800000"/>
                </a:solidFill>
                <a:round/>
                <a:headEnd/>
                <a:tailEnd type="triangle" w="med" len="med"/>
              </a:ln>
            </p:spPr>
            <p:txBody>
              <a:bodyPr/>
              <a:lstStyle/>
              <a:p>
                <a:endParaRPr lang="hu-HU"/>
              </a:p>
            </p:txBody>
          </p:sp>
          <p:sp>
            <p:nvSpPr>
              <p:cNvPr id="38998" name="Line 28"/>
              <p:cNvSpPr>
                <a:spLocks noChangeShapeType="1"/>
              </p:cNvSpPr>
              <p:nvPr/>
            </p:nvSpPr>
            <p:spPr bwMode="auto">
              <a:xfrm rot="1147804" flipH="1" flipV="1">
                <a:off x="4536" y="959"/>
                <a:ext cx="117" cy="327"/>
              </a:xfrm>
              <a:prstGeom prst="line">
                <a:avLst/>
              </a:prstGeom>
              <a:noFill/>
              <a:ln w="28575">
                <a:solidFill>
                  <a:srgbClr val="800000"/>
                </a:solidFill>
                <a:round/>
                <a:headEnd/>
                <a:tailEnd type="triangle" w="med" len="med"/>
              </a:ln>
            </p:spPr>
            <p:txBody>
              <a:bodyPr/>
              <a:lstStyle/>
              <a:p>
                <a:endParaRPr lang="hu-HU"/>
              </a:p>
            </p:txBody>
          </p:sp>
          <p:sp>
            <p:nvSpPr>
              <p:cNvPr id="38999" name="Line 29"/>
              <p:cNvSpPr>
                <a:spLocks noChangeShapeType="1"/>
              </p:cNvSpPr>
              <p:nvPr/>
            </p:nvSpPr>
            <p:spPr bwMode="auto">
              <a:xfrm rot="5400000" flipH="1" flipV="1">
                <a:off x="4728" y="1208"/>
                <a:ext cx="175" cy="0"/>
              </a:xfrm>
              <a:prstGeom prst="line">
                <a:avLst/>
              </a:prstGeom>
              <a:noFill/>
              <a:ln w="28575">
                <a:solidFill>
                  <a:srgbClr val="800000"/>
                </a:solidFill>
                <a:round/>
                <a:headEnd/>
                <a:tailEnd type="triangle" w="med" len="med"/>
              </a:ln>
            </p:spPr>
            <p:txBody>
              <a:bodyPr/>
              <a:lstStyle/>
              <a:p>
                <a:endParaRPr lang="hu-HU"/>
              </a:p>
            </p:txBody>
          </p:sp>
          <p:sp>
            <p:nvSpPr>
              <p:cNvPr id="39000" name="Line 30"/>
              <p:cNvSpPr>
                <a:spLocks noChangeShapeType="1"/>
              </p:cNvSpPr>
              <p:nvPr/>
            </p:nvSpPr>
            <p:spPr bwMode="auto">
              <a:xfrm rot="2849048" flipH="1" flipV="1">
                <a:off x="4613" y="1097"/>
                <a:ext cx="175" cy="163"/>
              </a:xfrm>
              <a:prstGeom prst="line">
                <a:avLst/>
              </a:prstGeom>
              <a:noFill/>
              <a:ln w="28575">
                <a:solidFill>
                  <a:srgbClr val="800000"/>
                </a:solidFill>
                <a:round/>
                <a:headEnd/>
                <a:tailEnd type="triangle" w="med" len="med"/>
              </a:ln>
            </p:spPr>
            <p:txBody>
              <a:bodyPr/>
              <a:lstStyle/>
              <a:p>
                <a:endParaRPr lang="hu-HU"/>
              </a:p>
            </p:txBody>
          </p:sp>
        </p:grpSp>
        <p:grpSp>
          <p:nvGrpSpPr>
            <p:cNvPr id="38990" name="Group 31"/>
            <p:cNvGrpSpPr>
              <a:grpSpLocks/>
            </p:cNvGrpSpPr>
            <p:nvPr/>
          </p:nvGrpSpPr>
          <p:grpSpPr bwMode="auto">
            <a:xfrm flipH="1">
              <a:off x="5017" y="889"/>
              <a:ext cx="343" cy="491"/>
              <a:chOff x="4473" y="805"/>
              <a:chExt cx="343" cy="491"/>
            </a:xfrm>
          </p:grpSpPr>
          <p:sp>
            <p:nvSpPr>
              <p:cNvPr id="38993" name="Line 32"/>
              <p:cNvSpPr>
                <a:spLocks noChangeShapeType="1"/>
              </p:cNvSpPr>
              <p:nvPr/>
            </p:nvSpPr>
            <p:spPr bwMode="auto">
              <a:xfrm flipH="1" flipV="1">
                <a:off x="4473" y="805"/>
                <a:ext cx="1" cy="491"/>
              </a:xfrm>
              <a:prstGeom prst="line">
                <a:avLst/>
              </a:prstGeom>
              <a:noFill/>
              <a:ln w="28575">
                <a:solidFill>
                  <a:srgbClr val="800000"/>
                </a:solidFill>
                <a:round/>
                <a:headEnd/>
                <a:tailEnd type="triangle" w="med" len="med"/>
              </a:ln>
            </p:spPr>
            <p:txBody>
              <a:bodyPr/>
              <a:lstStyle/>
              <a:p>
                <a:endParaRPr lang="hu-HU"/>
              </a:p>
            </p:txBody>
          </p:sp>
          <p:sp>
            <p:nvSpPr>
              <p:cNvPr id="38994" name="Line 33"/>
              <p:cNvSpPr>
                <a:spLocks noChangeShapeType="1"/>
              </p:cNvSpPr>
              <p:nvPr/>
            </p:nvSpPr>
            <p:spPr bwMode="auto">
              <a:xfrm rot="1147804" flipH="1" flipV="1">
                <a:off x="4536" y="959"/>
                <a:ext cx="117" cy="327"/>
              </a:xfrm>
              <a:prstGeom prst="line">
                <a:avLst/>
              </a:prstGeom>
              <a:noFill/>
              <a:ln w="28575">
                <a:solidFill>
                  <a:srgbClr val="800000"/>
                </a:solidFill>
                <a:round/>
                <a:headEnd/>
                <a:tailEnd type="triangle" w="med" len="med"/>
              </a:ln>
            </p:spPr>
            <p:txBody>
              <a:bodyPr/>
              <a:lstStyle/>
              <a:p>
                <a:endParaRPr lang="hu-HU"/>
              </a:p>
            </p:txBody>
          </p:sp>
          <p:sp>
            <p:nvSpPr>
              <p:cNvPr id="38995" name="Line 34"/>
              <p:cNvSpPr>
                <a:spLocks noChangeShapeType="1"/>
              </p:cNvSpPr>
              <p:nvPr/>
            </p:nvSpPr>
            <p:spPr bwMode="auto">
              <a:xfrm rot="5400000" flipH="1" flipV="1">
                <a:off x="4728" y="1208"/>
                <a:ext cx="175" cy="0"/>
              </a:xfrm>
              <a:prstGeom prst="line">
                <a:avLst/>
              </a:prstGeom>
              <a:noFill/>
              <a:ln w="28575">
                <a:solidFill>
                  <a:srgbClr val="800000"/>
                </a:solidFill>
                <a:round/>
                <a:headEnd/>
                <a:tailEnd type="triangle" w="med" len="med"/>
              </a:ln>
            </p:spPr>
            <p:txBody>
              <a:bodyPr/>
              <a:lstStyle/>
              <a:p>
                <a:endParaRPr lang="hu-HU"/>
              </a:p>
            </p:txBody>
          </p:sp>
          <p:sp>
            <p:nvSpPr>
              <p:cNvPr id="38996" name="Line 35"/>
              <p:cNvSpPr>
                <a:spLocks noChangeShapeType="1"/>
              </p:cNvSpPr>
              <p:nvPr/>
            </p:nvSpPr>
            <p:spPr bwMode="auto">
              <a:xfrm rot="2849048" flipH="1" flipV="1">
                <a:off x="4613" y="1097"/>
                <a:ext cx="175" cy="163"/>
              </a:xfrm>
              <a:prstGeom prst="line">
                <a:avLst/>
              </a:prstGeom>
              <a:noFill/>
              <a:ln w="28575">
                <a:solidFill>
                  <a:srgbClr val="800000"/>
                </a:solidFill>
                <a:round/>
                <a:headEnd/>
                <a:tailEnd type="triangle" w="med" len="med"/>
              </a:ln>
            </p:spPr>
            <p:txBody>
              <a:bodyPr/>
              <a:lstStyle/>
              <a:p>
                <a:endParaRPr lang="hu-HU"/>
              </a:p>
            </p:txBody>
          </p:sp>
        </p:grpSp>
        <p:sp>
          <p:nvSpPr>
            <p:cNvPr id="38991" name="Freeform 36"/>
            <p:cNvSpPr>
              <a:spLocks/>
            </p:cNvSpPr>
            <p:nvPr/>
          </p:nvSpPr>
          <p:spPr bwMode="auto">
            <a:xfrm>
              <a:off x="3984" y="886"/>
              <a:ext cx="1538" cy="322"/>
            </a:xfrm>
            <a:custGeom>
              <a:avLst/>
              <a:gdLst>
                <a:gd name="T0" fmla="*/ 0 w 1538"/>
                <a:gd name="T1" fmla="*/ 4 h 322"/>
                <a:gd name="T2" fmla="*/ 174 w 1538"/>
                <a:gd name="T3" fmla="*/ 172 h 322"/>
                <a:gd name="T4" fmla="*/ 352 w 1538"/>
                <a:gd name="T5" fmla="*/ 320 h 322"/>
                <a:gd name="T6" fmla="*/ 540 w 1538"/>
                <a:gd name="T7" fmla="*/ 162 h 322"/>
                <a:gd name="T8" fmla="*/ 694 w 1538"/>
                <a:gd name="T9" fmla="*/ 0 h 322"/>
                <a:gd name="T10" fmla="*/ 828 w 1538"/>
                <a:gd name="T11" fmla="*/ 162 h 322"/>
                <a:gd name="T12" fmla="*/ 1032 w 1538"/>
                <a:gd name="T13" fmla="*/ 320 h 322"/>
                <a:gd name="T14" fmla="*/ 1234 w 1538"/>
                <a:gd name="T15" fmla="*/ 170 h 322"/>
                <a:gd name="T16" fmla="*/ 1378 w 1538"/>
                <a:gd name="T17" fmla="*/ 6 h 322"/>
                <a:gd name="T18" fmla="*/ 1538 w 1538"/>
                <a:gd name="T19" fmla="*/ 190 h 3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8"/>
                <a:gd name="T31" fmla="*/ 0 h 322"/>
                <a:gd name="T32" fmla="*/ 1538 w 1538"/>
                <a:gd name="T33" fmla="*/ 322 h 3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8" h="322">
                  <a:moveTo>
                    <a:pt x="0" y="4"/>
                  </a:moveTo>
                  <a:cubicBezTo>
                    <a:pt x="57" y="61"/>
                    <a:pt x="115" y="119"/>
                    <a:pt x="174" y="172"/>
                  </a:cubicBezTo>
                  <a:cubicBezTo>
                    <a:pt x="233" y="225"/>
                    <a:pt x="291" y="322"/>
                    <a:pt x="352" y="320"/>
                  </a:cubicBezTo>
                  <a:cubicBezTo>
                    <a:pt x="413" y="318"/>
                    <a:pt x="483" y="215"/>
                    <a:pt x="540" y="162"/>
                  </a:cubicBezTo>
                  <a:cubicBezTo>
                    <a:pt x="597" y="109"/>
                    <a:pt x="646" y="0"/>
                    <a:pt x="694" y="0"/>
                  </a:cubicBezTo>
                  <a:cubicBezTo>
                    <a:pt x="742" y="0"/>
                    <a:pt x="772" y="109"/>
                    <a:pt x="828" y="162"/>
                  </a:cubicBezTo>
                  <a:cubicBezTo>
                    <a:pt x="884" y="215"/>
                    <a:pt x="964" y="319"/>
                    <a:pt x="1032" y="320"/>
                  </a:cubicBezTo>
                  <a:cubicBezTo>
                    <a:pt x="1100" y="321"/>
                    <a:pt x="1176" y="222"/>
                    <a:pt x="1234" y="170"/>
                  </a:cubicBezTo>
                  <a:cubicBezTo>
                    <a:pt x="1292" y="118"/>
                    <a:pt x="1327" y="3"/>
                    <a:pt x="1378" y="6"/>
                  </a:cubicBezTo>
                  <a:cubicBezTo>
                    <a:pt x="1429" y="9"/>
                    <a:pt x="1504" y="156"/>
                    <a:pt x="1538" y="190"/>
                  </a:cubicBezTo>
                </a:path>
              </a:pathLst>
            </a:custGeom>
            <a:noFill/>
            <a:ln w="9525">
              <a:solidFill>
                <a:schemeClr val="tx1"/>
              </a:solidFill>
              <a:round/>
              <a:headEnd/>
              <a:tailEnd/>
            </a:ln>
          </p:spPr>
          <p:txBody>
            <a:bodyPr wrap="none"/>
            <a:lstStyle/>
            <a:p>
              <a:endParaRPr lang="hu-HU"/>
            </a:p>
          </p:txBody>
        </p:sp>
        <p:sp>
          <p:nvSpPr>
            <p:cNvPr id="458789" name="Rectangle 37"/>
            <p:cNvSpPr>
              <a:spLocks noChangeArrowheads="1"/>
            </p:cNvSpPr>
            <p:nvPr/>
          </p:nvSpPr>
          <p:spPr bwMode="auto">
            <a:xfrm>
              <a:off x="4819" y="738"/>
              <a:ext cx="424" cy="288"/>
            </a:xfrm>
            <a:prstGeom prst="rect">
              <a:avLst/>
            </a:prstGeom>
            <a:noFill/>
            <a:ln w="9525">
              <a:noFill/>
              <a:miter lim="800000"/>
              <a:headEnd/>
              <a:tailEnd/>
            </a:ln>
            <a:effectLst/>
          </p:spPr>
          <p:txBody>
            <a:bodyPr wrap="none">
              <a:spAutoFit/>
            </a:bodyPr>
            <a:lstStyle/>
            <a:p>
              <a:pPr>
                <a:defRPr/>
              </a:pPr>
              <a:r>
                <a:rPr lang="hu-HU" b="0">
                  <a:effectLst>
                    <a:outerShdw blurRad="38100" dist="38100" dir="2700000" algn="tl">
                      <a:srgbClr val="000000"/>
                    </a:outerShdw>
                  </a:effectLst>
                </a:rPr>
                <a:t>f(</a:t>
              </a:r>
              <a:r>
                <a:rPr lang="hu-HU" b="0">
                  <a:effectLst>
                    <a:outerShdw blurRad="38100" dist="38100" dir="2700000" algn="tl">
                      <a:srgbClr val="000000"/>
                    </a:outerShdw>
                  </a:effectLst>
                  <a:latin typeface="Symbol" pitchFamily="18" charset="2"/>
                </a:rPr>
                <a:t>j</a:t>
              </a:r>
              <a:r>
                <a:rPr lang="hu-HU" b="0">
                  <a:effectLst>
                    <a:outerShdw blurRad="38100" dist="38100" dir="2700000" algn="tl">
                      <a:srgbClr val="000000"/>
                    </a:outerShdw>
                  </a:effectLst>
                </a:rPr>
                <a:t>)</a:t>
              </a:r>
              <a:endParaRPr lang="en-US" b="0">
                <a:effectLst>
                  <a:outerShdw blurRad="38100" dist="38100" dir="2700000" algn="tl">
                    <a:srgbClr val="000000"/>
                  </a:outerShdw>
                </a:effectLst>
              </a:endParaRPr>
            </a:p>
          </p:txBody>
        </p:sp>
      </p:grpSp>
      <p:grpSp>
        <p:nvGrpSpPr>
          <p:cNvPr id="6" name="Group 38"/>
          <p:cNvGrpSpPr>
            <a:grpSpLocks/>
          </p:cNvGrpSpPr>
          <p:nvPr/>
        </p:nvGrpSpPr>
        <p:grpSpPr bwMode="auto">
          <a:xfrm>
            <a:off x="6008688" y="901700"/>
            <a:ext cx="3068637" cy="1784350"/>
            <a:chOff x="3785" y="568"/>
            <a:chExt cx="1933" cy="1124"/>
          </a:xfrm>
        </p:grpSpPr>
        <p:sp>
          <p:nvSpPr>
            <p:cNvPr id="38975" name="Line 39"/>
            <p:cNvSpPr>
              <a:spLocks noChangeShapeType="1"/>
            </p:cNvSpPr>
            <p:nvPr/>
          </p:nvSpPr>
          <p:spPr bwMode="auto">
            <a:xfrm flipV="1">
              <a:off x="3877" y="568"/>
              <a:ext cx="0" cy="899"/>
            </a:xfrm>
            <a:prstGeom prst="line">
              <a:avLst/>
            </a:prstGeom>
            <a:noFill/>
            <a:ln w="9525">
              <a:solidFill>
                <a:schemeClr val="tx1"/>
              </a:solidFill>
              <a:round/>
              <a:headEnd/>
              <a:tailEnd type="triangle" w="med" len="med"/>
            </a:ln>
          </p:spPr>
          <p:txBody>
            <a:bodyPr wrap="none"/>
            <a:lstStyle/>
            <a:p>
              <a:endParaRPr lang="hu-HU"/>
            </a:p>
          </p:txBody>
        </p:sp>
        <p:sp>
          <p:nvSpPr>
            <p:cNvPr id="38976" name="Line 40"/>
            <p:cNvSpPr>
              <a:spLocks noChangeShapeType="1"/>
            </p:cNvSpPr>
            <p:nvPr/>
          </p:nvSpPr>
          <p:spPr bwMode="auto">
            <a:xfrm>
              <a:off x="3785" y="1382"/>
              <a:ext cx="1910" cy="2"/>
            </a:xfrm>
            <a:prstGeom prst="line">
              <a:avLst/>
            </a:prstGeom>
            <a:noFill/>
            <a:ln w="9525">
              <a:solidFill>
                <a:schemeClr val="tx1"/>
              </a:solidFill>
              <a:round/>
              <a:headEnd/>
              <a:tailEnd type="triangle" w="med" len="med"/>
            </a:ln>
          </p:spPr>
          <p:txBody>
            <a:bodyPr wrap="none"/>
            <a:lstStyle/>
            <a:p>
              <a:endParaRPr lang="hu-HU"/>
            </a:p>
          </p:txBody>
        </p:sp>
        <p:sp>
          <p:nvSpPr>
            <p:cNvPr id="458793" name="Rectangle 41"/>
            <p:cNvSpPr>
              <a:spLocks noChangeArrowheads="1"/>
            </p:cNvSpPr>
            <p:nvPr/>
          </p:nvSpPr>
          <p:spPr bwMode="auto">
            <a:xfrm>
              <a:off x="3944" y="1404"/>
              <a:ext cx="1539" cy="288"/>
            </a:xfrm>
            <a:prstGeom prst="rect">
              <a:avLst/>
            </a:prstGeom>
            <a:noFill/>
            <a:ln w="9525">
              <a:noFill/>
              <a:miter lim="800000"/>
              <a:headEnd/>
              <a:tailEnd/>
            </a:ln>
            <a:effectLst/>
          </p:spPr>
          <p:txBody>
            <a:bodyPr lIns="0" rIns="0">
              <a:spAutoFit/>
            </a:bodyPr>
            <a:lstStyle/>
            <a:p>
              <a:pPr>
                <a:defRPr/>
              </a:pPr>
              <a:r>
                <a:rPr lang="hu-HU" b="0">
                  <a:effectLst>
                    <a:outerShdw blurRad="38100" dist="38100" dir="2700000" algn="tl">
                      <a:srgbClr val="000000"/>
                    </a:outerShdw>
                  </a:effectLst>
                  <a:latin typeface="Symbol" pitchFamily="18" charset="2"/>
                </a:rPr>
                <a:t>0            p           2p</a:t>
              </a:r>
              <a:endParaRPr lang="en-US" b="0">
                <a:effectLst>
                  <a:outerShdw blurRad="38100" dist="38100" dir="2700000" algn="tl">
                    <a:srgbClr val="000000"/>
                  </a:outerShdw>
                </a:effectLst>
              </a:endParaRPr>
            </a:p>
          </p:txBody>
        </p:sp>
        <p:sp>
          <p:nvSpPr>
            <p:cNvPr id="458794" name="Rectangle 42"/>
            <p:cNvSpPr>
              <a:spLocks noChangeArrowheads="1"/>
            </p:cNvSpPr>
            <p:nvPr/>
          </p:nvSpPr>
          <p:spPr bwMode="auto">
            <a:xfrm>
              <a:off x="5486" y="1096"/>
              <a:ext cx="232" cy="288"/>
            </a:xfrm>
            <a:prstGeom prst="rect">
              <a:avLst/>
            </a:prstGeom>
            <a:noFill/>
            <a:ln w="9525">
              <a:noFill/>
              <a:miter lim="800000"/>
              <a:headEnd/>
              <a:tailEnd/>
            </a:ln>
            <a:effectLst/>
          </p:spPr>
          <p:txBody>
            <a:bodyPr wrap="none">
              <a:spAutoFit/>
            </a:bodyPr>
            <a:lstStyle/>
            <a:p>
              <a:pPr>
                <a:defRPr/>
              </a:pPr>
              <a:r>
                <a:rPr lang="hu-HU" b="0">
                  <a:effectLst>
                    <a:outerShdw blurRad="38100" dist="38100" dir="2700000" algn="tl">
                      <a:srgbClr val="000000"/>
                    </a:outerShdw>
                  </a:effectLst>
                  <a:latin typeface="Symbol" pitchFamily="18" charset="2"/>
                </a:rPr>
                <a:t>j</a:t>
              </a:r>
              <a:endParaRPr lang="en-US" b="0">
                <a:effectLst>
                  <a:outerShdw blurRad="38100" dist="38100" dir="2700000" algn="tl">
                    <a:srgbClr val="000000"/>
                  </a:outerShdw>
                </a:effectLst>
                <a:latin typeface="Symbol" pitchFamily="18" charset="2"/>
              </a:endParaRPr>
            </a:p>
          </p:txBody>
        </p:sp>
        <p:sp>
          <p:nvSpPr>
            <p:cNvPr id="38979" name="Line 43"/>
            <p:cNvSpPr>
              <a:spLocks noChangeShapeType="1"/>
            </p:cNvSpPr>
            <p:nvPr/>
          </p:nvSpPr>
          <p:spPr bwMode="auto">
            <a:xfrm>
              <a:off x="3990" y="1343"/>
              <a:ext cx="0" cy="70"/>
            </a:xfrm>
            <a:prstGeom prst="line">
              <a:avLst/>
            </a:prstGeom>
            <a:noFill/>
            <a:ln w="9525">
              <a:solidFill>
                <a:schemeClr val="tx1"/>
              </a:solidFill>
              <a:round/>
              <a:headEnd/>
              <a:tailEnd/>
            </a:ln>
          </p:spPr>
          <p:txBody>
            <a:bodyPr wrap="none"/>
            <a:lstStyle/>
            <a:p>
              <a:endParaRPr lang="hu-HU"/>
            </a:p>
          </p:txBody>
        </p:sp>
        <p:sp>
          <p:nvSpPr>
            <p:cNvPr id="38980" name="Line 44"/>
            <p:cNvSpPr>
              <a:spLocks noChangeShapeType="1"/>
            </p:cNvSpPr>
            <p:nvPr/>
          </p:nvSpPr>
          <p:spPr bwMode="auto">
            <a:xfrm>
              <a:off x="4676" y="1345"/>
              <a:ext cx="0" cy="70"/>
            </a:xfrm>
            <a:prstGeom prst="line">
              <a:avLst/>
            </a:prstGeom>
            <a:noFill/>
            <a:ln w="9525">
              <a:solidFill>
                <a:schemeClr val="tx1"/>
              </a:solidFill>
              <a:round/>
              <a:headEnd/>
              <a:tailEnd/>
            </a:ln>
          </p:spPr>
          <p:txBody>
            <a:bodyPr wrap="none"/>
            <a:lstStyle/>
            <a:p>
              <a:endParaRPr lang="hu-HU"/>
            </a:p>
          </p:txBody>
        </p:sp>
        <p:sp>
          <p:nvSpPr>
            <p:cNvPr id="38981" name="Line 45"/>
            <p:cNvSpPr>
              <a:spLocks noChangeShapeType="1"/>
            </p:cNvSpPr>
            <p:nvPr/>
          </p:nvSpPr>
          <p:spPr bwMode="auto">
            <a:xfrm>
              <a:off x="5360" y="1339"/>
              <a:ext cx="0" cy="70"/>
            </a:xfrm>
            <a:prstGeom prst="line">
              <a:avLst/>
            </a:prstGeom>
            <a:noFill/>
            <a:ln w="9525">
              <a:solidFill>
                <a:schemeClr val="tx1"/>
              </a:solidFill>
              <a:round/>
              <a:headEnd/>
              <a:tailEnd/>
            </a:ln>
          </p:spPr>
          <p:txBody>
            <a:bodyPr wrap="none"/>
            <a:lstStyle/>
            <a:p>
              <a:endParaRPr lang="hu-HU"/>
            </a:p>
          </p:txBody>
        </p:sp>
        <p:sp>
          <p:nvSpPr>
            <p:cNvPr id="38982" name="Line 46"/>
            <p:cNvSpPr>
              <a:spLocks noChangeShapeType="1"/>
            </p:cNvSpPr>
            <p:nvPr/>
          </p:nvSpPr>
          <p:spPr bwMode="auto">
            <a:xfrm>
              <a:off x="4332" y="1357"/>
              <a:ext cx="0" cy="46"/>
            </a:xfrm>
            <a:prstGeom prst="line">
              <a:avLst/>
            </a:prstGeom>
            <a:noFill/>
            <a:ln w="9525">
              <a:solidFill>
                <a:schemeClr val="tx1"/>
              </a:solidFill>
              <a:round/>
              <a:headEnd/>
              <a:tailEnd/>
            </a:ln>
          </p:spPr>
          <p:txBody>
            <a:bodyPr wrap="none"/>
            <a:lstStyle/>
            <a:p>
              <a:endParaRPr lang="hu-HU"/>
            </a:p>
          </p:txBody>
        </p:sp>
        <p:sp>
          <p:nvSpPr>
            <p:cNvPr id="38983" name="Line 47"/>
            <p:cNvSpPr>
              <a:spLocks noChangeShapeType="1"/>
            </p:cNvSpPr>
            <p:nvPr/>
          </p:nvSpPr>
          <p:spPr bwMode="auto">
            <a:xfrm>
              <a:off x="5018" y="1359"/>
              <a:ext cx="0" cy="46"/>
            </a:xfrm>
            <a:prstGeom prst="line">
              <a:avLst/>
            </a:prstGeom>
            <a:noFill/>
            <a:ln w="9525">
              <a:solidFill>
                <a:schemeClr val="tx1"/>
              </a:solidFill>
              <a:round/>
              <a:headEnd/>
              <a:tailEnd/>
            </a:ln>
          </p:spPr>
          <p:txBody>
            <a:bodyPr wrap="none"/>
            <a:lstStyle/>
            <a:p>
              <a:endParaRPr lang="hu-HU"/>
            </a:p>
          </p:txBody>
        </p:sp>
      </p:grpSp>
      <p:grpSp>
        <p:nvGrpSpPr>
          <p:cNvPr id="38931" name="Group 48"/>
          <p:cNvGrpSpPr>
            <a:grpSpLocks/>
          </p:cNvGrpSpPr>
          <p:nvPr/>
        </p:nvGrpSpPr>
        <p:grpSpPr bwMode="auto">
          <a:xfrm>
            <a:off x="30163" y="760413"/>
            <a:ext cx="2630487" cy="2255837"/>
            <a:chOff x="19" y="479"/>
            <a:chExt cx="1657" cy="1421"/>
          </a:xfrm>
        </p:grpSpPr>
        <p:sp>
          <p:nvSpPr>
            <p:cNvPr id="38954" name="Oval 49"/>
            <p:cNvSpPr>
              <a:spLocks noChangeArrowheads="1"/>
            </p:cNvSpPr>
            <p:nvPr/>
          </p:nvSpPr>
          <p:spPr bwMode="auto">
            <a:xfrm rot="9336061">
              <a:off x="640" y="793"/>
              <a:ext cx="417" cy="788"/>
            </a:xfrm>
            <a:prstGeom prst="ellipse">
              <a:avLst/>
            </a:prstGeom>
            <a:solidFill>
              <a:srgbClr val="FF0000">
                <a:alpha val="29803"/>
              </a:srgbClr>
            </a:solidFill>
            <a:ln w="9360">
              <a:solidFill>
                <a:srgbClr val="000000"/>
              </a:solidFill>
              <a:round/>
              <a:headEnd/>
              <a:tailEnd/>
            </a:ln>
          </p:spPr>
          <p:txBody>
            <a:bodyPr wrap="none" anchor="ctr"/>
            <a:lstStyle/>
            <a:p>
              <a:endParaRPr lang="hu-HU"/>
            </a:p>
          </p:txBody>
        </p:sp>
        <p:grpSp>
          <p:nvGrpSpPr>
            <p:cNvPr id="38955" name="Group 50"/>
            <p:cNvGrpSpPr>
              <a:grpSpLocks/>
            </p:cNvGrpSpPr>
            <p:nvPr/>
          </p:nvGrpSpPr>
          <p:grpSpPr bwMode="auto">
            <a:xfrm rot="-1445217">
              <a:off x="939" y="1014"/>
              <a:ext cx="737" cy="587"/>
              <a:chOff x="2982" y="1139"/>
              <a:chExt cx="737" cy="587"/>
            </a:xfrm>
          </p:grpSpPr>
          <p:sp>
            <p:nvSpPr>
              <p:cNvPr id="38971" name="Line 51"/>
              <p:cNvSpPr>
                <a:spLocks noChangeShapeType="1"/>
              </p:cNvSpPr>
              <p:nvPr/>
            </p:nvSpPr>
            <p:spPr bwMode="auto">
              <a:xfrm rot="5381277" flipV="1">
                <a:off x="3474" y="893"/>
                <a:ext cx="0" cy="491"/>
              </a:xfrm>
              <a:prstGeom prst="line">
                <a:avLst/>
              </a:prstGeom>
              <a:noFill/>
              <a:ln w="28575">
                <a:solidFill>
                  <a:srgbClr val="800000"/>
                </a:solidFill>
                <a:round/>
                <a:headEnd/>
                <a:tailEnd type="triangle" w="med" len="med"/>
              </a:ln>
            </p:spPr>
            <p:txBody>
              <a:bodyPr/>
              <a:lstStyle/>
              <a:p>
                <a:endParaRPr lang="hu-HU"/>
              </a:p>
            </p:txBody>
          </p:sp>
          <p:sp>
            <p:nvSpPr>
              <p:cNvPr id="38972" name="Line 52"/>
              <p:cNvSpPr>
                <a:spLocks noChangeShapeType="1"/>
              </p:cNvSpPr>
              <p:nvPr/>
            </p:nvSpPr>
            <p:spPr bwMode="auto">
              <a:xfrm rot="5381277" flipV="1">
                <a:off x="3335" y="1209"/>
                <a:ext cx="117" cy="327"/>
              </a:xfrm>
              <a:prstGeom prst="line">
                <a:avLst/>
              </a:prstGeom>
              <a:noFill/>
              <a:ln w="28575">
                <a:solidFill>
                  <a:srgbClr val="800000"/>
                </a:solidFill>
                <a:round/>
                <a:headEnd/>
                <a:tailEnd type="triangle" w="med" len="med"/>
              </a:ln>
            </p:spPr>
            <p:txBody>
              <a:bodyPr/>
              <a:lstStyle/>
              <a:p>
                <a:endParaRPr lang="hu-HU"/>
              </a:p>
            </p:txBody>
          </p:sp>
          <p:sp>
            <p:nvSpPr>
              <p:cNvPr id="38973" name="Line 53"/>
              <p:cNvSpPr>
                <a:spLocks noChangeShapeType="1"/>
              </p:cNvSpPr>
              <p:nvPr/>
            </p:nvSpPr>
            <p:spPr bwMode="auto">
              <a:xfrm rot="5381277" flipV="1">
                <a:off x="2894" y="1639"/>
                <a:ext cx="175" cy="0"/>
              </a:xfrm>
              <a:prstGeom prst="line">
                <a:avLst/>
              </a:prstGeom>
              <a:noFill/>
              <a:ln w="28575">
                <a:solidFill>
                  <a:srgbClr val="800000"/>
                </a:solidFill>
                <a:round/>
                <a:headEnd/>
                <a:tailEnd type="triangle" w="med" len="med"/>
              </a:ln>
            </p:spPr>
            <p:txBody>
              <a:bodyPr/>
              <a:lstStyle/>
              <a:p>
                <a:endParaRPr lang="hu-HU"/>
              </a:p>
            </p:txBody>
          </p:sp>
          <p:sp>
            <p:nvSpPr>
              <p:cNvPr id="38974" name="Line 54"/>
              <p:cNvSpPr>
                <a:spLocks noChangeShapeType="1"/>
              </p:cNvSpPr>
              <p:nvPr/>
            </p:nvSpPr>
            <p:spPr bwMode="auto">
              <a:xfrm rot="5381277" flipV="1">
                <a:off x="3131" y="1455"/>
                <a:ext cx="175" cy="163"/>
              </a:xfrm>
              <a:prstGeom prst="line">
                <a:avLst/>
              </a:prstGeom>
              <a:noFill/>
              <a:ln w="28575">
                <a:solidFill>
                  <a:srgbClr val="800000"/>
                </a:solidFill>
                <a:round/>
                <a:headEnd/>
                <a:tailEnd type="triangle" w="med" len="med"/>
              </a:ln>
            </p:spPr>
            <p:txBody>
              <a:bodyPr/>
              <a:lstStyle/>
              <a:p>
                <a:endParaRPr lang="hu-HU"/>
              </a:p>
            </p:txBody>
          </p:sp>
        </p:grpSp>
        <p:grpSp>
          <p:nvGrpSpPr>
            <p:cNvPr id="38956" name="Group 55"/>
            <p:cNvGrpSpPr>
              <a:grpSpLocks/>
            </p:cNvGrpSpPr>
            <p:nvPr/>
          </p:nvGrpSpPr>
          <p:grpSpPr bwMode="auto">
            <a:xfrm rot="9354783">
              <a:off x="19" y="784"/>
              <a:ext cx="737" cy="587"/>
              <a:chOff x="2982" y="1139"/>
              <a:chExt cx="737" cy="587"/>
            </a:xfrm>
          </p:grpSpPr>
          <p:sp>
            <p:nvSpPr>
              <p:cNvPr id="38967" name="Line 56"/>
              <p:cNvSpPr>
                <a:spLocks noChangeShapeType="1"/>
              </p:cNvSpPr>
              <p:nvPr/>
            </p:nvSpPr>
            <p:spPr bwMode="auto">
              <a:xfrm rot="5381277" flipV="1">
                <a:off x="3474" y="893"/>
                <a:ext cx="0" cy="491"/>
              </a:xfrm>
              <a:prstGeom prst="line">
                <a:avLst/>
              </a:prstGeom>
              <a:noFill/>
              <a:ln w="28575">
                <a:solidFill>
                  <a:srgbClr val="800000"/>
                </a:solidFill>
                <a:round/>
                <a:headEnd/>
                <a:tailEnd type="triangle" w="med" len="med"/>
              </a:ln>
            </p:spPr>
            <p:txBody>
              <a:bodyPr/>
              <a:lstStyle/>
              <a:p>
                <a:endParaRPr lang="hu-HU"/>
              </a:p>
            </p:txBody>
          </p:sp>
          <p:sp>
            <p:nvSpPr>
              <p:cNvPr id="38968" name="Line 57"/>
              <p:cNvSpPr>
                <a:spLocks noChangeShapeType="1"/>
              </p:cNvSpPr>
              <p:nvPr/>
            </p:nvSpPr>
            <p:spPr bwMode="auto">
              <a:xfrm rot="5381277" flipV="1">
                <a:off x="3335" y="1209"/>
                <a:ext cx="117" cy="327"/>
              </a:xfrm>
              <a:prstGeom prst="line">
                <a:avLst/>
              </a:prstGeom>
              <a:noFill/>
              <a:ln w="28575">
                <a:solidFill>
                  <a:srgbClr val="800000"/>
                </a:solidFill>
                <a:round/>
                <a:headEnd/>
                <a:tailEnd type="triangle" w="med" len="med"/>
              </a:ln>
            </p:spPr>
            <p:txBody>
              <a:bodyPr/>
              <a:lstStyle/>
              <a:p>
                <a:endParaRPr lang="hu-HU"/>
              </a:p>
            </p:txBody>
          </p:sp>
          <p:sp>
            <p:nvSpPr>
              <p:cNvPr id="38969" name="Line 58"/>
              <p:cNvSpPr>
                <a:spLocks noChangeShapeType="1"/>
              </p:cNvSpPr>
              <p:nvPr/>
            </p:nvSpPr>
            <p:spPr bwMode="auto">
              <a:xfrm rot="5381277" flipV="1">
                <a:off x="2894" y="1639"/>
                <a:ext cx="175" cy="0"/>
              </a:xfrm>
              <a:prstGeom prst="line">
                <a:avLst/>
              </a:prstGeom>
              <a:noFill/>
              <a:ln w="28575">
                <a:solidFill>
                  <a:srgbClr val="800000"/>
                </a:solidFill>
                <a:round/>
                <a:headEnd/>
                <a:tailEnd type="triangle" w="med" len="med"/>
              </a:ln>
            </p:spPr>
            <p:txBody>
              <a:bodyPr/>
              <a:lstStyle/>
              <a:p>
                <a:endParaRPr lang="hu-HU"/>
              </a:p>
            </p:txBody>
          </p:sp>
          <p:sp>
            <p:nvSpPr>
              <p:cNvPr id="38970" name="Line 59"/>
              <p:cNvSpPr>
                <a:spLocks noChangeShapeType="1"/>
              </p:cNvSpPr>
              <p:nvPr/>
            </p:nvSpPr>
            <p:spPr bwMode="auto">
              <a:xfrm rot="5381277" flipV="1">
                <a:off x="3131" y="1455"/>
                <a:ext cx="175" cy="163"/>
              </a:xfrm>
              <a:prstGeom prst="line">
                <a:avLst/>
              </a:prstGeom>
              <a:noFill/>
              <a:ln w="28575">
                <a:solidFill>
                  <a:srgbClr val="800000"/>
                </a:solidFill>
                <a:round/>
                <a:headEnd/>
                <a:tailEnd type="triangle" w="med" len="med"/>
              </a:ln>
            </p:spPr>
            <p:txBody>
              <a:bodyPr/>
              <a:lstStyle/>
              <a:p>
                <a:endParaRPr lang="hu-HU"/>
              </a:p>
            </p:txBody>
          </p:sp>
        </p:grpSp>
        <p:grpSp>
          <p:nvGrpSpPr>
            <p:cNvPr id="38957" name="Group 60"/>
            <p:cNvGrpSpPr>
              <a:grpSpLocks/>
            </p:cNvGrpSpPr>
            <p:nvPr/>
          </p:nvGrpSpPr>
          <p:grpSpPr bwMode="auto">
            <a:xfrm rot="20154783" flipH="1">
              <a:off x="263" y="1313"/>
              <a:ext cx="737" cy="587"/>
              <a:chOff x="2982" y="1139"/>
              <a:chExt cx="737" cy="587"/>
            </a:xfrm>
          </p:grpSpPr>
          <p:sp>
            <p:nvSpPr>
              <p:cNvPr id="38963" name="Line 61"/>
              <p:cNvSpPr>
                <a:spLocks noChangeShapeType="1"/>
              </p:cNvSpPr>
              <p:nvPr/>
            </p:nvSpPr>
            <p:spPr bwMode="auto">
              <a:xfrm rot="5381277" flipV="1">
                <a:off x="3474" y="893"/>
                <a:ext cx="0" cy="491"/>
              </a:xfrm>
              <a:prstGeom prst="line">
                <a:avLst/>
              </a:prstGeom>
              <a:noFill/>
              <a:ln w="28575">
                <a:solidFill>
                  <a:srgbClr val="800000"/>
                </a:solidFill>
                <a:round/>
                <a:headEnd/>
                <a:tailEnd type="triangle" w="med" len="med"/>
              </a:ln>
            </p:spPr>
            <p:txBody>
              <a:bodyPr/>
              <a:lstStyle/>
              <a:p>
                <a:endParaRPr lang="hu-HU"/>
              </a:p>
            </p:txBody>
          </p:sp>
          <p:sp>
            <p:nvSpPr>
              <p:cNvPr id="38964" name="Line 62"/>
              <p:cNvSpPr>
                <a:spLocks noChangeShapeType="1"/>
              </p:cNvSpPr>
              <p:nvPr/>
            </p:nvSpPr>
            <p:spPr bwMode="auto">
              <a:xfrm rot="5381277" flipV="1">
                <a:off x="3335" y="1209"/>
                <a:ext cx="117" cy="327"/>
              </a:xfrm>
              <a:prstGeom prst="line">
                <a:avLst/>
              </a:prstGeom>
              <a:noFill/>
              <a:ln w="28575">
                <a:solidFill>
                  <a:srgbClr val="800000"/>
                </a:solidFill>
                <a:round/>
                <a:headEnd/>
                <a:tailEnd type="triangle" w="med" len="med"/>
              </a:ln>
            </p:spPr>
            <p:txBody>
              <a:bodyPr/>
              <a:lstStyle/>
              <a:p>
                <a:endParaRPr lang="hu-HU"/>
              </a:p>
            </p:txBody>
          </p:sp>
          <p:sp>
            <p:nvSpPr>
              <p:cNvPr id="38965" name="Line 63"/>
              <p:cNvSpPr>
                <a:spLocks noChangeShapeType="1"/>
              </p:cNvSpPr>
              <p:nvPr/>
            </p:nvSpPr>
            <p:spPr bwMode="auto">
              <a:xfrm rot="5381277" flipV="1">
                <a:off x="2894" y="1639"/>
                <a:ext cx="175" cy="0"/>
              </a:xfrm>
              <a:prstGeom prst="line">
                <a:avLst/>
              </a:prstGeom>
              <a:noFill/>
              <a:ln w="28575">
                <a:solidFill>
                  <a:srgbClr val="800000"/>
                </a:solidFill>
                <a:round/>
                <a:headEnd/>
                <a:tailEnd type="triangle" w="med" len="med"/>
              </a:ln>
            </p:spPr>
            <p:txBody>
              <a:bodyPr/>
              <a:lstStyle/>
              <a:p>
                <a:endParaRPr lang="hu-HU"/>
              </a:p>
            </p:txBody>
          </p:sp>
          <p:sp>
            <p:nvSpPr>
              <p:cNvPr id="38966" name="Line 64"/>
              <p:cNvSpPr>
                <a:spLocks noChangeShapeType="1"/>
              </p:cNvSpPr>
              <p:nvPr/>
            </p:nvSpPr>
            <p:spPr bwMode="auto">
              <a:xfrm rot="5381277" flipV="1">
                <a:off x="3131" y="1455"/>
                <a:ext cx="175" cy="163"/>
              </a:xfrm>
              <a:prstGeom prst="line">
                <a:avLst/>
              </a:prstGeom>
              <a:noFill/>
              <a:ln w="28575">
                <a:solidFill>
                  <a:srgbClr val="800000"/>
                </a:solidFill>
                <a:round/>
                <a:headEnd/>
                <a:tailEnd type="triangle" w="med" len="med"/>
              </a:ln>
            </p:spPr>
            <p:txBody>
              <a:bodyPr/>
              <a:lstStyle/>
              <a:p>
                <a:endParaRPr lang="hu-HU"/>
              </a:p>
            </p:txBody>
          </p:sp>
        </p:grpSp>
        <p:grpSp>
          <p:nvGrpSpPr>
            <p:cNvPr id="38958" name="Group 65"/>
            <p:cNvGrpSpPr>
              <a:grpSpLocks/>
            </p:cNvGrpSpPr>
            <p:nvPr/>
          </p:nvGrpSpPr>
          <p:grpSpPr bwMode="auto">
            <a:xfrm rot="9354783" flipH="1">
              <a:off x="697" y="479"/>
              <a:ext cx="737" cy="587"/>
              <a:chOff x="2982" y="1139"/>
              <a:chExt cx="737" cy="587"/>
            </a:xfrm>
          </p:grpSpPr>
          <p:sp>
            <p:nvSpPr>
              <p:cNvPr id="38959" name="Line 66"/>
              <p:cNvSpPr>
                <a:spLocks noChangeShapeType="1"/>
              </p:cNvSpPr>
              <p:nvPr/>
            </p:nvSpPr>
            <p:spPr bwMode="auto">
              <a:xfrm rot="5381277" flipV="1">
                <a:off x="3474" y="893"/>
                <a:ext cx="0" cy="491"/>
              </a:xfrm>
              <a:prstGeom prst="line">
                <a:avLst/>
              </a:prstGeom>
              <a:noFill/>
              <a:ln w="28575">
                <a:solidFill>
                  <a:srgbClr val="800000"/>
                </a:solidFill>
                <a:round/>
                <a:headEnd/>
                <a:tailEnd type="triangle" w="med" len="med"/>
              </a:ln>
            </p:spPr>
            <p:txBody>
              <a:bodyPr/>
              <a:lstStyle/>
              <a:p>
                <a:endParaRPr lang="hu-HU"/>
              </a:p>
            </p:txBody>
          </p:sp>
          <p:sp>
            <p:nvSpPr>
              <p:cNvPr id="38960" name="Line 67"/>
              <p:cNvSpPr>
                <a:spLocks noChangeShapeType="1"/>
              </p:cNvSpPr>
              <p:nvPr/>
            </p:nvSpPr>
            <p:spPr bwMode="auto">
              <a:xfrm rot="5381277" flipV="1">
                <a:off x="3335" y="1209"/>
                <a:ext cx="117" cy="327"/>
              </a:xfrm>
              <a:prstGeom prst="line">
                <a:avLst/>
              </a:prstGeom>
              <a:noFill/>
              <a:ln w="28575">
                <a:solidFill>
                  <a:srgbClr val="800000"/>
                </a:solidFill>
                <a:round/>
                <a:headEnd/>
                <a:tailEnd type="triangle" w="med" len="med"/>
              </a:ln>
            </p:spPr>
            <p:txBody>
              <a:bodyPr/>
              <a:lstStyle/>
              <a:p>
                <a:endParaRPr lang="hu-HU"/>
              </a:p>
            </p:txBody>
          </p:sp>
          <p:sp>
            <p:nvSpPr>
              <p:cNvPr id="38961" name="Line 68"/>
              <p:cNvSpPr>
                <a:spLocks noChangeShapeType="1"/>
              </p:cNvSpPr>
              <p:nvPr/>
            </p:nvSpPr>
            <p:spPr bwMode="auto">
              <a:xfrm rot="5381277" flipV="1">
                <a:off x="2894" y="1639"/>
                <a:ext cx="175" cy="0"/>
              </a:xfrm>
              <a:prstGeom prst="line">
                <a:avLst/>
              </a:prstGeom>
              <a:noFill/>
              <a:ln w="28575">
                <a:solidFill>
                  <a:srgbClr val="800000"/>
                </a:solidFill>
                <a:round/>
                <a:headEnd/>
                <a:tailEnd type="triangle" w="med" len="med"/>
              </a:ln>
            </p:spPr>
            <p:txBody>
              <a:bodyPr/>
              <a:lstStyle/>
              <a:p>
                <a:endParaRPr lang="hu-HU"/>
              </a:p>
            </p:txBody>
          </p:sp>
          <p:sp>
            <p:nvSpPr>
              <p:cNvPr id="38962" name="Line 69"/>
              <p:cNvSpPr>
                <a:spLocks noChangeShapeType="1"/>
              </p:cNvSpPr>
              <p:nvPr/>
            </p:nvSpPr>
            <p:spPr bwMode="auto">
              <a:xfrm rot="5381277" flipV="1">
                <a:off x="3131" y="1455"/>
                <a:ext cx="175" cy="163"/>
              </a:xfrm>
              <a:prstGeom prst="line">
                <a:avLst/>
              </a:prstGeom>
              <a:noFill/>
              <a:ln w="28575">
                <a:solidFill>
                  <a:srgbClr val="800000"/>
                </a:solidFill>
                <a:round/>
                <a:headEnd/>
                <a:tailEnd type="triangle" w="med" len="med"/>
              </a:ln>
            </p:spPr>
            <p:txBody>
              <a:bodyPr/>
              <a:lstStyle/>
              <a:p>
                <a:endParaRPr lang="hu-HU"/>
              </a:p>
            </p:txBody>
          </p:sp>
        </p:grpSp>
      </p:grpSp>
      <p:sp>
        <p:nvSpPr>
          <p:cNvPr id="38932" name="Line 70"/>
          <p:cNvSpPr>
            <a:spLocks noChangeAspect="1" noChangeShapeType="1"/>
          </p:cNvSpPr>
          <p:nvPr/>
        </p:nvSpPr>
        <p:spPr bwMode="auto">
          <a:xfrm rot="20195838" flipV="1">
            <a:off x="-76200" y="1865313"/>
            <a:ext cx="2927350" cy="31750"/>
          </a:xfrm>
          <a:prstGeom prst="line">
            <a:avLst/>
          </a:prstGeom>
          <a:noFill/>
          <a:ln w="28575">
            <a:solidFill>
              <a:schemeClr val="tx1"/>
            </a:solidFill>
            <a:prstDash val="sysDot"/>
            <a:round/>
            <a:headEnd/>
            <a:tailEnd/>
          </a:ln>
        </p:spPr>
        <p:txBody>
          <a:bodyPr/>
          <a:lstStyle/>
          <a:p>
            <a:endParaRPr lang="hu-HU"/>
          </a:p>
        </p:txBody>
      </p:sp>
      <p:grpSp>
        <p:nvGrpSpPr>
          <p:cNvPr id="38933" name="Group 71"/>
          <p:cNvGrpSpPr>
            <a:grpSpLocks/>
          </p:cNvGrpSpPr>
          <p:nvPr/>
        </p:nvGrpSpPr>
        <p:grpSpPr bwMode="auto">
          <a:xfrm>
            <a:off x="209550" y="1338263"/>
            <a:ext cx="1125538" cy="804862"/>
            <a:chOff x="132" y="843"/>
            <a:chExt cx="709" cy="507"/>
          </a:xfrm>
        </p:grpSpPr>
        <p:sp>
          <p:nvSpPr>
            <p:cNvPr id="38950" name="Arc 72"/>
            <p:cNvSpPr>
              <a:spLocks/>
            </p:cNvSpPr>
            <p:nvPr/>
          </p:nvSpPr>
          <p:spPr bwMode="auto">
            <a:xfrm rot="20195838" flipH="1">
              <a:off x="190" y="879"/>
              <a:ext cx="555" cy="461"/>
            </a:xfrm>
            <a:custGeom>
              <a:avLst/>
              <a:gdLst>
                <a:gd name="T0" fmla="*/ 0 w 21600"/>
                <a:gd name="T1" fmla="*/ 0 h 16676"/>
                <a:gd name="T2" fmla="*/ 0 w 21600"/>
                <a:gd name="T3" fmla="*/ 0 h 16676"/>
                <a:gd name="T4" fmla="*/ 0 w 21600"/>
                <a:gd name="T5" fmla="*/ 0 h 16676"/>
                <a:gd name="T6" fmla="*/ 0 60000 65536"/>
                <a:gd name="T7" fmla="*/ 0 60000 65536"/>
                <a:gd name="T8" fmla="*/ 0 60000 65536"/>
                <a:gd name="T9" fmla="*/ 0 w 21600"/>
                <a:gd name="T10" fmla="*/ 0 h 16676"/>
                <a:gd name="T11" fmla="*/ 21600 w 21600"/>
                <a:gd name="T12" fmla="*/ 16676 h 16676"/>
              </a:gdLst>
              <a:ahLst/>
              <a:cxnLst>
                <a:cxn ang="T6">
                  <a:pos x="T0" y="T1"/>
                </a:cxn>
                <a:cxn ang="T7">
                  <a:pos x="T2" y="T3"/>
                </a:cxn>
                <a:cxn ang="T8">
                  <a:pos x="T4" y="T5"/>
                </a:cxn>
              </a:cxnLst>
              <a:rect l="T9" t="T10" r="T11" b="T12"/>
              <a:pathLst>
                <a:path w="21600" h="16676" fill="none" extrusionOk="0">
                  <a:moveTo>
                    <a:pt x="13728" y="-1"/>
                  </a:moveTo>
                  <a:cubicBezTo>
                    <a:pt x="18712" y="4102"/>
                    <a:pt x="21600" y="10220"/>
                    <a:pt x="21600" y="16676"/>
                  </a:cubicBezTo>
                </a:path>
                <a:path w="21600" h="16676" stroke="0" extrusionOk="0">
                  <a:moveTo>
                    <a:pt x="13728" y="-1"/>
                  </a:moveTo>
                  <a:cubicBezTo>
                    <a:pt x="18712" y="4102"/>
                    <a:pt x="21600" y="10220"/>
                    <a:pt x="21600" y="16676"/>
                  </a:cubicBezTo>
                  <a:lnTo>
                    <a:pt x="0" y="16676"/>
                  </a:lnTo>
                  <a:close/>
                </a:path>
              </a:pathLst>
            </a:custGeom>
            <a:solidFill>
              <a:schemeClr val="tx1">
                <a:alpha val="30196"/>
              </a:schemeClr>
            </a:solidFill>
            <a:ln w="28575">
              <a:solidFill>
                <a:schemeClr val="bg2"/>
              </a:solidFill>
              <a:round/>
              <a:headEnd/>
              <a:tailEnd/>
            </a:ln>
          </p:spPr>
          <p:txBody>
            <a:bodyPr wrap="none" anchor="ctr"/>
            <a:lstStyle/>
            <a:p>
              <a:endParaRPr lang="hu-HU"/>
            </a:p>
          </p:txBody>
        </p:sp>
        <p:sp>
          <p:nvSpPr>
            <p:cNvPr id="38951" name="Line 73"/>
            <p:cNvSpPr>
              <a:spLocks noChangeShapeType="1"/>
            </p:cNvSpPr>
            <p:nvPr/>
          </p:nvSpPr>
          <p:spPr bwMode="auto">
            <a:xfrm rot="-1404162">
              <a:off x="394" y="843"/>
              <a:ext cx="344" cy="452"/>
            </a:xfrm>
            <a:prstGeom prst="line">
              <a:avLst/>
            </a:prstGeom>
            <a:noFill/>
            <a:ln w="28575">
              <a:solidFill>
                <a:schemeClr val="bg2"/>
              </a:solidFill>
              <a:round/>
              <a:headEnd/>
              <a:tailEnd/>
            </a:ln>
          </p:spPr>
          <p:txBody>
            <a:bodyPr/>
            <a:lstStyle/>
            <a:p>
              <a:endParaRPr lang="hu-HU"/>
            </a:p>
          </p:txBody>
        </p:sp>
        <p:sp>
          <p:nvSpPr>
            <p:cNvPr id="38952" name="Line 74"/>
            <p:cNvSpPr>
              <a:spLocks noChangeShapeType="1"/>
            </p:cNvSpPr>
            <p:nvPr/>
          </p:nvSpPr>
          <p:spPr bwMode="auto">
            <a:xfrm rot="-1404162">
              <a:off x="132" y="1350"/>
              <a:ext cx="709" cy="0"/>
            </a:xfrm>
            <a:prstGeom prst="line">
              <a:avLst/>
            </a:prstGeom>
            <a:noFill/>
            <a:ln w="28575">
              <a:solidFill>
                <a:schemeClr val="bg2"/>
              </a:solidFill>
              <a:round/>
              <a:headEnd/>
              <a:tailEnd/>
            </a:ln>
          </p:spPr>
          <p:txBody>
            <a:bodyPr/>
            <a:lstStyle/>
            <a:p>
              <a:endParaRPr lang="hu-HU"/>
            </a:p>
          </p:txBody>
        </p:sp>
        <p:sp>
          <p:nvSpPr>
            <p:cNvPr id="38953" name="Rectangle 75"/>
            <p:cNvSpPr>
              <a:spLocks noChangeArrowheads="1"/>
            </p:cNvSpPr>
            <p:nvPr/>
          </p:nvSpPr>
          <p:spPr bwMode="auto">
            <a:xfrm rot="-1404162">
              <a:off x="404" y="1073"/>
              <a:ext cx="328" cy="207"/>
            </a:xfrm>
            <a:prstGeom prst="rect">
              <a:avLst/>
            </a:prstGeom>
            <a:noFill/>
            <a:ln w="9525">
              <a:noFill/>
              <a:miter lim="800000"/>
              <a:headEnd/>
              <a:tailEnd/>
            </a:ln>
          </p:spPr>
          <p:txBody>
            <a:bodyPr lIns="0" tIns="0" rIns="0" bIns="0">
              <a:spAutoFit/>
            </a:bodyPr>
            <a:lstStyle/>
            <a:p>
              <a:pPr>
                <a:lnSpc>
                  <a:spcPct val="90000"/>
                </a:lnSpc>
              </a:pPr>
              <a:r>
                <a:rPr lang="el-GR">
                  <a:solidFill>
                    <a:schemeClr val="bg2"/>
                  </a:solidFill>
                  <a:latin typeface="Book Antiqua" pitchFamily="18" charset="0"/>
                </a:rPr>
                <a:t>φ</a:t>
              </a:r>
            </a:p>
          </p:txBody>
        </p:sp>
      </p:grpSp>
      <p:sp>
        <p:nvSpPr>
          <p:cNvPr id="38934" name="Oval 76"/>
          <p:cNvSpPr>
            <a:spLocks noChangeArrowheads="1"/>
          </p:cNvSpPr>
          <p:nvPr/>
        </p:nvSpPr>
        <p:spPr bwMode="auto">
          <a:xfrm rot="10742330">
            <a:off x="3794125" y="1109663"/>
            <a:ext cx="661988" cy="1250950"/>
          </a:xfrm>
          <a:prstGeom prst="ellipse">
            <a:avLst/>
          </a:prstGeom>
          <a:solidFill>
            <a:srgbClr val="FF0000">
              <a:alpha val="29803"/>
            </a:srgbClr>
          </a:solidFill>
          <a:ln w="9360">
            <a:solidFill>
              <a:srgbClr val="000000"/>
            </a:solidFill>
            <a:round/>
            <a:headEnd/>
            <a:tailEnd/>
          </a:ln>
        </p:spPr>
        <p:txBody>
          <a:bodyPr wrap="none" anchor="ctr"/>
          <a:lstStyle/>
          <a:p>
            <a:endParaRPr lang="hu-HU"/>
          </a:p>
        </p:txBody>
      </p:sp>
      <p:sp>
        <p:nvSpPr>
          <p:cNvPr id="38935" name="Line 77"/>
          <p:cNvSpPr>
            <a:spLocks noChangeShapeType="1"/>
          </p:cNvSpPr>
          <p:nvPr/>
        </p:nvSpPr>
        <p:spPr bwMode="auto">
          <a:xfrm rot="5342330" flipV="1">
            <a:off x="4906169" y="1342232"/>
            <a:ext cx="0" cy="779462"/>
          </a:xfrm>
          <a:prstGeom prst="line">
            <a:avLst/>
          </a:prstGeom>
          <a:noFill/>
          <a:ln w="28575">
            <a:solidFill>
              <a:srgbClr val="800000"/>
            </a:solidFill>
            <a:round/>
            <a:headEnd/>
            <a:tailEnd type="triangle" w="med" len="med"/>
          </a:ln>
        </p:spPr>
        <p:txBody>
          <a:bodyPr/>
          <a:lstStyle/>
          <a:p>
            <a:endParaRPr lang="hu-HU"/>
          </a:p>
        </p:txBody>
      </p:sp>
      <p:sp>
        <p:nvSpPr>
          <p:cNvPr id="38936" name="Line 78"/>
          <p:cNvSpPr>
            <a:spLocks noChangeShapeType="1"/>
          </p:cNvSpPr>
          <p:nvPr/>
        </p:nvSpPr>
        <p:spPr bwMode="auto">
          <a:xfrm rot="5342330" flipV="1">
            <a:off x="4691063" y="1844675"/>
            <a:ext cx="185737" cy="519113"/>
          </a:xfrm>
          <a:prstGeom prst="line">
            <a:avLst/>
          </a:prstGeom>
          <a:noFill/>
          <a:ln w="28575">
            <a:solidFill>
              <a:srgbClr val="800000"/>
            </a:solidFill>
            <a:round/>
            <a:headEnd/>
            <a:tailEnd type="triangle" w="med" len="med"/>
          </a:ln>
        </p:spPr>
        <p:txBody>
          <a:bodyPr/>
          <a:lstStyle/>
          <a:p>
            <a:endParaRPr lang="hu-HU"/>
          </a:p>
        </p:txBody>
      </p:sp>
      <p:sp>
        <p:nvSpPr>
          <p:cNvPr id="38937" name="Line 79"/>
          <p:cNvSpPr>
            <a:spLocks noChangeShapeType="1"/>
          </p:cNvSpPr>
          <p:nvPr/>
        </p:nvSpPr>
        <p:spPr bwMode="auto">
          <a:xfrm rot="5342330" flipV="1">
            <a:off x="3996532" y="2534444"/>
            <a:ext cx="277812" cy="0"/>
          </a:xfrm>
          <a:prstGeom prst="line">
            <a:avLst/>
          </a:prstGeom>
          <a:noFill/>
          <a:ln w="28575">
            <a:solidFill>
              <a:srgbClr val="800000"/>
            </a:solidFill>
            <a:round/>
            <a:headEnd/>
            <a:tailEnd type="triangle" w="med" len="med"/>
          </a:ln>
        </p:spPr>
        <p:txBody>
          <a:bodyPr/>
          <a:lstStyle/>
          <a:p>
            <a:endParaRPr lang="hu-HU"/>
          </a:p>
        </p:txBody>
      </p:sp>
      <p:sp>
        <p:nvSpPr>
          <p:cNvPr id="38938" name="Line 80"/>
          <p:cNvSpPr>
            <a:spLocks noChangeShapeType="1"/>
          </p:cNvSpPr>
          <p:nvPr/>
        </p:nvSpPr>
        <p:spPr bwMode="auto">
          <a:xfrm rot="5342330" flipV="1">
            <a:off x="4370387" y="2238376"/>
            <a:ext cx="277813" cy="258762"/>
          </a:xfrm>
          <a:prstGeom prst="line">
            <a:avLst/>
          </a:prstGeom>
          <a:noFill/>
          <a:ln w="28575">
            <a:solidFill>
              <a:srgbClr val="800000"/>
            </a:solidFill>
            <a:round/>
            <a:headEnd/>
            <a:tailEnd type="triangle" w="med" len="med"/>
          </a:ln>
        </p:spPr>
        <p:txBody>
          <a:bodyPr/>
          <a:lstStyle/>
          <a:p>
            <a:endParaRPr lang="hu-HU"/>
          </a:p>
        </p:txBody>
      </p:sp>
      <p:sp>
        <p:nvSpPr>
          <p:cNvPr id="38939" name="Line 81"/>
          <p:cNvSpPr>
            <a:spLocks noChangeShapeType="1"/>
          </p:cNvSpPr>
          <p:nvPr/>
        </p:nvSpPr>
        <p:spPr bwMode="auto">
          <a:xfrm rot="16142329" flipV="1">
            <a:off x="3331369" y="1364457"/>
            <a:ext cx="0" cy="779462"/>
          </a:xfrm>
          <a:prstGeom prst="line">
            <a:avLst/>
          </a:prstGeom>
          <a:noFill/>
          <a:ln w="28575">
            <a:solidFill>
              <a:srgbClr val="800000"/>
            </a:solidFill>
            <a:round/>
            <a:headEnd/>
            <a:tailEnd type="triangle" w="med" len="med"/>
          </a:ln>
        </p:spPr>
        <p:txBody>
          <a:bodyPr/>
          <a:lstStyle/>
          <a:p>
            <a:endParaRPr lang="hu-HU"/>
          </a:p>
        </p:txBody>
      </p:sp>
      <p:sp>
        <p:nvSpPr>
          <p:cNvPr id="38940" name="Line 82"/>
          <p:cNvSpPr>
            <a:spLocks noChangeShapeType="1"/>
          </p:cNvSpPr>
          <p:nvPr/>
        </p:nvSpPr>
        <p:spPr bwMode="auto">
          <a:xfrm rot="16142329" flipV="1">
            <a:off x="3360738" y="1120775"/>
            <a:ext cx="185737" cy="519113"/>
          </a:xfrm>
          <a:prstGeom prst="line">
            <a:avLst/>
          </a:prstGeom>
          <a:noFill/>
          <a:ln w="28575">
            <a:solidFill>
              <a:srgbClr val="800000"/>
            </a:solidFill>
            <a:round/>
            <a:headEnd/>
            <a:tailEnd type="triangle" w="med" len="med"/>
          </a:ln>
        </p:spPr>
        <p:txBody>
          <a:bodyPr/>
          <a:lstStyle/>
          <a:p>
            <a:endParaRPr lang="hu-HU"/>
          </a:p>
        </p:txBody>
      </p:sp>
      <p:sp>
        <p:nvSpPr>
          <p:cNvPr id="38941" name="Line 83"/>
          <p:cNvSpPr>
            <a:spLocks noChangeShapeType="1"/>
          </p:cNvSpPr>
          <p:nvPr/>
        </p:nvSpPr>
        <p:spPr bwMode="auto">
          <a:xfrm rot="16142329" flipV="1">
            <a:off x="3964782" y="950119"/>
            <a:ext cx="277812" cy="0"/>
          </a:xfrm>
          <a:prstGeom prst="line">
            <a:avLst/>
          </a:prstGeom>
          <a:noFill/>
          <a:ln w="28575">
            <a:solidFill>
              <a:srgbClr val="800000"/>
            </a:solidFill>
            <a:round/>
            <a:headEnd/>
            <a:tailEnd type="triangle" w="med" len="med"/>
          </a:ln>
        </p:spPr>
        <p:txBody>
          <a:bodyPr/>
          <a:lstStyle/>
          <a:p>
            <a:endParaRPr lang="hu-HU"/>
          </a:p>
        </p:txBody>
      </p:sp>
      <p:sp>
        <p:nvSpPr>
          <p:cNvPr id="38942" name="Line 84"/>
          <p:cNvSpPr>
            <a:spLocks noChangeShapeType="1"/>
          </p:cNvSpPr>
          <p:nvPr/>
        </p:nvSpPr>
        <p:spPr bwMode="auto">
          <a:xfrm rot="16142329" flipV="1">
            <a:off x="3589337" y="987426"/>
            <a:ext cx="277813" cy="258762"/>
          </a:xfrm>
          <a:prstGeom prst="line">
            <a:avLst/>
          </a:prstGeom>
          <a:noFill/>
          <a:ln w="28575">
            <a:solidFill>
              <a:srgbClr val="800000"/>
            </a:solidFill>
            <a:round/>
            <a:headEnd/>
            <a:tailEnd type="triangle" w="med" len="med"/>
          </a:ln>
        </p:spPr>
        <p:txBody>
          <a:bodyPr/>
          <a:lstStyle/>
          <a:p>
            <a:endParaRPr lang="hu-HU"/>
          </a:p>
        </p:txBody>
      </p:sp>
      <p:sp>
        <p:nvSpPr>
          <p:cNvPr id="38943" name="Line 85"/>
          <p:cNvSpPr>
            <a:spLocks noChangeShapeType="1"/>
          </p:cNvSpPr>
          <p:nvPr/>
        </p:nvSpPr>
        <p:spPr bwMode="auto">
          <a:xfrm rot="-5420225" flipH="1" flipV="1">
            <a:off x="3340894" y="1354932"/>
            <a:ext cx="0" cy="779462"/>
          </a:xfrm>
          <a:prstGeom prst="line">
            <a:avLst/>
          </a:prstGeom>
          <a:noFill/>
          <a:ln w="28575">
            <a:solidFill>
              <a:srgbClr val="800000"/>
            </a:solidFill>
            <a:round/>
            <a:headEnd/>
            <a:tailEnd type="triangle" w="med" len="med"/>
          </a:ln>
        </p:spPr>
        <p:txBody>
          <a:bodyPr/>
          <a:lstStyle/>
          <a:p>
            <a:endParaRPr lang="hu-HU"/>
          </a:p>
        </p:txBody>
      </p:sp>
      <p:sp>
        <p:nvSpPr>
          <p:cNvPr id="38944" name="Line 86"/>
          <p:cNvSpPr>
            <a:spLocks noChangeShapeType="1"/>
          </p:cNvSpPr>
          <p:nvPr/>
        </p:nvSpPr>
        <p:spPr bwMode="auto">
          <a:xfrm rot="-5420225" flipH="1" flipV="1">
            <a:off x="3379788" y="1854200"/>
            <a:ext cx="185737" cy="519113"/>
          </a:xfrm>
          <a:prstGeom prst="line">
            <a:avLst/>
          </a:prstGeom>
          <a:noFill/>
          <a:ln w="28575">
            <a:solidFill>
              <a:srgbClr val="800000"/>
            </a:solidFill>
            <a:round/>
            <a:headEnd/>
            <a:tailEnd type="triangle" w="med" len="med"/>
          </a:ln>
        </p:spPr>
        <p:txBody>
          <a:bodyPr/>
          <a:lstStyle/>
          <a:p>
            <a:endParaRPr lang="hu-HU"/>
          </a:p>
        </p:txBody>
      </p:sp>
      <p:sp>
        <p:nvSpPr>
          <p:cNvPr id="38945" name="Line 87"/>
          <p:cNvSpPr>
            <a:spLocks noChangeShapeType="1"/>
          </p:cNvSpPr>
          <p:nvPr/>
        </p:nvSpPr>
        <p:spPr bwMode="auto">
          <a:xfrm rot="-5420225" flipH="1" flipV="1">
            <a:off x="3991769" y="2528094"/>
            <a:ext cx="277812" cy="0"/>
          </a:xfrm>
          <a:prstGeom prst="line">
            <a:avLst/>
          </a:prstGeom>
          <a:noFill/>
          <a:ln w="28575">
            <a:solidFill>
              <a:srgbClr val="800000"/>
            </a:solidFill>
            <a:round/>
            <a:headEnd/>
            <a:tailEnd type="triangle" w="med" len="med"/>
          </a:ln>
        </p:spPr>
        <p:txBody>
          <a:bodyPr/>
          <a:lstStyle/>
          <a:p>
            <a:endParaRPr lang="hu-HU"/>
          </a:p>
        </p:txBody>
      </p:sp>
      <p:sp>
        <p:nvSpPr>
          <p:cNvPr id="38946" name="Line 88"/>
          <p:cNvSpPr>
            <a:spLocks noChangeShapeType="1"/>
          </p:cNvSpPr>
          <p:nvPr/>
        </p:nvSpPr>
        <p:spPr bwMode="auto">
          <a:xfrm rot="-5420225" flipH="1" flipV="1">
            <a:off x="3614737" y="2241551"/>
            <a:ext cx="277813" cy="258762"/>
          </a:xfrm>
          <a:prstGeom prst="line">
            <a:avLst/>
          </a:prstGeom>
          <a:noFill/>
          <a:ln w="28575">
            <a:solidFill>
              <a:srgbClr val="800000"/>
            </a:solidFill>
            <a:round/>
            <a:headEnd/>
            <a:tailEnd type="triangle" w="med" len="med"/>
          </a:ln>
        </p:spPr>
        <p:txBody>
          <a:bodyPr/>
          <a:lstStyle/>
          <a:p>
            <a:endParaRPr lang="hu-HU"/>
          </a:p>
        </p:txBody>
      </p:sp>
      <p:sp>
        <p:nvSpPr>
          <p:cNvPr id="458841" name="Line 89"/>
          <p:cNvSpPr>
            <a:spLocks noChangeShapeType="1"/>
          </p:cNvSpPr>
          <p:nvPr/>
        </p:nvSpPr>
        <p:spPr bwMode="auto">
          <a:xfrm rot="5379774" flipH="1" flipV="1">
            <a:off x="4901407" y="1343818"/>
            <a:ext cx="0" cy="779463"/>
          </a:xfrm>
          <a:prstGeom prst="line">
            <a:avLst/>
          </a:prstGeom>
          <a:noFill/>
          <a:ln w="28575">
            <a:solidFill>
              <a:srgbClr val="800000"/>
            </a:solidFill>
            <a:round/>
            <a:headEnd/>
            <a:tailEnd type="triangle" w="med" len="med"/>
          </a:ln>
        </p:spPr>
        <p:txBody>
          <a:bodyPr/>
          <a:lstStyle/>
          <a:p>
            <a:endParaRPr lang="hu-HU"/>
          </a:p>
        </p:txBody>
      </p:sp>
      <p:sp>
        <p:nvSpPr>
          <p:cNvPr id="458842" name="Line 90"/>
          <p:cNvSpPr>
            <a:spLocks noChangeShapeType="1"/>
          </p:cNvSpPr>
          <p:nvPr/>
        </p:nvSpPr>
        <p:spPr bwMode="auto">
          <a:xfrm rot="5379774" flipH="1" flipV="1">
            <a:off x="3964781" y="948532"/>
            <a:ext cx="277813" cy="0"/>
          </a:xfrm>
          <a:prstGeom prst="line">
            <a:avLst/>
          </a:prstGeom>
          <a:noFill/>
          <a:ln w="28575">
            <a:solidFill>
              <a:srgbClr val="800000"/>
            </a:solidFill>
            <a:round/>
            <a:headEnd/>
            <a:tailEnd type="triangle" w="med" len="med"/>
          </a:ln>
        </p:spPr>
        <p:txBody>
          <a:bodyPr/>
          <a:lstStyle/>
          <a:p>
            <a:endParaRPr lang="hu-HU"/>
          </a:p>
        </p:txBody>
      </p:sp>
      <p:sp>
        <p:nvSpPr>
          <p:cNvPr id="38949" name="Line 91"/>
          <p:cNvSpPr>
            <a:spLocks noChangeShapeType="1"/>
          </p:cNvSpPr>
          <p:nvPr/>
        </p:nvSpPr>
        <p:spPr bwMode="auto">
          <a:xfrm rot="5379774" flipH="1" flipV="1">
            <a:off x="4678363" y="1103312"/>
            <a:ext cx="185738" cy="519113"/>
          </a:xfrm>
          <a:prstGeom prst="line">
            <a:avLst/>
          </a:prstGeom>
          <a:noFill/>
          <a:ln w="28575">
            <a:solidFill>
              <a:srgbClr val="800000"/>
            </a:solidFill>
            <a:round/>
            <a:headEnd/>
            <a:tailEnd type="triangle" w="med" len="med"/>
          </a:ln>
        </p:spPr>
        <p:txBody>
          <a:bodyPr/>
          <a:lstStyle/>
          <a:p>
            <a:endParaRPr lang="hu-HU"/>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4254 -0.00023 L 0.15625 0.01226 " pathEditMode="relative" rAng="0" ptsTypes="AA">
                                      <p:cBhvr>
                                        <p:cTn id="10" dur="500" fill="hold"/>
                                        <p:tgtEl>
                                          <p:spTgt spid="458841"/>
                                        </p:tgtEl>
                                        <p:attrNameLst>
                                          <p:attrName>ppt_x</p:attrName>
                                          <p:attrName>ppt_y</p:attrName>
                                        </p:attrNameLst>
                                      </p:cBhvr>
                                      <p:rCtr x="9900" y="600"/>
                                    </p:animMotion>
                                  </p:childTnLst>
                                </p:cTn>
                              </p:par>
                            </p:childTnLst>
                          </p:cTn>
                        </p:par>
                        <p:par>
                          <p:cTn id="11" fill="hold">
                            <p:stCondLst>
                              <p:cond delay="500"/>
                            </p:stCondLst>
                            <p:childTnLst>
                              <p:par>
                                <p:cTn id="12" presetID="8" presetClass="emph" presetSubtype="0" fill="hold" grpId="1" nodeType="afterEffect">
                                  <p:stCondLst>
                                    <p:cond delay="0"/>
                                  </p:stCondLst>
                                  <p:childTnLst>
                                    <p:animRot by="-5400000">
                                      <p:cBhvr>
                                        <p:cTn id="13" dur="500" fill="hold"/>
                                        <p:tgtEl>
                                          <p:spTgt spid="458841"/>
                                        </p:tgtEl>
                                        <p:attrNameLst>
                                          <p:attrName>r</p:attrName>
                                        </p:attrNameLst>
                                      </p:cBhvr>
                                    </p:animRot>
                                  </p:childTnLst>
                                </p:cTn>
                              </p:par>
                            </p:childTnLst>
                          </p:cTn>
                        </p:par>
                        <p:par>
                          <p:cTn id="14" fill="hold">
                            <p:stCondLst>
                              <p:cond delay="1000"/>
                            </p:stCondLst>
                            <p:childTnLst>
                              <p:par>
                                <p:cTn id="15" presetID="0" presetClass="path" presetSubtype="0" accel="50000" decel="50000" fill="hold" grpId="0" nodeType="afterEffect">
                                  <p:stCondLst>
                                    <p:cond delay="0"/>
                                  </p:stCondLst>
                                  <p:childTnLst>
                                    <p:animMotion origin="layout" path="M -0.02761 0.01389 L 0.18975 0.08426 " pathEditMode="relative" rAng="0" ptsTypes="AA">
                                      <p:cBhvr>
                                        <p:cTn id="16" dur="500" fill="hold"/>
                                        <p:tgtEl>
                                          <p:spTgt spid="458754"/>
                                        </p:tgtEl>
                                        <p:attrNameLst>
                                          <p:attrName>ppt_x</p:attrName>
                                          <p:attrName>ppt_y</p:attrName>
                                        </p:attrNameLst>
                                      </p:cBhvr>
                                      <p:rCtr x="10900" y="3500"/>
                                    </p:animMotion>
                                  </p:childTnLst>
                                </p:cTn>
                              </p:par>
                            </p:childTnLst>
                          </p:cTn>
                        </p:par>
                        <p:par>
                          <p:cTn id="17" fill="hold">
                            <p:stCondLst>
                              <p:cond delay="1500"/>
                            </p:stCondLst>
                            <p:childTnLst>
                              <p:par>
                                <p:cTn id="18" presetID="8" presetClass="emph" presetSubtype="0" fill="hold" grpId="1" nodeType="afterEffect">
                                  <p:stCondLst>
                                    <p:cond delay="0"/>
                                  </p:stCondLst>
                                  <p:childTnLst>
                                    <p:animRot by="-4200000">
                                      <p:cBhvr>
                                        <p:cTn id="19" dur="500" fill="hold"/>
                                        <p:tgtEl>
                                          <p:spTgt spid="458754"/>
                                        </p:tgtEl>
                                        <p:attrNameLst>
                                          <p:attrName>r</p:attrName>
                                        </p:attrNameLst>
                                      </p:cBhvr>
                                    </p:animRot>
                                  </p:childTnLst>
                                </p:cTn>
                              </p:par>
                            </p:childTnLst>
                          </p:cTn>
                        </p:par>
                        <p:par>
                          <p:cTn id="20" fill="hold">
                            <p:stCondLst>
                              <p:cond delay="2000"/>
                            </p:stCondLst>
                            <p:childTnLst>
                              <p:par>
                                <p:cTn id="21" presetID="0" presetClass="path" presetSubtype="0" accel="50000" decel="50000" fill="hold" grpId="0" nodeType="afterEffect">
                                  <p:stCondLst>
                                    <p:cond delay="0"/>
                                  </p:stCondLst>
                                  <p:childTnLst>
                                    <p:animMotion origin="layout" path="M -0.01406 0.02014 L 0.23802 0.13333 " pathEditMode="relative" rAng="0" ptsTypes="AA">
                                      <p:cBhvr>
                                        <p:cTn id="22" dur="500" fill="hold"/>
                                        <p:tgtEl>
                                          <p:spTgt spid="458756"/>
                                        </p:tgtEl>
                                        <p:attrNameLst>
                                          <p:attrName>ppt_x</p:attrName>
                                          <p:attrName>ppt_y</p:attrName>
                                        </p:attrNameLst>
                                      </p:cBhvr>
                                      <p:rCtr x="12600" y="5600"/>
                                    </p:animMotion>
                                  </p:childTnLst>
                                </p:cTn>
                              </p:par>
                            </p:childTnLst>
                          </p:cTn>
                        </p:par>
                        <p:par>
                          <p:cTn id="23" fill="hold">
                            <p:stCondLst>
                              <p:cond delay="2500"/>
                            </p:stCondLst>
                            <p:childTnLst>
                              <p:par>
                                <p:cTn id="24" presetID="8" presetClass="emph" presetSubtype="0" fill="hold" grpId="1" nodeType="afterEffect">
                                  <p:stCondLst>
                                    <p:cond delay="0"/>
                                  </p:stCondLst>
                                  <p:childTnLst>
                                    <p:animRot by="-2700000">
                                      <p:cBhvr>
                                        <p:cTn id="25" dur="500" fill="hold"/>
                                        <p:tgtEl>
                                          <p:spTgt spid="458756"/>
                                        </p:tgtEl>
                                        <p:attrNameLst>
                                          <p:attrName>r</p:attrName>
                                        </p:attrNameLst>
                                      </p:cBhvr>
                                    </p:animRot>
                                  </p:childTnLst>
                                </p:cTn>
                              </p:par>
                            </p:childTnLst>
                          </p:cTn>
                        </p:par>
                        <p:par>
                          <p:cTn id="26" fill="hold">
                            <p:stCondLst>
                              <p:cond delay="3000"/>
                            </p:stCondLst>
                            <p:childTnLst>
                              <p:par>
                                <p:cTn id="27" presetID="0" presetClass="path" presetSubtype="0" accel="50000" decel="50000" fill="hold" grpId="0" nodeType="afterEffect">
                                  <p:stCondLst>
                                    <p:cond delay="0"/>
                                  </p:stCondLst>
                                  <p:childTnLst>
                                    <p:animMotion origin="layout" path="M -0.00052 0.02014 L 0.30365 0.16389 " pathEditMode="relative" rAng="0" ptsTypes="AA">
                                      <p:cBhvr>
                                        <p:cTn id="28" dur="500" fill="hold"/>
                                        <p:tgtEl>
                                          <p:spTgt spid="458842"/>
                                        </p:tgtEl>
                                        <p:attrNameLst>
                                          <p:attrName>ppt_x</p:attrName>
                                          <p:attrName>ppt_y</p:attrName>
                                        </p:attrNameLst>
                                      </p:cBhvr>
                                      <p:rCtr x="15200" y="7200"/>
                                    </p:animMotion>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xit" presetSubtype="0" fill="hold" grpId="2" nodeType="withEffect">
                                  <p:stCondLst>
                                    <p:cond delay="0"/>
                                  </p:stCondLst>
                                  <p:childTnLst>
                                    <p:set>
                                      <p:cBhvr>
                                        <p:cTn id="34" dur="1" fill="hold">
                                          <p:stCondLst>
                                            <p:cond delay="0"/>
                                          </p:stCondLst>
                                        </p:cTn>
                                        <p:tgtEl>
                                          <p:spTgt spid="458841"/>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458754"/>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45875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45884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5876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5876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nodePh="1">
                                  <p:stCondLst>
                                    <p:cond delay="0"/>
                                  </p:stCondLst>
                                  <p:endCondLst>
                                    <p:cond evt="begin" delay="0">
                                      <p:tn val="51"/>
                                    </p:cond>
                                  </p:endCondLst>
                                  <p:childTnLst>
                                    <p:set>
                                      <p:cBhvr>
                                        <p:cTn id="52" dur="1" fill="hold">
                                          <p:stCondLst>
                                            <p:cond delay="0"/>
                                          </p:stCondLst>
                                        </p:cTn>
                                        <p:tgtEl>
                                          <p:spTgt spid="45875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5875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87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587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54" grpId="0" animBg="1"/>
      <p:bldP spid="458754" grpId="1" animBg="1"/>
      <p:bldP spid="458754" grpId="2" animBg="1"/>
      <p:bldP spid="458756" grpId="0" animBg="1"/>
      <p:bldP spid="458756" grpId="1" animBg="1"/>
      <p:bldP spid="458756" grpId="2" animBg="1"/>
      <p:bldP spid="458757" grpId="0"/>
      <p:bldP spid="458760" grpId="0"/>
      <p:bldP spid="458761" grpId="0"/>
      <p:bldP spid="458841" grpId="0" animBg="1"/>
      <p:bldP spid="458841" grpId="1" animBg="1"/>
      <p:bldP spid="458841" grpId="2" animBg="1"/>
      <p:bldP spid="458842" grpId="0" animBg="1"/>
      <p:bldP spid="45884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 számának helye 3"/>
          <p:cNvSpPr>
            <a:spLocks noGrp="1"/>
          </p:cNvSpPr>
          <p:nvPr>
            <p:ph type="sldNum" sz="quarter" idx="10"/>
          </p:nvPr>
        </p:nvSpPr>
        <p:spPr/>
        <p:txBody>
          <a:bodyPr/>
          <a:lstStyle/>
          <a:p>
            <a:pPr>
              <a:defRPr/>
            </a:pPr>
            <a:fld id="{084DE743-A9AF-4833-8F17-D1E3AA2FB63E}" type="slidenum">
              <a:rPr lang="hu-HU"/>
              <a:pPr>
                <a:defRPr/>
              </a:pPr>
              <a:t>12</a:t>
            </a:fld>
            <a:endParaRPr lang="hu-HU"/>
          </a:p>
        </p:txBody>
      </p:sp>
      <p:sp>
        <p:nvSpPr>
          <p:cNvPr id="369666" name="Rectangle 2"/>
          <p:cNvSpPr>
            <a:spLocks noGrp="1" noChangeArrowheads="1"/>
          </p:cNvSpPr>
          <p:nvPr>
            <p:ph type="title"/>
          </p:nvPr>
        </p:nvSpPr>
        <p:spPr>
          <a:xfrm>
            <a:off x="0" y="25400"/>
            <a:ext cx="9144000" cy="573088"/>
          </a:xfrm>
        </p:spPr>
        <p:txBody>
          <a:bodyPr/>
          <a:lstStyle/>
          <a:p>
            <a:pPr eaLnBrk="1" hangingPunct="1">
              <a:defRPr/>
            </a:pPr>
            <a:r>
              <a:rPr lang="hu-HU" smtClean="0"/>
              <a:t>A </a:t>
            </a:r>
            <a:r>
              <a:rPr lang="hu-HU" noProof="1" smtClean="0"/>
              <a:t>Nagy Bumm</a:t>
            </a:r>
          </a:p>
        </p:txBody>
      </p:sp>
      <p:sp>
        <p:nvSpPr>
          <p:cNvPr id="369669" name="Rectangle 5"/>
          <p:cNvSpPr>
            <a:spLocks noGrp="1" noChangeArrowheads="1"/>
          </p:cNvSpPr>
          <p:nvPr>
            <p:ph type="body" idx="1"/>
          </p:nvPr>
        </p:nvSpPr>
        <p:spPr>
          <a:xfrm>
            <a:off x="5357813" y="774700"/>
            <a:ext cx="3505200" cy="3124200"/>
          </a:xfrm>
        </p:spPr>
        <p:txBody>
          <a:bodyPr/>
          <a:lstStyle/>
          <a:p>
            <a:pPr marL="282575" indent="-282575" defTabSz="901700" eaLnBrk="1" hangingPunct="1">
              <a:defRPr/>
            </a:pPr>
            <a:r>
              <a:rPr lang="hu-HU" sz="2400" noProof="1" smtClean="0"/>
              <a:t>Korai univerzum: forró, táguló rendszer</a:t>
            </a:r>
          </a:p>
          <a:p>
            <a:pPr marL="282575" indent="-282575" defTabSz="901700" eaLnBrk="1" hangingPunct="1">
              <a:defRPr/>
            </a:pPr>
            <a:r>
              <a:rPr lang="hu-HU" sz="2400" noProof="1" smtClean="0"/>
              <a:t>Kvarkanyag, kvark-gluon plazma</a:t>
            </a:r>
          </a:p>
          <a:p>
            <a:pPr marL="282575" indent="-282575" defTabSz="901700" eaLnBrk="1" hangingPunct="1">
              <a:defRPr/>
            </a:pPr>
            <a:r>
              <a:rPr lang="hu-HU" sz="2400" noProof="1" smtClean="0"/>
              <a:t>Protonok, neutronok kifagyása</a:t>
            </a:r>
          </a:p>
        </p:txBody>
      </p:sp>
      <p:pic>
        <p:nvPicPr>
          <p:cNvPr id="70661" name="Picture 6" descr="bigbang_graph-w"/>
          <p:cNvPicPr>
            <a:picLocks noChangeAspect="1" noChangeArrowheads="1"/>
          </p:cNvPicPr>
          <p:nvPr/>
        </p:nvPicPr>
        <p:blipFill>
          <a:blip r:embed="rId2" cstate="print"/>
          <a:srcRect/>
          <a:stretch>
            <a:fillRect/>
          </a:stretch>
        </p:blipFill>
        <p:spPr bwMode="auto">
          <a:xfrm>
            <a:off x="5410200" y="3341688"/>
            <a:ext cx="3733800" cy="2943225"/>
          </a:xfrm>
          <a:prstGeom prst="rect">
            <a:avLst/>
          </a:prstGeom>
          <a:noFill/>
          <a:ln w="9525">
            <a:noFill/>
            <a:miter lim="800000"/>
            <a:headEnd/>
            <a:tailEnd/>
          </a:ln>
        </p:spPr>
      </p:pic>
      <p:pic>
        <p:nvPicPr>
          <p:cNvPr id="70662" name="Picture 7" descr="bigbang"/>
          <p:cNvPicPr>
            <a:picLocks noChangeAspect="1" noChangeArrowheads="1"/>
          </p:cNvPicPr>
          <p:nvPr/>
        </p:nvPicPr>
        <p:blipFill>
          <a:blip r:embed="rId3" cstate="print"/>
          <a:srcRect/>
          <a:stretch>
            <a:fillRect/>
          </a:stretch>
        </p:blipFill>
        <p:spPr bwMode="auto">
          <a:xfrm>
            <a:off x="63500" y="793750"/>
            <a:ext cx="5280025" cy="5746750"/>
          </a:xfrm>
          <a:prstGeom prst="rect">
            <a:avLst/>
          </a:prstGeom>
          <a:noFill/>
          <a:ln w="9525">
            <a:noFill/>
            <a:miter lim="800000"/>
            <a:headEnd/>
            <a:tailEnd/>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 számának helye 3"/>
          <p:cNvSpPr>
            <a:spLocks noGrp="1"/>
          </p:cNvSpPr>
          <p:nvPr>
            <p:ph type="sldNum" sz="quarter" idx="10"/>
          </p:nvPr>
        </p:nvSpPr>
        <p:spPr/>
        <p:txBody>
          <a:bodyPr/>
          <a:lstStyle/>
          <a:p>
            <a:pPr>
              <a:defRPr/>
            </a:pPr>
            <a:fld id="{32B3ABB7-4833-4C67-B0D6-FB9109E5063B}" type="slidenum">
              <a:rPr lang="hu-HU"/>
              <a:pPr>
                <a:defRPr/>
              </a:pPr>
              <a:t>120</a:t>
            </a:fld>
            <a:endParaRPr lang="hu-HU"/>
          </a:p>
        </p:txBody>
      </p:sp>
      <p:sp>
        <p:nvSpPr>
          <p:cNvPr id="460802" name="Rectangle 2"/>
          <p:cNvSpPr>
            <a:spLocks noGrp="1" noChangeArrowheads="1"/>
          </p:cNvSpPr>
          <p:nvPr>
            <p:ph type="title"/>
          </p:nvPr>
        </p:nvSpPr>
        <p:spPr/>
        <p:txBody>
          <a:bodyPr/>
          <a:lstStyle/>
          <a:p>
            <a:pPr eaLnBrk="1" hangingPunct="1">
              <a:defRPr/>
            </a:pPr>
            <a:r>
              <a:rPr lang="hu-HU" smtClean="0"/>
              <a:t>Hydrodynamical scaling</a:t>
            </a:r>
            <a:endParaRPr lang="en-US" baseline="-25000" smtClean="0"/>
          </a:p>
        </p:txBody>
      </p:sp>
      <p:sp>
        <p:nvSpPr>
          <p:cNvPr id="460803" name="Rectangle 3"/>
          <p:cNvSpPr>
            <a:spLocks noGrp="1" noChangeArrowheads="1"/>
          </p:cNvSpPr>
          <p:nvPr>
            <p:ph type="body" idx="1"/>
          </p:nvPr>
        </p:nvSpPr>
        <p:spPr>
          <a:xfrm>
            <a:off x="5715000" y="990600"/>
            <a:ext cx="2971800" cy="4724400"/>
          </a:xfrm>
        </p:spPr>
        <p:txBody>
          <a:bodyPr/>
          <a:lstStyle/>
          <a:p>
            <a:pPr eaLnBrk="1" hangingPunct="1">
              <a:lnSpc>
                <a:spcPct val="90000"/>
              </a:lnSpc>
              <a:defRPr/>
            </a:pPr>
            <a:r>
              <a:rPr lang="en-US" sz="2400" smtClean="0"/>
              <a:t>Buda-Lund </a:t>
            </a:r>
            <a:r>
              <a:rPr lang="en-US" sz="2400" i="1" smtClean="0"/>
              <a:t>hydro</a:t>
            </a:r>
            <a:r>
              <a:rPr lang="en-US" sz="2400" smtClean="0"/>
              <a:t>: prediction of scale function (2003)</a:t>
            </a:r>
          </a:p>
          <a:p>
            <a:pPr eaLnBrk="1" hangingPunct="1">
              <a:lnSpc>
                <a:spcPct val="90000"/>
              </a:lnSpc>
              <a:defRPr/>
            </a:pPr>
            <a:endParaRPr lang="en-US" sz="2400" smtClean="0"/>
          </a:p>
          <a:p>
            <a:pPr eaLnBrk="1" hangingPunct="1">
              <a:lnSpc>
                <a:spcPct val="90000"/>
              </a:lnSpc>
              <a:defRPr/>
            </a:pPr>
            <a:r>
              <a:rPr lang="en-US" sz="2400" smtClean="0"/>
              <a:t>PHENIX (2005), PHOBOS (2006) and STAR (2005) data do collapse</a:t>
            </a:r>
          </a:p>
          <a:p>
            <a:pPr eaLnBrk="1" hangingPunct="1">
              <a:lnSpc>
                <a:spcPct val="90000"/>
              </a:lnSpc>
              <a:defRPr/>
            </a:pPr>
            <a:endParaRPr lang="en-US" sz="2400" smtClean="0"/>
          </a:p>
          <a:p>
            <a:pPr eaLnBrk="1" hangingPunct="1">
              <a:lnSpc>
                <a:spcPct val="90000"/>
              </a:lnSpc>
              <a:defRPr/>
            </a:pPr>
            <a:r>
              <a:rPr lang="en-US" sz="2400" smtClean="0"/>
              <a:t>Prediction based on </a:t>
            </a:r>
            <a:r>
              <a:rPr lang="en-US" sz="2400" i="1" smtClean="0"/>
              <a:t>perfect hydro</a:t>
            </a:r>
            <a:r>
              <a:rPr lang="en-US" sz="2400" smtClean="0"/>
              <a:t> is VALID</a:t>
            </a:r>
          </a:p>
        </p:txBody>
      </p:sp>
      <p:sp>
        <p:nvSpPr>
          <p:cNvPr id="460804" name="Rectangle 4"/>
          <p:cNvSpPr>
            <a:spLocks noChangeArrowheads="1"/>
          </p:cNvSpPr>
          <p:nvPr/>
        </p:nvSpPr>
        <p:spPr bwMode="auto">
          <a:xfrm>
            <a:off x="609600" y="5867400"/>
            <a:ext cx="7696200" cy="685800"/>
          </a:xfrm>
          <a:prstGeom prst="rect">
            <a:avLst/>
          </a:prstGeom>
          <a:noFill/>
          <a:ln w="9525">
            <a:noFill/>
            <a:miter lim="800000"/>
            <a:headEnd/>
            <a:tailEnd/>
          </a:ln>
          <a:effectLst/>
        </p:spPr>
        <p:txBody>
          <a:bodyPr wrap="none" anchor="ctr"/>
          <a:lstStyle/>
          <a:p>
            <a:pPr algn="ctr" eaLnBrk="0" hangingPunct="0">
              <a:defRPr/>
            </a:pPr>
            <a:r>
              <a:rPr lang="hu-HU" sz="1600">
                <a:effectLst>
                  <a:outerShdw blurRad="38100" dist="38100" dir="2700000" algn="tl">
                    <a:srgbClr val="000000"/>
                  </a:outerShdw>
                </a:effectLst>
                <a:latin typeface="Book Antiqua" pitchFamily="18" charset="0"/>
              </a:rPr>
              <a:t>Csörgő, Akkelin, Hama, Lukács, Sinyukov (Phys. Rev. C67, 034904, 2003)</a:t>
            </a:r>
          </a:p>
          <a:p>
            <a:pPr algn="ctr" eaLnBrk="0" hangingPunct="0">
              <a:defRPr/>
            </a:pPr>
            <a:r>
              <a:rPr lang="hu-HU" sz="1600">
                <a:effectLst>
                  <a:outerShdw blurRad="38100" dist="38100" dir="2700000" algn="tl">
                    <a:srgbClr val="000000"/>
                  </a:outerShdw>
                </a:effectLst>
                <a:latin typeface="Book Antiqua" pitchFamily="18" charset="0"/>
              </a:rPr>
              <a:t>Csanád, Csörgő, Lörstad, Ster (Nucl. Phys. A742:80-94,2004)</a:t>
            </a:r>
            <a:endParaRPr lang="hu-HU" sz="1600" u="sng">
              <a:effectLst>
                <a:outerShdw blurRad="38100" dist="38100" dir="2700000" algn="tl">
                  <a:srgbClr val="000000"/>
                </a:outerShdw>
              </a:effectLst>
              <a:latin typeface="Book Antiqua" pitchFamily="18" charset="0"/>
            </a:endParaRPr>
          </a:p>
          <a:p>
            <a:pPr algn="ctr" eaLnBrk="0" hangingPunct="0">
              <a:defRPr/>
            </a:pPr>
            <a:r>
              <a:rPr lang="hu-HU" sz="1600">
                <a:effectLst>
                  <a:outerShdw blurRad="38100" dist="38100" dir="2700000" algn="tl">
                    <a:srgbClr val="000000"/>
                  </a:outerShdw>
                </a:effectLst>
                <a:latin typeface="Book Antiqua" pitchFamily="18" charset="0"/>
              </a:rPr>
              <a:t>Csanád, Csörgő, Lörstad, Ster et al. nucl-th/0512078</a:t>
            </a:r>
          </a:p>
        </p:txBody>
      </p:sp>
      <p:pic>
        <p:nvPicPr>
          <p:cNvPr id="138246" name="Picture 5" descr="v2w"/>
          <p:cNvPicPr>
            <a:picLocks noChangeAspect="1" noChangeArrowheads="1"/>
          </p:cNvPicPr>
          <p:nvPr/>
        </p:nvPicPr>
        <p:blipFill>
          <a:blip r:embed="rId3" cstate="print"/>
          <a:srcRect/>
          <a:stretch>
            <a:fillRect/>
          </a:stretch>
        </p:blipFill>
        <p:spPr bwMode="auto">
          <a:xfrm>
            <a:off x="1081088" y="990600"/>
            <a:ext cx="4583112" cy="4762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a számának helye 1"/>
          <p:cNvSpPr>
            <a:spLocks noGrp="1"/>
          </p:cNvSpPr>
          <p:nvPr>
            <p:ph type="sldNum" sz="quarter" idx="10"/>
          </p:nvPr>
        </p:nvSpPr>
        <p:spPr/>
        <p:txBody>
          <a:bodyPr/>
          <a:lstStyle/>
          <a:p>
            <a:pPr>
              <a:defRPr/>
            </a:pPr>
            <a:fld id="{FB2A752A-2957-4228-8979-355962378688}" type="slidenum">
              <a:rPr lang="hu-HU"/>
              <a:pPr>
                <a:defRPr/>
              </a:pPr>
              <a:t>121</a:t>
            </a:fld>
            <a:endParaRPr lang="hu-HU"/>
          </a:p>
        </p:txBody>
      </p:sp>
      <p:sp>
        <p:nvSpPr>
          <p:cNvPr id="22530" name="Rectangle 2"/>
          <p:cNvSpPr>
            <a:spLocks noGrp="1" noChangeArrowheads="1"/>
          </p:cNvSpPr>
          <p:nvPr>
            <p:ph type="title" idx="4294967295"/>
          </p:nvPr>
        </p:nvSpPr>
        <p:spPr/>
        <p:txBody>
          <a:bodyPr lIns="91440" tIns="45720" rIns="91440" bIns="45720"/>
          <a:lstStyle/>
          <a:p>
            <a:pPr eaLnBrk="1" hangingPunct="1">
              <a:defRPr/>
            </a:pPr>
            <a:r>
              <a:rPr lang="hu-HU" smtClean="0"/>
              <a:t>Bose-Einstein correlations</a:t>
            </a:r>
          </a:p>
        </p:txBody>
      </p:sp>
      <p:sp>
        <p:nvSpPr>
          <p:cNvPr id="22531" name="Rectangle 3"/>
          <p:cNvSpPr>
            <a:spLocks noGrp="1" noChangeArrowheads="1"/>
          </p:cNvSpPr>
          <p:nvPr>
            <p:ph type="body" sz="half" idx="4294967295"/>
          </p:nvPr>
        </p:nvSpPr>
        <p:spPr>
          <a:xfrm>
            <a:off x="25400" y="750888"/>
            <a:ext cx="9118600" cy="6107112"/>
          </a:xfrm>
        </p:spPr>
        <p:txBody>
          <a:bodyPr rIns="0"/>
          <a:lstStyle/>
          <a:p>
            <a:pPr eaLnBrk="1" hangingPunct="1">
              <a:defRPr/>
            </a:pPr>
            <a:r>
              <a:rPr lang="hu-HU" sz="2800" smtClean="0"/>
              <a:t>Angular diameter of stars with intensity-correlations </a:t>
            </a:r>
          </a:p>
          <a:p>
            <a:pPr eaLnBrk="1" hangingPunct="1">
              <a:buFontTx/>
              <a:buNone/>
              <a:defRPr/>
            </a:pPr>
            <a:r>
              <a:rPr lang="hu-HU" sz="2400" smtClean="0"/>
              <a:t>	</a:t>
            </a:r>
            <a:r>
              <a:rPr lang="hu-HU" sz="2000" smtClean="0"/>
              <a:t>R. H. Brown, és R. Q. Twiss, Nature 178, 1046 (1956)</a:t>
            </a:r>
          </a:p>
          <a:p>
            <a:pPr eaLnBrk="1" hangingPunct="1">
              <a:defRPr/>
            </a:pPr>
            <a:r>
              <a:rPr lang="hu-HU" sz="2800" smtClean="0"/>
              <a:t>Momentum-correlations in our case</a:t>
            </a:r>
          </a:p>
          <a:p>
            <a:pPr eaLnBrk="1" hangingPunct="1">
              <a:buFontTx/>
              <a:buNone/>
              <a:defRPr/>
            </a:pPr>
            <a:r>
              <a:rPr lang="hu-HU" sz="2400" smtClean="0"/>
              <a:t>	</a:t>
            </a:r>
            <a:r>
              <a:rPr lang="hu-HU" sz="1800" smtClean="0"/>
              <a:t>G. Goldhaber, S. Goldhaber, W. Y. Lee, és A. Pais, Phys. Rev. 120, 300 (1960)</a:t>
            </a:r>
          </a:p>
          <a:p>
            <a:pPr eaLnBrk="1" hangingPunct="1">
              <a:defRPr/>
            </a:pPr>
            <a:r>
              <a:rPr lang="hu-HU" sz="2800" smtClean="0"/>
              <a:t>Bose-Einstein effect: </a:t>
            </a:r>
          </a:p>
          <a:p>
            <a:pPr eaLnBrk="1" hangingPunct="1">
              <a:lnSpc>
                <a:spcPct val="60000"/>
              </a:lnSpc>
              <a:buFontTx/>
              <a:buNone/>
              <a:defRPr/>
            </a:pPr>
            <a:r>
              <a:rPr lang="hu-HU" sz="2800" smtClean="0"/>
              <a:t>	</a:t>
            </a:r>
            <a:endParaRPr lang="hu-HU" sz="2800" baseline="30000" smtClean="0">
              <a:solidFill>
                <a:schemeClr val="hlink"/>
              </a:solidFill>
            </a:endParaRPr>
          </a:p>
          <a:p>
            <a:pPr eaLnBrk="1" hangingPunct="1">
              <a:defRPr/>
            </a:pPr>
            <a:r>
              <a:rPr lang="hu-HU" sz="2800" smtClean="0"/>
              <a:t>Common pair-coordinate system:</a:t>
            </a:r>
          </a:p>
          <a:p>
            <a:pPr lvl="1" eaLnBrk="1" hangingPunct="1">
              <a:lnSpc>
                <a:spcPct val="90000"/>
              </a:lnSpc>
              <a:defRPr/>
            </a:pPr>
            <a:r>
              <a:rPr lang="hu-HU" sz="2400" smtClean="0">
                <a:solidFill>
                  <a:schemeClr val="hlink"/>
                </a:solidFill>
              </a:rPr>
              <a:t>Out</a:t>
            </a:r>
            <a:r>
              <a:rPr lang="hu-HU" sz="2400" smtClean="0"/>
              <a:t>: average momentum of the pair</a:t>
            </a:r>
          </a:p>
          <a:p>
            <a:pPr lvl="1" eaLnBrk="1" hangingPunct="1">
              <a:lnSpc>
                <a:spcPct val="90000"/>
              </a:lnSpc>
              <a:defRPr/>
            </a:pPr>
            <a:r>
              <a:rPr lang="hu-HU" sz="2400" smtClean="0">
                <a:solidFill>
                  <a:schemeClr val="hlink"/>
                </a:solidFill>
              </a:rPr>
              <a:t>Longitudinal</a:t>
            </a:r>
            <a:r>
              <a:rPr lang="hu-HU" sz="2400" smtClean="0"/>
              <a:t>: beam direction</a:t>
            </a:r>
          </a:p>
          <a:p>
            <a:pPr lvl="1" eaLnBrk="1" hangingPunct="1">
              <a:lnSpc>
                <a:spcPct val="90000"/>
              </a:lnSpc>
              <a:defRPr/>
            </a:pPr>
            <a:r>
              <a:rPr lang="hu-HU" sz="2400" smtClean="0">
                <a:solidFill>
                  <a:schemeClr val="hlink"/>
                </a:solidFill>
              </a:rPr>
              <a:t>Side</a:t>
            </a:r>
            <a:r>
              <a:rPr lang="hu-HU" sz="2400" smtClean="0"/>
              <a:t>: perpendicular to the other two</a:t>
            </a:r>
          </a:p>
          <a:p>
            <a:pPr eaLnBrk="1" hangingPunct="1">
              <a:defRPr/>
            </a:pPr>
            <a:r>
              <a:rPr lang="hu-HU" sz="2800" smtClean="0"/>
              <a:t>Strong first order phase transition </a:t>
            </a:r>
          </a:p>
          <a:p>
            <a:pPr eaLnBrk="1" hangingPunct="1">
              <a:lnSpc>
                <a:spcPct val="90000"/>
              </a:lnSpc>
              <a:buFontTx/>
              <a:buNone/>
              <a:defRPr/>
            </a:pPr>
            <a:r>
              <a:rPr lang="hu-HU" sz="2400" smtClean="0"/>
              <a:t>	→ long transition time</a:t>
            </a:r>
          </a:p>
          <a:p>
            <a:pPr eaLnBrk="1" hangingPunct="1">
              <a:lnSpc>
                <a:spcPct val="90000"/>
              </a:lnSpc>
              <a:buFontTx/>
              <a:buNone/>
              <a:defRPr/>
            </a:pPr>
            <a:r>
              <a:rPr lang="hu-HU" sz="2400" smtClean="0"/>
              <a:t>	→ </a:t>
            </a:r>
            <a:r>
              <a:rPr lang="hu-HU" sz="2400" smtClean="0">
                <a:solidFill>
                  <a:schemeClr val="hlink"/>
                </a:solidFill>
              </a:rPr>
              <a:t>out </a:t>
            </a:r>
            <a:r>
              <a:rPr lang="en-US" sz="2400" smtClean="0">
                <a:solidFill>
                  <a:schemeClr val="hlink"/>
                </a:solidFill>
              </a:rPr>
              <a:t>»</a:t>
            </a:r>
            <a:r>
              <a:rPr lang="hu-HU" sz="2400" smtClean="0">
                <a:solidFill>
                  <a:schemeClr val="hlink"/>
                </a:solidFill>
              </a:rPr>
              <a:t> side</a:t>
            </a:r>
          </a:p>
        </p:txBody>
      </p:sp>
      <p:sp>
        <p:nvSpPr>
          <p:cNvPr id="39942" name="AutoShape 4"/>
          <p:cNvSpPr>
            <a:spLocks noChangeArrowheads="1"/>
          </p:cNvSpPr>
          <p:nvPr/>
        </p:nvSpPr>
        <p:spPr bwMode="auto">
          <a:xfrm>
            <a:off x="7558088" y="5205413"/>
            <a:ext cx="1219200" cy="1304925"/>
          </a:xfrm>
          <a:prstGeom prst="can">
            <a:avLst>
              <a:gd name="adj" fmla="val 26758"/>
            </a:avLst>
          </a:prstGeom>
          <a:solidFill>
            <a:schemeClr val="tx1">
              <a:alpha val="30196"/>
            </a:schemeClr>
          </a:solidFill>
          <a:ln w="9525">
            <a:solidFill>
              <a:schemeClr val="tx1"/>
            </a:solidFill>
            <a:round/>
            <a:headEnd/>
            <a:tailEnd/>
          </a:ln>
        </p:spPr>
        <p:txBody>
          <a:bodyPr wrap="none" anchor="ctr"/>
          <a:lstStyle/>
          <a:p>
            <a:endParaRPr lang="hu-HU"/>
          </a:p>
        </p:txBody>
      </p:sp>
      <p:sp>
        <p:nvSpPr>
          <p:cNvPr id="39943" name="Cloud"/>
          <p:cNvSpPr>
            <a:spLocks noChangeAspect="1" noEditPoints="1" noChangeArrowheads="1"/>
          </p:cNvSpPr>
          <p:nvPr/>
        </p:nvSpPr>
        <p:spPr bwMode="auto">
          <a:xfrm rot="-5116387">
            <a:off x="6964363" y="3786188"/>
            <a:ext cx="2374900" cy="1016000"/>
          </a:xfrm>
          <a:custGeom>
            <a:avLst/>
            <a:gdLst>
              <a:gd name="T0" fmla="*/ 89058196 w 21600"/>
              <a:gd name="T1" fmla="*/ 1123940562 h 21600"/>
              <a:gd name="T2" fmla="*/ 2147483647 w 21600"/>
              <a:gd name="T3" fmla="*/ 2147483647 h 21600"/>
              <a:gd name="T4" fmla="*/ 2147483647 w 21600"/>
              <a:gd name="T5" fmla="*/ 1123940562 h 21600"/>
              <a:gd name="T6" fmla="*/ 2147483647 w 21600"/>
              <a:gd name="T7" fmla="*/ 128525318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alpha val="10196"/>
            </a:schemeClr>
          </a:solidFill>
          <a:ln w="9525">
            <a:solidFill>
              <a:srgbClr val="000000"/>
            </a:solidFill>
            <a:miter lim="800000"/>
            <a:headEnd/>
            <a:tailEnd/>
          </a:ln>
        </p:spPr>
        <p:txBody>
          <a:bodyPr/>
          <a:lstStyle/>
          <a:p>
            <a:endParaRPr lang="hu-HU"/>
          </a:p>
        </p:txBody>
      </p:sp>
      <p:sp>
        <p:nvSpPr>
          <p:cNvPr id="39944" name="AutoShape 6"/>
          <p:cNvSpPr>
            <a:spLocks noChangeArrowheads="1"/>
          </p:cNvSpPr>
          <p:nvPr/>
        </p:nvSpPr>
        <p:spPr bwMode="auto">
          <a:xfrm>
            <a:off x="8008938" y="2609850"/>
            <a:ext cx="306387" cy="476250"/>
          </a:xfrm>
          <a:prstGeom prst="upArrow">
            <a:avLst>
              <a:gd name="adj1" fmla="val 50259"/>
              <a:gd name="adj2" fmla="val 66839"/>
            </a:avLst>
          </a:prstGeom>
          <a:solidFill>
            <a:schemeClr val="tx1">
              <a:alpha val="10196"/>
            </a:schemeClr>
          </a:solidFill>
          <a:ln w="9525">
            <a:solidFill>
              <a:schemeClr val="bg2"/>
            </a:solidFill>
            <a:miter lim="800000"/>
            <a:headEnd/>
            <a:tailEnd/>
          </a:ln>
        </p:spPr>
        <p:txBody>
          <a:bodyPr wrap="none" anchor="ctr"/>
          <a:lstStyle/>
          <a:p>
            <a:endParaRPr lang="hu-HU"/>
          </a:p>
        </p:txBody>
      </p:sp>
      <p:sp>
        <p:nvSpPr>
          <p:cNvPr id="39945" name="Line 7"/>
          <p:cNvSpPr>
            <a:spLocks noChangeShapeType="1"/>
          </p:cNvSpPr>
          <p:nvPr/>
        </p:nvSpPr>
        <p:spPr bwMode="auto">
          <a:xfrm>
            <a:off x="8058150" y="3352800"/>
            <a:ext cx="11113" cy="1987550"/>
          </a:xfrm>
          <a:prstGeom prst="line">
            <a:avLst/>
          </a:prstGeom>
          <a:noFill/>
          <a:ln w="9525">
            <a:solidFill>
              <a:schemeClr val="tx1"/>
            </a:solidFill>
            <a:round/>
            <a:headEnd type="triangle" w="med" len="med"/>
            <a:tailEnd type="triangle" w="med" len="med"/>
          </a:ln>
        </p:spPr>
        <p:txBody>
          <a:bodyPr wrap="none"/>
          <a:lstStyle/>
          <a:p>
            <a:endParaRPr lang="hu-HU"/>
          </a:p>
        </p:txBody>
      </p:sp>
      <p:sp>
        <p:nvSpPr>
          <p:cNvPr id="39946" name="Line 8"/>
          <p:cNvSpPr>
            <a:spLocks noChangeShapeType="1"/>
          </p:cNvSpPr>
          <p:nvPr/>
        </p:nvSpPr>
        <p:spPr bwMode="auto">
          <a:xfrm flipV="1">
            <a:off x="7742238" y="4195763"/>
            <a:ext cx="865187" cy="0"/>
          </a:xfrm>
          <a:prstGeom prst="line">
            <a:avLst/>
          </a:prstGeom>
          <a:noFill/>
          <a:ln w="9525">
            <a:solidFill>
              <a:schemeClr val="tx1"/>
            </a:solidFill>
            <a:round/>
            <a:headEnd type="triangle" w="med" len="med"/>
            <a:tailEnd type="triangle" w="med" len="med"/>
          </a:ln>
        </p:spPr>
        <p:txBody>
          <a:bodyPr wrap="none"/>
          <a:lstStyle/>
          <a:p>
            <a:endParaRPr lang="hu-HU"/>
          </a:p>
        </p:txBody>
      </p:sp>
      <p:sp>
        <p:nvSpPr>
          <p:cNvPr id="464905" name="Rectangle 9"/>
          <p:cNvSpPr>
            <a:spLocks noChangeArrowheads="1"/>
          </p:cNvSpPr>
          <p:nvPr/>
        </p:nvSpPr>
        <p:spPr bwMode="auto">
          <a:xfrm rot="16200000">
            <a:off x="7771607" y="3615531"/>
            <a:ext cx="317500" cy="274637"/>
          </a:xfrm>
          <a:prstGeom prst="rect">
            <a:avLst/>
          </a:prstGeom>
          <a:noFill/>
          <a:ln w="9525">
            <a:noFill/>
            <a:miter lim="800000"/>
            <a:headEnd/>
            <a:tailEnd/>
          </a:ln>
          <a:effectLst/>
        </p:spPr>
        <p:txBody>
          <a:bodyPr wrap="none" lIns="0" tIns="0" rIns="0" bIns="0">
            <a:spAutoFit/>
          </a:bodyPr>
          <a:lstStyle/>
          <a:p>
            <a:pPr>
              <a:defRPr/>
            </a:pPr>
            <a:r>
              <a:rPr lang="hu-HU" sz="1800">
                <a:effectLst>
                  <a:outerShdw blurRad="38100" dist="38100" dir="2700000" algn="tl">
                    <a:srgbClr val="000000"/>
                  </a:outerShdw>
                </a:effectLst>
              </a:rPr>
              <a:t>out</a:t>
            </a:r>
            <a:endParaRPr lang="en-US" sz="1800">
              <a:effectLst>
                <a:outerShdw blurRad="38100" dist="38100" dir="2700000" algn="tl">
                  <a:srgbClr val="000000"/>
                </a:outerShdw>
              </a:effectLst>
            </a:endParaRPr>
          </a:p>
        </p:txBody>
      </p:sp>
      <p:sp>
        <p:nvSpPr>
          <p:cNvPr id="464906" name="Rectangle 10"/>
          <p:cNvSpPr>
            <a:spLocks noChangeArrowheads="1"/>
          </p:cNvSpPr>
          <p:nvPr/>
        </p:nvSpPr>
        <p:spPr bwMode="auto">
          <a:xfrm>
            <a:off x="8112125" y="3892550"/>
            <a:ext cx="441325" cy="274638"/>
          </a:xfrm>
          <a:prstGeom prst="rect">
            <a:avLst/>
          </a:prstGeom>
          <a:noFill/>
          <a:ln w="9525">
            <a:noFill/>
            <a:miter lim="800000"/>
            <a:headEnd/>
            <a:tailEnd/>
          </a:ln>
          <a:effectLst/>
        </p:spPr>
        <p:txBody>
          <a:bodyPr lIns="0" tIns="0" rIns="0" bIns="0">
            <a:spAutoFit/>
          </a:bodyPr>
          <a:lstStyle/>
          <a:p>
            <a:pPr>
              <a:defRPr/>
            </a:pPr>
            <a:r>
              <a:rPr lang="hu-HU" sz="1800">
                <a:effectLst>
                  <a:outerShdw blurRad="38100" dist="38100" dir="2700000" algn="tl">
                    <a:srgbClr val="000000"/>
                  </a:outerShdw>
                </a:effectLst>
              </a:rPr>
              <a:t>side</a:t>
            </a:r>
            <a:endParaRPr lang="en-US" sz="1800">
              <a:effectLst>
                <a:outerShdw blurRad="38100" dist="38100" dir="2700000" algn="tl">
                  <a:srgbClr val="000000"/>
                </a:outerShdw>
              </a:effectLst>
            </a:endParaRPr>
          </a:p>
        </p:txBody>
      </p:sp>
      <p:graphicFrame>
        <p:nvGraphicFramePr>
          <p:cNvPr id="39938" name="Object 11"/>
          <p:cNvGraphicFramePr>
            <a:graphicFrameLocks noChangeAspect="1"/>
          </p:cNvGraphicFramePr>
          <p:nvPr/>
        </p:nvGraphicFramePr>
        <p:xfrm>
          <a:off x="2992438" y="2794000"/>
          <a:ext cx="4597400" cy="927100"/>
        </p:xfrm>
        <a:graphic>
          <a:graphicData uri="http://schemas.openxmlformats.org/presentationml/2006/ole">
            <mc:AlternateContent xmlns:mc="http://schemas.openxmlformats.org/markup-compatibility/2006">
              <mc:Choice xmlns:v="urn:schemas-microsoft-com:vml" Requires="v">
                <p:oleObj spid="_x0000_s39939" name="Equation" r:id="rId3" imgW="1955520" imgH="393480" progId="">
                  <p:embed/>
                </p:oleObj>
              </mc:Choice>
              <mc:Fallback>
                <p:oleObj name="Equation" r:id="rId3" imgW="1955520" imgH="393480" progId="">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2438" y="2794000"/>
                        <a:ext cx="4597400" cy="927100"/>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 számának helye 3"/>
          <p:cNvSpPr>
            <a:spLocks noGrp="1"/>
          </p:cNvSpPr>
          <p:nvPr>
            <p:ph type="sldNum" sz="quarter" idx="10"/>
          </p:nvPr>
        </p:nvSpPr>
        <p:spPr/>
        <p:txBody>
          <a:bodyPr/>
          <a:lstStyle/>
          <a:p>
            <a:pPr>
              <a:defRPr/>
            </a:pPr>
            <a:fld id="{17D6513E-4851-4E9F-8ACC-08939AB47509}" type="slidenum">
              <a:rPr lang="hu-HU"/>
              <a:pPr>
                <a:defRPr/>
              </a:pPr>
              <a:t>122</a:t>
            </a:fld>
            <a:endParaRPr lang="hu-HU"/>
          </a:p>
        </p:txBody>
      </p:sp>
      <p:sp>
        <p:nvSpPr>
          <p:cNvPr id="465922" name="Rectangle 2"/>
          <p:cNvSpPr>
            <a:spLocks noGrp="1" noChangeArrowheads="1"/>
          </p:cNvSpPr>
          <p:nvPr>
            <p:ph type="title"/>
          </p:nvPr>
        </p:nvSpPr>
        <p:spPr/>
        <p:txBody>
          <a:bodyPr/>
          <a:lstStyle/>
          <a:p>
            <a:pPr eaLnBrk="1" hangingPunct="1">
              <a:defRPr/>
            </a:pPr>
            <a:r>
              <a:rPr lang="hu-HU" sz="4000" smtClean="0"/>
              <a:t>Success of hydro again …</a:t>
            </a:r>
            <a:endParaRPr lang="en-US" sz="4000" smtClean="0"/>
          </a:p>
        </p:txBody>
      </p:sp>
      <p:sp>
        <p:nvSpPr>
          <p:cNvPr id="465923" name="Rectangle 3"/>
          <p:cNvSpPr>
            <a:spLocks noGrp="1" noChangeArrowheads="1"/>
          </p:cNvSpPr>
          <p:nvPr>
            <p:ph type="body" idx="1"/>
          </p:nvPr>
        </p:nvSpPr>
        <p:spPr>
          <a:xfrm>
            <a:off x="339725" y="1157288"/>
            <a:ext cx="4159250" cy="5187950"/>
          </a:xfrm>
        </p:spPr>
        <p:txBody>
          <a:bodyPr/>
          <a:lstStyle/>
          <a:p>
            <a:pPr eaLnBrk="1" hangingPunct="1">
              <a:defRPr/>
            </a:pPr>
            <a:r>
              <a:rPr lang="hu-HU" sz="2800" smtClean="0"/>
              <a:t>Phase transition prediction:</a:t>
            </a:r>
          </a:p>
          <a:p>
            <a:pPr eaLnBrk="1" hangingPunct="1">
              <a:buFontTx/>
              <a:buNone/>
              <a:defRPr/>
            </a:pPr>
            <a:r>
              <a:rPr lang="hu-HU" sz="2800" smtClean="0"/>
              <a:t>	Out </a:t>
            </a:r>
            <a:r>
              <a:rPr lang="en-US" sz="2800" smtClean="0"/>
              <a:t>»</a:t>
            </a:r>
            <a:r>
              <a:rPr lang="hu-HU" sz="2800" smtClean="0"/>
              <a:t> Side</a:t>
            </a:r>
          </a:p>
          <a:p>
            <a:pPr eaLnBrk="1" hangingPunct="1">
              <a:defRPr/>
            </a:pPr>
            <a:r>
              <a:rPr lang="hu-HU" sz="2800" smtClean="0"/>
              <a:t>Out ≈ Side</a:t>
            </a:r>
          </a:p>
          <a:p>
            <a:pPr eaLnBrk="1" hangingPunct="1">
              <a:defRPr/>
            </a:pPr>
            <a:r>
              <a:rPr lang="hu-HU" sz="2800" smtClean="0">
                <a:solidFill>
                  <a:schemeClr val="hlink"/>
                </a:solidFill>
              </a:rPr>
              <a:t>No first order phase transition</a:t>
            </a:r>
          </a:p>
          <a:p>
            <a:pPr eaLnBrk="1" hangingPunct="1">
              <a:defRPr/>
            </a:pPr>
            <a:r>
              <a:rPr lang="hu-HU" sz="2800" smtClean="0"/>
              <a:t>~50 models fail</a:t>
            </a:r>
          </a:p>
          <a:p>
            <a:pPr eaLnBrk="1" hangingPunct="1">
              <a:defRPr/>
            </a:pPr>
            <a:r>
              <a:rPr lang="hu-HU" sz="2800" smtClean="0"/>
              <a:t>Several </a:t>
            </a:r>
            <a:r>
              <a:rPr lang="hu-HU" sz="2800" smtClean="0">
                <a:solidFill>
                  <a:schemeClr val="hlink"/>
                </a:solidFill>
              </a:rPr>
              <a:t>hydro</a:t>
            </a:r>
            <a:r>
              <a:rPr lang="hu-HU" sz="2800" smtClean="0"/>
              <a:t> </a:t>
            </a:r>
            <a:r>
              <a:rPr lang="hu-HU" sz="2800" smtClean="0">
                <a:solidFill>
                  <a:schemeClr val="hlink"/>
                </a:solidFill>
              </a:rPr>
              <a:t>models work</a:t>
            </a:r>
            <a:endParaRPr lang="en-US" sz="2800" smtClean="0">
              <a:solidFill>
                <a:schemeClr val="hlink"/>
              </a:solidFill>
            </a:endParaRPr>
          </a:p>
        </p:txBody>
      </p:sp>
      <p:grpSp>
        <p:nvGrpSpPr>
          <p:cNvPr id="139269" name="Group 4"/>
          <p:cNvGrpSpPr>
            <a:grpSpLocks/>
          </p:cNvGrpSpPr>
          <p:nvPr/>
        </p:nvGrpSpPr>
        <p:grpSpPr bwMode="auto">
          <a:xfrm>
            <a:off x="4722813" y="1093788"/>
            <a:ext cx="4106862" cy="5053012"/>
            <a:chOff x="2699" y="845"/>
            <a:chExt cx="2587" cy="3183"/>
          </a:xfrm>
        </p:grpSpPr>
        <p:pic>
          <p:nvPicPr>
            <p:cNvPr id="139270" name="Picture 5" descr="hydro-comp"/>
            <p:cNvPicPr>
              <a:picLocks noChangeAspect="1" noChangeArrowheads="1"/>
            </p:cNvPicPr>
            <p:nvPr/>
          </p:nvPicPr>
          <p:blipFill>
            <a:blip r:embed="rId2" cstate="print"/>
            <a:srcRect/>
            <a:stretch>
              <a:fillRect/>
            </a:stretch>
          </p:blipFill>
          <p:spPr bwMode="auto">
            <a:xfrm>
              <a:off x="2699" y="845"/>
              <a:ext cx="2587" cy="2880"/>
            </a:xfrm>
            <a:prstGeom prst="rect">
              <a:avLst/>
            </a:prstGeom>
            <a:noFill/>
            <a:ln w="28575">
              <a:noFill/>
              <a:miter lim="800000"/>
              <a:headEnd/>
              <a:tailEnd/>
            </a:ln>
          </p:spPr>
        </p:pic>
        <p:sp>
          <p:nvSpPr>
            <p:cNvPr id="139271" name="Rectangle 6"/>
            <p:cNvSpPr>
              <a:spLocks noChangeArrowheads="1"/>
            </p:cNvSpPr>
            <p:nvPr/>
          </p:nvSpPr>
          <p:spPr bwMode="auto">
            <a:xfrm>
              <a:off x="2699" y="3702"/>
              <a:ext cx="2585" cy="326"/>
            </a:xfrm>
            <a:prstGeom prst="rect">
              <a:avLst/>
            </a:prstGeom>
            <a:solidFill>
              <a:schemeClr val="tx1"/>
            </a:solidFill>
            <a:ln w="9525">
              <a:noFill/>
              <a:miter lim="800000"/>
              <a:headEnd/>
              <a:tailEnd/>
            </a:ln>
          </p:spPr>
          <p:txBody>
            <a:bodyPr>
              <a:spAutoFit/>
            </a:bodyPr>
            <a:lstStyle/>
            <a:p>
              <a:r>
                <a:rPr lang="hu-HU" sz="1400">
                  <a:solidFill>
                    <a:schemeClr val="bg2"/>
                  </a:solidFill>
                  <a:latin typeface="Book Antiqua" pitchFamily="18" charset="0"/>
                </a:rPr>
                <a:t>Csörgő, Csernai (Phys.Lett.B333:494-499,1994)</a:t>
              </a:r>
            </a:p>
            <a:p>
              <a:r>
                <a:rPr lang="hu-HU" sz="1400">
                  <a:solidFill>
                    <a:schemeClr val="bg2"/>
                  </a:solidFill>
                  <a:latin typeface="Book Antiqua" pitchFamily="18" charset="0"/>
                </a:rPr>
                <a:t>Csörgő, Lörstad (Phys.Rev.C54:1390-1403,1996)</a:t>
              </a:r>
            </a:p>
          </p:txBody>
        </p:sp>
      </p:gr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0"/>
          </p:nvPr>
        </p:nvSpPr>
        <p:spPr/>
        <p:txBody>
          <a:bodyPr/>
          <a:lstStyle/>
          <a:p>
            <a:pPr>
              <a:defRPr/>
            </a:pPr>
            <a:fld id="{9B2535A8-B55B-4488-BA8F-990716D2293D}" type="slidenum">
              <a:rPr lang="hu-HU"/>
              <a:pPr>
                <a:defRPr/>
              </a:pPr>
              <a:t>123</a:t>
            </a:fld>
            <a:endParaRPr lang="hu-HU"/>
          </a:p>
        </p:txBody>
      </p:sp>
      <p:sp>
        <p:nvSpPr>
          <p:cNvPr id="472066" name="Rectangle 2"/>
          <p:cNvSpPr>
            <a:spLocks noGrp="1" noChangeArrowheads="1"/>
          </p:cNvSpPr>
          <p:nvPr>
            <p:ph type="title"/>
          </p:nvPr>
        </p:nvSpPr>
        <p:spPr/>
        <p:txBody>
          <a:bodyPr/>
          <a:lstStyle/>
          <a:p>
            <a:pPr eaLnBrk="1" hangingPunct="1">
              <a:defRPr/>
            </a:pPr>
            <a:r>
              <a:rPr lang="hu-HU" smtClean="0"/>
              <a:t>Is there a phase transiton then?</a:t>
            </a:r>
            <a:endParaRPr lang="en-US" smtClean="0"/>
          </a:p>
        </p:txBody>
      </p:sp>
      <p:sp>
        <p:nvSpPr>
          <p:cNvPr id="472067" name="Rectangle 3"/>
          <p:cNvSpPr>
            <a:spLocks noGrp="1" noChangeArrowheads="1"/>
          </p:cNvSpPr>
          <p:nvPr>
            <p:ph type="body" idx="1"/>
          </p:nvPr>
        </p:nvSpPr>
        <p:spPr>
          <a:xfrm>
            <a:off x="304800" y="808038"/>
            <a:ext cx="8561388" cy="5865812"/>
          </a:xfrm>
        </p:spPr>
        <p:txBody>
          <a:bodyPr/>
          <a:lstStyle/>
          <a:p>
            <a:pPr eaLnBrk="1" hangingPunct="1">
              <a:lnSpc>
                <a:spcPct val="90000"/>
              </a:lnSpc>
              <a:defRPr/>
            </a:pPr>
            <a:r>
              <a:rPr lang="en-US" sz="2800" smtClean="0"/>
              <a:t>Basic observables in second order phase transitions: critical exponents</a:t>
            </a:r>
            <a:endParaRPr lang="hu-HU" sz="2800" smtClean="0"/>
          </a:p>
          <a:p>
            <a:pPr lvl="1" eaLnBrk="1" hangingPunct="1">
              <a:lnSpc>
                <a:spcPct val="90000"/>
              </a:lnSpc>
              <a:defRPr/>
            </a:pPr>
            <a:r>
              <a:rPr lang="hu-HU" sz="2400" smtClean="0"/>
              <a:t>Below/above the critical point</a:t>
            </a:r>
          </a:p>
          <a:p>
            <a:pPr lvl="2" eaLnBrk="1" hangingPunct="1">
              <a:lnSpc>
                <a:spcPct val="90000"/>
              </a:lnSpc>
              <a:defRPr/>
            </a:pPr>
            <a:r>
              <a:rPr lang="hu-HU" sz="2000" smtClean="0"/>
              <a:t>Specific heat ~ ((T-T</a:t>
            </a:r>
            <a:r>
              <a:rPr lang="hu-HU" sz="2000" baseline="-25000" smtClean="0"/>
              <a:t>c</a:t>
            </a:r>
            <a:r>
              <a:rPr lang="hu-HU" sz="2000" smtClean="0"/>
              <a:t>)/T</a:t>
            </a:r>
            <a:r>
              <a:rPr lang="hu-HU" sz="2000" baseline="-25000" smtClean="0"/>
              <a:t>c</a:t>
            </a:r>
            <a:r>
              <a:rPr lang="hu-HU" sz="2000" smtClean="0"/>
              <a:t>)</a:t>
            </a:r>
            <a:r>
              <a:rPr lang="hu-HU" sz="2000" baseline="30000" smtClean="0">
                <a:latin typeface="Symbol" pitchFamily="18" charset="2"/>
              </a:rPr>
              <a:t>-a</a:t>
            </a:r>
          </a:p>
          <a:p>
            <a:pPr lvl="2" eaLnBrk="1" hangingPunct="1">
              <a:lnSpc>
                <a:spcPct val="90000"/>
              </a:lnSpc>
              <a:defRPr/>
            </a:pPr>
            <a:r>
              <a:rPr lang="hu-HU" sz="2000" smtClean="0"/>
              <a:t>Susceptibility ~ ((T-T</a:t>
            </a:r>
            <a:r>
              <a:rPr lang="hu-HU" sz="2000" baseline="-25000" smtClean="0"/>
              <a:t>c</a:t>
            </a:r>
            <a:r>
              <a:rPr lang="hu-HU" sz="2000" smtClean="0"/>
              <a:t>)/T</a:t>
            </a:r>
            <a:r>
              <a:rPr lang="hu-HU" sz="2000" baseline="-25000" smtClean="0"/>
              <a:t>c</a:t>
            </a:r>
            <a:r>
              <a:rPr lang="hu-HU" sz="2000" smtClean="0"/>
              <a:t>)</a:t>
            </a:r>
            <a:r>
              <a:rPr lang="hu-HU" sz="2000" baseline="30000" smtClean="0">
                <a:latin typeface="Symbol" pitchFamily="18" charset="2"/>
              </a:rPr>
              <a:t>-g</a:t>
            </a:r>
            <a:endParaRPr lang="hu-HU" sz="2000" smtClean="0"/>
          </a:p>
          <a:p>
            <a:pPr lvl="2" eaLnBrk="1" hangingPunct="1">
              <a:lnSpc>
                <a:spcPct val="90000"/>
              </a:lnSpc>
              <a:defRPr/>
            </a:pPr>
            <a:r>
              <a:rPr lang="hu-HU" sz="2000" smtClean="0"/>
              <a:t>Correlation length ~ ((T-T</a:t>
            </a:r>
            <a:r>
              <a:rPr lang="hu-HU" sz="2000" baseline="-25000" smtClean="0"/>
              <a:t>c</a:t>
            </a:r>
            <a:r>
              <a:rPr lang="hu-HU" sz="2000" smtClean="0"/>
              <a:t>)/T</a:t>
            </a:r>
            <a:r>
              <a:rPr lang="hu-HU" sz="2000" baseline="-25000" smtClean="0"/>
              <a:t>c</a:t>
            </a:r>
            <a:r>
              <a:rPr lang="hu-HU" sz="2000" smtClean="0"/>
              <a:t>)</a:t>
            </a:r>
            <a:r>
              <a:rPr lang="hu-HU" sz="2000" baseline="30000" smtClean="0">
                <a:latin typeface="Symbol" pitchFamily="18" charset="2"/>
              </a:rPr>
              <a:t>-n</a:t>
            </a:r>
            <a:endParaRPr lang="hu-HU" sz="2000" smtClean="0"/>
          </a:p>
          <a:p>
            <a:pPr lvl="1" eaLnBrk="1" hangingPunct="1">
              <a:lnSpc>
                <a:spcPct val="90000"/>
              </a:lnSpc>
              <a:defRPr/>
            </a:pPr>
            <a:r>
              <a:rPr lang="hu-HU" sz="2400" smtClean="0"/>
              <a:t>At the critical point</a:t>
            </a:r>
          </a:p>
          <a:p>
            <a:pPr lvl="2" eaLnBrk="1" hangingPunct="1">
              <a:lnSpc>
                <a:spcPct val="90000"/>
              </a:lnSpc>
              <a:defRPr/>
            </a:pPr>
            <a:r>
              <a:rPr lang="hu-HU" sz="2000" smtClean="0"/>
              <a:t>Spatial correlation function ~ r</a:t>
            </a:r>
            <a:r>
              <a:rPr lang="hu-HU" sz="2000" baseline="30000" smtClean="0"/>
              <a:t>-d+d-</a:t>
            </a:r>
            <a:r>
              <a:rPr lang="hu-HU" sz="2000" baseline="30000" smtClean="0">
                <a:latin typeface="Symbol" pitchFamily="18" charset="2"/>
              </a:rPr>
              <a:t>h</a:t>
            </a:r>
            <a:r>
              <a:rPr lang="hu-HU" sz="2000" smtClean="0"/>
              <a:t> </a:t>
            </a:r>
          </a:p>
          <a:p>
            <a:pPr lvl="1" eaLnBrk="1" hangingPunct="1">
              <a:lnSpc>
                <a:spcPct val="90000"/>
              </a:lnSpc>
              <a:defRPr/>
            </a:pPr>
            <a:r>
              <a:rPr lang="hu-HU" sz="2400" smtClean="0"/>
              <a:t>Ginzburg-Landau: </a:t>
            </a:r>
            <a:r>
              <a:rPr lang="hu-HU" sz="2400" smtClean="0">
                <a:latin typeface="Symbol" pitchFamily="18" charset="2"/>
              </a:rPr>
              <a:t>a</a:t>
            </a:r>
            <a:r>
              <a:rPr lang="hu-HU" sz="2400" smtClean="0"/>
              <a:t>=0, </a:t>
            </a:r>
            <a:r>
              <a:rPr lang="hu-HU" sz="2400" smtClean="0">
                <a:latin typeface="Symbol" pitchFamily="18" charset="2"/>
              </a:rPr>
              <a:t>g</a:t>
            </a:r>
            <a:r>
              <a:rPr lang="hu-HU" sz="2400" smtClean="0"/>
              <a:t>=1, </a:t>
            </a:r>
            <a:r>
              <a:rPr lang="hu-HU" sz="2400" smtClean="0">
                <a:latin typeface="Symbol" pitchFamily="18" charset="2"/>
              </a:rPr>
              <a:t>n</a:t>
            </a:r>
            <a:r>
              <a:rPr lang="hu-HU" sz="2400" smtClean="0"/>
              <a:t>=0.5, </a:t>
            </a:r>
            <a:r>
              <a:rPr lang="hu-HU" sz="2400" smtClean="0">
                <a:latin typeface="Symbol" pitchFamily="18" charset="2"/>
              </a:rPr>
              <a:t>h</a:t>
            </a:r>
            <a:r>
              <a:rPr lang="hu-HU" sz="2400" smtClean="0"/>
              <a:t>=0</a:t>
            </a:r>
          </a:p>
          <a:p>
            <a:pPr eaLnBrk="1" hangingPunct="1">
              <a:lnSpc>
                <a:spcPct val="90000"/>
              </a:lnSpc>
              <a:defRPr/>
            </a:pPr>
            <a:r>
              <a:rPr lang="hu-HU" sz="2800" smtClean="0"/>
              <a:t>Universality classes exist (c.f. renormalization group)</a:t>
            </a:r>
          </a:p>
          <a:p>
            <a:pPr eaLnBrk="1" hangingPunct="1">
              <a:lnSpc>
                <a:spcPct val="90000"/>
              </a:lnSpc>
              <a:defRPr/>
            </a:pPr>
            <a:r>
              <a:rPr lang="hu-HU" sz="2800" smtClean="0"/>
              <a:t>QCD ↔ 3D random field Ising model</a:t>
            </a:r>
          </a:p>
          <a:p>
            <a:pPr eaLnBrk="1" hangingPunct="1">
              <a:lnSpc>
                <a:spcPct val="90000"/>
              </a:lnSpc>
              <a:defRPr/>
            </a:pPr>
            <a:r>
              <a:rPr lang="hu-HU" sz="2800" smtClean="0"/>
              <a:t>Correlation exponent </a:t>
            </a:r>
            <a:r>
              <a:rPr lang="hu-HU" sz="2800" smtClean="0">
                <a:latin typeface="Symbol" pitchFamily="18" charset="2"/>
              </a:rPr>
              <a:t>h</a:t>
            </a:r>
            <a:r>
              <a:rPr lang="hu-HU" sz="2800" smtClean="0"/>
              <a:t>=0.5</a:t>
            </a:r>
          </a:p>
          <a:p>
            <a:pPr eaLnBrk="1" hangingPunct="1">
              <a:lnSpc>
                <a:spcPct val="90000"/>
              </a:lnSpc>
              <a:defRPr/>
            </a:pPr>
            <a:r>
              <a:rPr lang="hu-HU" sz="2800" smtClean="0"/>
              <a:t>Can this be measured? Yes!</a:t>
            </a: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0"/>
          </p:nvPr>
        </p:nvSpPr>
        <p:spPr/>
        <p:txBody>
          <a:bodyPr/>
          <a:lstStyle/>
          <a:p>
            <a:pPr>
              <a:defRPr/>
            </a:pPr>
            <a:fld id="{9632D0A1-9CF3-40DA-8AD6-2D0BB1D16049}" type="slidenum">
              <a:rPr lang="hu-HU"/>
              <a:pPr>
                <a:defRPr/>
              </a:pPr>
              <a:t>124</a:t>
            </a:fld>
            <a:endParaRPr lang="hu-HU"/>
          </a:p>
        </p:txBody>
      </p:sp>
      <p:sp>
        <p:nvSpPr>
          <p:cNvPr id="474114" name="Rectangle 2"/>
          <p:cNvSpPr>
            <a:spLocks noGrp="1" noChangeArrowheads="1"/>
          </p:cNvSpPr>
          <p:nvPr>
            <p:ph type="title"/>
          </p:nvPr>
        </p:nvSpPr>
        <p:spPr/>
        <p:txBody>
          <a:bodyPr/>
          <a:lstStyle/>
          <a:p>
            <a:pPr eaLnBrk="1" hangingPunct="1">
              <a:defRPr/>
            </a:pPr>
            <a:r>
              <a:rPr lang="hu-HU" smtClean="0"/>
              <a:t>Search for the critical pont</a:t>
            </a:r>
            <a:endParaRPr lang="en-US" smtClean="0"/>
          </a:p>
        </p:txBody>
      </p:sp>
      <p:sp>
        <p:nvSpPr>
          <p:cNvPr id="474115" name="Rectangle 3"/>
          <p:cNvSpPr>
            <a:spLocks noGrp="1" noChangeArrowheads="1"/>
          </p:cNvSpPr>
          <p:nvPr>
            <p:ph type="body" idx="1"/>
          </p:nvPr>
        </p:nvSpPr>
        <p:spPr>
          <a:xfrm>
            <a:off x="0" y="769938"/>
            <a:ext cx="8723313" cy="5597525"/>
          </a:xfrm>
        </p:spPr>
        <p:txBody>
          <a:bodyPr/>
          <a:lstStyle/>
          <a:p>
            <a:pPr eaLnBrk="1" hangingPunct="1">
              <a:lnSpc>
                <a:spcPct val="110000"/>
              </a:lnSpc>
              <a:defRPr/>
            </a:pPr>
            <a:r>
              <a:rPr lang="hu-HU" sz="2800" smtClean="0"/>
              <a:t>Two-particle spatial correlations</a:t>
            </a:r>
          </a:p>
          <a:p>
            <a:pPr lvl="1" eaLnBrk="1" hangingPunct="1">
              <a:lnSpc>
                <a:spcPct val="110000"/>
              </a:lnSpc>
              <a:defRPr/>
            </a:pPr>
            <a:r>
              <a:rPr lang="hu-HU" sz="2400" smtClean="0"/>
              <a:t>rescattering, anomalous diffusion, „long tail”</a:t>
            </a:r>
          </a:p>
          <a:p>
            <a:pPr lvl="1" eaLnBrk="1" hangingPunct="1">
              <a:lnSpc>
                <a:spcPct val="110000"/>
              </a:lnSpc>
              <a:defRPr/>
            </a:pPr>
            <a:r>
              <a:rPr lang="hu-HU" sz="2400" smtClean="0"/>
              <a:t>generalized central limit theorem</a:t>
            </a:r>
          </a:p>
          <a:p>
            <a:pPr lvl="1" eaLnBrk="1" hangingPunct="1">
              <a:lnSpc>
                <a:spcPct val="110000"/>
              </a:lnSpc>
              <a:defRPr/>
            </a:pPr>
            <a:r>
              <a:rPr lang="hu-HU" sz="2400" smtClean="0"/>
              <a:t>not Gaussian but Lévy distribution!</a:t>
            </a:r>
          </a:p>
          <a:p>
            <a:pPr eaLnBrk="1" hangingPunct="1">
              <a:lnSpc>
                <a:spcPct val="110000"/>
              </a:lnSpc>
              <a:defRPr/>
            </a:pPr>
            <a:r>
              <a:rPr lang="hu-HU" sz="2800" smtClean="0"/>
              <a:t>Lévy(R,</a:t>
            </a:r>
            <a:r>
              <a:rPr lang="hu-HU" sz="2800" smtClean="0">
                <a:latin typeface="Symbol" pitchFamily="18" charset="2"/>
              </a:rPr>
              <a:t>a</a:t>
            </a:r>
            <a:r>
              <a:rPr lang="hu-HU" sz="2800" smtClean="0"/>
              <a:t>) Fourier transformed of exp(-|Rq|</a:t>
            </a:r>
            <a:r>
              <a:rPr lang="hu-HU" sz="2800" baseline="30000" smtClean="0">
                <a:latin typeface="Symbol" pitchFamily="18" charset="2"/>
              </a:rPr>
              <a:t>a</a:t>
            </a:r>
            <a:r>
              <a:rPr lang="hu-HU" sz="2800" smtClean="0"/>
              <a:t>)</a:t>
            </a:r>
          </a:p>
          <a:p>
            <a:pPr eaLnBrk="1" hangingPunct="1">
              <a:lnSpc>
                <a:spcPct val="110000"/>
              </a:lnSpc>
              <a:defRPr/>
            </a:pPr>
            <a:r>
              <a:rPr lang="hu-HU" sz="2800" smtClean="0"/>
              <a:t>Correlation exponent: </a:t>
            </a:r>
            <a:r>
              <a:rPr lang="en-US" sz="2800" smtClean="0"/>
              <a:t>Equals to the Lévy-stability index of two-particle correlations </a:t>
            </a:r>
            <a:r>
              <a:rPr lang="en-US" sz="2800" smtClean="0">
                <a:latin typeface="Symbol" pitchFamily="18" charset="2"/>
              </a:rPr>
              <a:t>a</a:t>
            </a:r>
            <a:r>
              <a:rPr lang="en-US" sz="2800" smtClean="0"/>
              <a:t> </a:t>
            </a:r>
          </a:p>
          <a:p>
            <a:pPr lvl="1" eaLnBrk="1" hangingPunct="1">
              <a:lnSpc>
                <a:spcPct val="110000"/>
              </a:lnSpc>
              <a:defRPr/>
            </a:pPr>
            <a:r>
              <a:rPr lang="en-US" sz="2400" smtClean="0"/>
              <a:t> </a:t>
            </a:r>
            <a:r>
              <a:rPr lang="en-US" sz="2400" smtClean="0">
                <a:latin typeface="Symbol" pitchFamily="18" charset="2"/>
              </a:rPr>
              <a:t>h</a:t>
            </a:r>
            <a:r>
              <a:rPr lang="en-US" sz="2400" smtClean="0"/>
              <a:t>=</a:t>
            </a:r>
            <a:r>
              <a:rPr lang="en-US" sz="2400" smtClean="0">
                <a:latin typeface="Symbol" pitchFamily="18" charset="2"/>
              </a:rPr>
              <a:t>a,</a:t>
            </a:r>
            <a:r>
              <a:rPr lang="en-US" sz="2400" smtClean="0"/>
              <a:t> Csörgő </a:t>
            </a:r>
            <a:r>
              <a:rPr lang="en-US" sz="2400" i="1" smtClean="0"/>
              <a:t>et. al.</a:t>
            </a:r>
            <a:r>
              <a:rPr lang="en-US" sz="2400" smtClean="0"/>
              <a:t>, nucl-th/0512060</a:t>
            </a:r>
          </a:p>
          <a:p>
            <a:pPr eaLnBrk="1" hangingPunct="1">
              <a:lnSpc>
                <a:spcPct val="110000"/>
              </a:lnSpc>
              <a:defRPr/>
            </a:pPr>
            <a:r>
              <a:rPr lang="en-US" sz="2800" smtClean="0"/>
              <a:t>Analysis of </a:t>
            </a:r>
            <a:r>
              <a:rPr lang="hu-HU" sz="2800" smtClean="0"/>
              <a:t>200 GeV</a:t>
            </a:r>
            <a:r>
              <a:rPr lang="en-US" sz="2800" smtClean="0"/>
              <a:t> Au+Au data: </a:t>
            </a:r>
            <a:r>
              <a:rPr lang="en-US" sz="2800" smtClean="0">
                <a:latin typeface="Symbol" pitchFamily="18" charset="2"/>
              </a:rPr>
              <a:t>a</a:t>
            </a:r>
            <a:r>
              <a:rPr lang="en-US" sz="2800" smtClean="0"/>
              <a:t>≈1.4</a:t>
            </a:r>
          </a:p>
          <a:p>
            <a:pPr eaLnBrk="1" hangingPunct="1">
              <a:lnSpc>
                <a:spcPct val="110000"/>
              </a:lnSpc>
              <a:spcBef>
                <a:spcPct val="0"/>
              </a:spcBef>
              <a:defRPr/>
            </a:pPr>
            <a:r>
              <a:rPr lang="en-US" sz="2800" smtClean="0"/>
              <a:t>Second order phase</a:t>
            </a:r>
            <a:r>
              <a:rPr lang="hu-HU" sz="2800" smtClean="0"/>
              <a:t> </a:t>
            </a:r>
            <a:r>
              <a:rPr lang="en-US" sz="2800" smtClean="0"/>
              <a:t>transition closed out</a:t>
            </a:r>
            <a:endParaRPr lang="hu-HU" sz="2800" smtClean="0"/>
          </a:p>
          <a:p>
            <a:pPr eaLnBrk="1" hangingPunct="1">
              <a:lnSpc>
                <a:spcPct val="110000"/>
              </a:lnSpc>
              <a:spcBef>
                <a:spcPct val="0"/>
              </a:spcBef>
              <a:defRPr/>
            </a:pPr>
            <a:r>
              <a:rPr lang="hu-HU" sz="2800" smtClean="0"/>
              <a:t>Fodor&amp;Katz: cross-over!</a:t>
            </a:r>
            <a:endParaRPr lang="en-US" sz="2800" smtClean="0"/>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Dia számának helye 3"/>
          <p:cNvSpPr>
            <a:spLocks noGrp="1"/>
          </p:cNvSpPr>
          <p:nvPr>
            <p:ph type="sldNum" sz="quarter" idx="10"/>
          </p:nvPr>
        </p:nvSpPr>
        <p:spPr/>
        <p:txBody>
          <a:bodyPr/>
          <a:lstStyle/>
          <a:p>
            <a:pPr>
              <a:defRPr/>
            </a:pPr>
            <a:fld id="{341C2315-DB7F-405C-8C7D-3B454232F94A}" type="slidenum">
              <a:rPr lang="hu-HU"/>
              <a:pPr>
                <a:defRPr/>
              </a:pPr>
              <a:t>125</a:t>
            </a:fld>
            <a:endParaRPr lang="hu-HU"/>
          </a:p>
        </p:txBody>
      </p:sp>
      <p:sp>
        <p:nvSpPr>
          <p:cNvPr id="476162" name="Rectangle 2"/>
          <p:cNvSpPr>
            <a:spLocks noGrp="1" noChangeArrowheads="1"/>
          </p:cNvSpPr>
          <p:nvPr>
            <p:ph type="title"/>
          </p:nvPr>
        </p:nvSpPr>
        <p:spPr/>
        <p:txBody>
          <a:bodyPr/>
          <a:lstStyle/>
          <a:p>
            <a:pPr eaLnBrk="1" hangingPunct="1">
              <a:defRPr/>
            </a:pPr>
            <a:r>
              <a:rPr lang="hu-HU" sz="4000" smtClean="0"/>
              <a:t>Experimental results</a:t>
            </a:r>
            <a:endParaRPr lang="en-US" sz="4000" smtClean="0"/>
          </a:p>
        </p:txBody>
      </p:sp>
      <p:pic>
        <p:nvPicPr>
          <p:cNvPr id="142340" name="Picture 3" descr="alphamt"/>
          <p:cNvPicPr>
            <a:picLocks noChangeAspect="1" noChangeArrowheads="1"/>
          </p:cNvPicPr>
          <p:nvPr/>
        </p:nvPicPr>
        <p:blipFill>
          <a:blip r:embed="rId2" cstate="print"/>
          <a:srcRect/>
          <a:stretch>
            <a:fillRect/>
          </a:stretch>
        </p:blipFill>
        <p:spPr bwMode="auto">
          <a:xfrm>
            <a:off x="2365375" y="4206875"/>
            <a:ext cx="4691063" cy="2298700"/>
          </a:xfrm>
          <a:prstGeom prst="rect">
            <a:avLst/>
          </a:prstGeom>
          <a:noFill/>
          <a:ln w="9525">
            <a:noFill/>
            <a:miter lim="800000"/>
            <a:headEnd/>
            <a:tailEnd/>
          </a:ln>
        </p:spPr>
      </p:pic>
      <p:sp>
        <p:nvSpPr>
          <p:cNvPr id="476164" name="Rectangle 4"/>
          <p:cNvSpPr>
            <a:spLocks noChangeArrowheads="1"/>
          </p:cNvSpPr>
          <p:nvPr/>
        </p:nvSpPr>
        <p:spPr bwMode="auto">
          <a:xfrm>
            <a:off x="5148263" y="5410200"/>
            <a:ext cx="1524000" cy="304800"/>
          </a:xfrm>
          <a:prstGeom prst="rect">
            <a:avLst/>
          </a:prstGeom>
          <a:noFill/>
          <a:ln w="9525">
            <a:noFill/>
            <a:miter lim="800000"/>
            <a:headEnd/>
            <a:tailEnd/>
          </a:ln>
          <a:effectLst/>
        </p:spPr>
        <p:txBody>
          <a:bodyPr>
            <a:spAutoFit/>
          </a:bodyPr>
          <a:lstStyle/>
          <a:p>
            <a:pPr>
              <a:spcBef>
                <a:spcPct val="50000"/>
              </a:spcBef>
              <a:defRPr/>
            </a:pPr>
            <a:r>
              <a:rPr lang="hu-HU" sz="1400">
                <a:solidFill>
                  <a:schemeClr val="bg2"/>
                </a:solidFill>
                <a:effectLst>
                  <a:outerShdw blurRad="38100" dist="38100" dir="2700000" algn="tl">
                    <a:srgbClr val="FFFFFF"/>
                  </a:outerShdw>
                </a:effectLst>
                <a:latin typeface="Book Antiqua" pitchFamily="18" charset="0"/>
              </a:rPr>
              <a:t>nucl-ex/0509042</a:t>
            </a:r>
          </a:p>
        </p:txBody>
      </p:sp>
      <p:pic>
        <p:nvPicPr>
          <p:cNvPr id="142342" name="Picture 5"/>
          <p:cNvPicPr>
            <a:picLocks noChangeAspect="1" noChangeArrowheads="1"/>
          </p:cNvPicPr>
          <p:nvPr/>
        </p:nvPicPr>
        <p:blipFill>
          <a:blip r:embed="rId3" cstate="print"/>
          <a:srcRect/>
          <a:stretch>
            <a:fillRect/>
          </a:stretch>
        </p:blipFill>
        <p:spPr bwMode="auto">
          <a:xfrm>
            <a:off x="9525" y="812800"/>
            <a:ext cx="4562475" cy="3089275"/>
          </a:xfrm>
          <a:prstGeom prst="rect">
            <a:avLst/>
          </a:prstGeom>
          <a:noFill/>
          <a:ln w="9525">
            <a:noFill/>
            <a:miter lim="800000"/>
            <a:headEnd/>
            <a:tailEnd/>
          </a:ln>
        </p:spPr>
      </p:pic>
      <p:pic>
        <p:nvPicPr>
          <p:cNvPr id="142343" name="Picture 6"/>
          <p:cNvPicPr>
            <a:picLocks noChangeAspect="1" noChangeArrowheads="1"/>
          </p:cNvPicPr>
          <p:nvPr/>
        </p:nvPicPr>
        <p:blipFill>
          <a:blip r:embed="rId4" cstate="print"/>
          <a:srcRect/>
          <a:stretch>
            <a:fillRect/>
          </a:stretch>
        </p:blipFill>
        <p:spPr bwMode="auto">
          <a:xfrm>
            <a:off x="4589463" y="812800"/>
            <a:ext cx="4554537" cy="3086100"/>
          </a:xfrm>
          <a:prstGeom prst="rect">
            <a:avLst/>
          </a:prstGeom>
          <a:noFill/>
          <a:ln w="9525">
            <a:noFill/>
            <a:miter lim="800000"/>
            <a:headEnd/>
            <a:tailEnd/>
          </a:ln>
        </p:spPr>
      </p:pic>
      <p:graphicFrame>
        <p:nvGraphicFramePr>
          <p:cNvPr id="476167" name="Group 7"/>
          <p:cNvGraphicFramePr>
            <a:graphicFrameLocks noGrp="1"/>
          </p:cNvGraphicFramePr>
          <p:nvPr/>
        </p:nvGraphicFramePr>
        <p:xfrm>
          <a:off x="5208588" y="2251075"/>
          <a:ext cx="2049462" cy="1147763"/>
        </p:xfrm>
        <a:graphic>
          <a:graphicData uri="http://schemas.openxmlformats.org/drawingml/2006/table">
            <a:tbl>
              <a:tblPr/>
              <a:tblGrid>
                <a:gridCol w="809625"/>
                <a:gridCol w="660400"/>
                <a:gridCol w="579437"/>
              </a:tblGrid>
              <a:tr h="152400">
                <a:tc gridSpan="3">
                  <a:txBody>
                    <a:bodyPr/>
                    <a:lstStyle/>
                    <a:p>
                      <a:pPr marL="0" marR="0" lvl="0" indent="0" algn="ctr"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Book Antiqua" pitchFamily="18" charset="0"/>
                        </a:rPr>
                        <a:t>0-20%, 0.48-0.6GeV</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hMerge="1">
                  <a:txBody>
                    <a:bodyPr/>
                    <a:lstStyle/>
                    <a:p>
                      <a:endParaRPr lang="hu-HU"/>
                    </a:p>
                  </a:txBody>
                  <a:tcPr/>
                </a:tc>
                <a:tc hMerge="1">
                  <a:txBody>
                    <a:bodyPr/>
                    <a:lstStyle/>
                    <a:p>
                      <a:endParaRPr lang="hu-HU"/>
                    </a:p>
                  </a:txBody>
                  <a:tcPr/>
                </a:tc>
              </a:tr>
              <a:tr h="250825">
                <a:tc>
                  <a:txBody>
                    <a:bodyPr/>
                    <a:lstStyle/>
                    <a:p>
                      <a:pPr marL="0" marR="0" lvl="0" indent="0" algn="r"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Book Antiqua" pitchFamily="18" charset="0"/>
                        </a:rPr>
                        <a:t>R</a:t>
                      </a:r>
                    </a:p>
                  </a:txBody>
                  <a:tcPr marL="18000" marR="18000" marT="18000" marB="18000" anchor="ctr" horzOverflow="overflow">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r"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Book Antiqua" pitchFamily="18" charset="0"/>
                        </a:rPr>
                        <a:t>5.69fm ±</a:t>
                      </a:r>
                    </a:p>
                  </a:txBody>
                  <a:tcPr marL="18000" marR="18000" marT="18000" marB="18000"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Book Antiqua" pitchFamily="18" charset="0"/>
                        </a:rPr>
                        <a:t>0.16fm</a:t>
                      </a:r>
                    </a:p>
                  </a:txBody>
                  <a:tcPr marL="18000" marR="18000" marT="18000" marB="18000" anchor="ctr" horzOverflow="overflow">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4000">
                <a:tc>
                  <a:txBody>
                    <a:bodyPr/>
                    <a:lstStyle/>
                    <a:p>
                      <a:pPr marL="0" marR="0" lvl="0" indent="0" algn="r"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Symbol" pitchFamily="18" charset="2"/>
                        </a:rPr>
                        <a:t>a</a:t>
                      </a:r>
                    </a:p>
                  </a:txBody>
                  <a:tcPr marL="18000" marR="18000" marT="18000" marB="18000" anchor="ctr" horzOverflow="overflow">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r"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Book Antiqua" pitchFamily="18" charset="0"/>
                        </a:rPr>
                        <a:t>1.57 ±</a:t>
                      </a:r>
                    </a:p>
                  </a:txBody>
                  <a:tcPr marL="18000" marR="18000" marT="18000" marB="18000"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Book Antiqua" pitchFamily="18" charset="0"/>
                        </a:rPr>
                        <a:t>0.06</a:t>
                      </a:r>
                    </a:p>
                  </a:txBody>
                  <a:tcPr marL="18000" marR="18000" marT="18000" marB="18000" anchor="ctr" horzOverflow="overflow">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04788">
                <a:tc>
                  <a:txBody>
                    <a:bodyPr/>
                    <a:lstStyle/>
                    <a:p>
                      <a:pPr marL="0" marR="0" lvl="0" indent="0" algn="r"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Symbol" pitchFamily="18" charset="2"/>
                        </a:rPr>
                        <a:t>l</a:t>
                      </a:r>
                    </a:p>
                  </a:txBody>
                  <a:tcPr marL="18000" marR="18000" marT="18000" marB="18000" anchor="ctr" horzOverflow="overflow">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r"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Book Antiqua" pitchFamily="18" charset="0"/>
                        </a:rPr>
                        <a:t>1.00 ±</a:t>
                      </a:r>
                    </a:p>
                  </a:txBody>
                  <a:tcPr marL="18000" marR="18000" marT="18000" marB="18000"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Book Antiqua" pitchFamily="18" charset="0"/>
                        </a:rPr>
                        <a:t>0.04</a:t>
                      </a:r>
                    </a:p>
                  </a:txBody>
                  <a:tcPr marL="18000" marR="18000" marT="18000" marB="18000" anchor="ctr" horzOverflow="overflow">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133350">
                <a:tc>
                  <a:txBody>
                    <a:bodyPr/>
                    <a:lstStyle/>
                    <a:p>
                      <a:pPr marL="0" marR="0" lvl="0" indent="0" algn="r"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Book Antiqua" pitchFamily="18" charset="0"/>
                        </a:rPr>
                        <a:t>Chi2/NDF</a:t>
                      </a:r>
                    </a:p>
                  </a:txBody>
                  <a:tcPr marL="18000" marR="18000" marT="18000" marB="18000" anchor="ctr" horzOverflow="overflow">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gridSpan="2">
                  <a:txBody>
                    <a:bodyPr/>
                    <a:lstStyle/>
                    <a:p>
                      <a:pPr marL="0" marR="0" lvl="0" indent="0" algn="ctr"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Book Antiqua" pitchFamily="18" charset="0"/>
                        </a:rPr>
                        <a:t>68.1/78</a:t>
                      </a:r>
                    </a:p>
                  </a:txBody>
                  <a:tcPr marL="18000" marR="18000" marT="18000" marB="18000" anchor="ctr" horzOverflow="overflow">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hMerge="1">
                  <a:txBody>
                    <a:bodyPr/>
                    <a:lstStyle/>
                    <a:p>
                      <a:endParaRPr lang="hu-HU"/>
                    </a:p>
                  </a:txBody>
                  <a:tcPr/>
                </a:tc>
              </a:tr>
            </a:tbl>
          </a:graphicData>
        </a:graphic>
      </p:graphicFrame>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a számának helye 4"/>
          <p:cNvSpPr>
            <a:spLocks noGrp="1"/>
          </p:cNvSpPr>
          <p:nvPr>
            <p:ph type="sldNum" sz="quarter" idx="10"/>
          </p:nvPr>
        </p:nvSpPr>
        <p:spPr/>
        <p:txBody>
          <a:bodyPr/>
          <a:lstStyle/>
          <a:p>
            <a:pPr>
              <a:defRPr/>
            </a:pPr>
            <a:fld id="{15C46C3F-D850-445A-90BC-E274220AF643}" type="slidenum">
              <a:rPr lang="hu-HU"/>
              <a:pPr>
                <a:defRPr/>
              </a:pPr>
              <a:t>126</a:t>
            </a:fld>
            <a:endParaRPr lang="hu-HU"/>
          </a:p>
        </p:txBody>
      </p:sp>
      <p:sp>
        <p:nvSpPr>
          <p:cNvPr id="477186" name="Rectangle 2"/>
          <p:cNvSpPr>
            <a:spLocks noGrp="1" noChangeArrowheads="1"/>
          </p:cNvSpPr>
          <p:nvPr>
            <p:ph type="title"/>
          </p:nvPr>
        </p:nvSpPr>
        <p:spPr/>
        <p:txBody>
          <a:bodyPr/>
          <a:lstStyle/>
          <a:p>
            <a:pPr eaLnBrk="1" hangingPunct="1">
              <a:defRPr/>
            </a:pPr>
            <a:r>
              <a:rPr lang="hu-HU" smtClean="0"/>
              <a:t>If it’s a fluid, how perfect?</a:t>
            </a:r>
            <a:endParaRPr lang="en-US" smtClean="0"/>
          </a:p>
        </p:txBody>
      </p:sp>
      <p:sp>
        <p:nvSpPr>
          <p:cNvPr id="477187" name="Rectangle 3"/>
          <p:cNvSpPr>
            <a:spLocks noGrp="1" noChangeArrowheads="1"/>
          </p:cNvSpPr>
          <p:nvPr>
            <p:ph type="body" sz="half" idx="1"/>
          </p:nvPr>
        </p:nvSpPr>
        <p:spPr>
          <a:xfrm>
            <a:off x="176213" y="874713"/>
            <a:ext cx="8696325" cy="5983287"/>
          </a:xfrm>
        </p:spPr>
        <p:txBody>
          <a:bodyPr/>
          <a:lstStyle/>
          <a:p>
            <a:pPr eaLnBrk="1" hangingPunct="1">
              <a:lnSpc>
                <a:spcPct val="110000"/>
              </a:lnSpc>
              <a:defRPr/>
            </a:pPr>
            <a:r>
              <a:rPr lang="en-US" sz="2400" smtClean="0">
                <a:sym typeface="Wingdings 3" pitchFamily="18" charset="2"/>
              </a:rPr>
              <a:t>Perfect ≠ ideal</a:t>
            </a:r>
            <a:r>
              <a:rPr lang="hu-HU" sz="2400" smtClean="0">
                <a:sym typeface="Wingdings 3" pitchFamily="18" charset="2"/>
              </a:rPr>
              <a:t>, </a:t>
            </a:r>
            <a:r>
              <a:rPr lang="en-US" sz="2400" smtClean="0">
                <a:sym typeface="Wingdings 3" pitchFamily="18" charset="2"/>
              </a:rPr>
              <a:t>≠ </a:t>
            </a:r>
            <a:r>
              <a:rPr lang="hu-HU" sz="2400" smtClean="0">
                <a:sym typeface="Wingdings 3" pitchFamily="18" charset="2"/>
              </a:rPr>
              <a:t>not sticky</a:t>
            </a:r>
            <a:r>
              <a:rPr lang="en-US" sz="2400" smtClean="0">
                <a:sym typeface="Wingdings 3" pitchFamily="18" charset="2"/>
              </a:rPr>
              <a:t>!</a:t>
            </a:r>
          </a:p>
          <a:p>
            <a:pPr lvl="1" eaLnBrk="1" hangingPunct="1">
              <a:lnSpc>
                <a:spcPct val="110000"/>
              </a:lnSpc>
              <a:defRPr/>
            </a:pPr>
            <a:r>
              <a:rPr lang="en-US" sz="1800" smtClean="0">
                <a:sym typeface="Wingdings 3" pitchFamily="18" charset="2"/>
              </a:rPr>
              <a:t>Don’t  equate viscous with sticky (jet suppression)</a:t>
            </a:r>
            <a:endParaRPr lang="hu-HU" sz="1800" smtClean="0">
              <a:sym typeface="Wingdings 3" pitchFamily="18" charset="2"/>
            </a:endParaRPr>
          </a:p>
          <a:p>
            <a:pPr lvl="1" eaLnBrk="1" hangingPunct="1">
              <a:lnSpc>
                <a:spcPct val="110000"/>
              </a:lnSpc>
              <a:defRPr/>
            </a:pPr>
            <a:r>
              <a:rPr lang="en-US" sz="1800" smtClean="0">
                <a:sym typeface="Wingdings 3" pitchFamily="18" charset="2"/>
              </a:rPr>
              <a:t>Perfect: negligible </a:t>
            </a:r>
            <a:r>
              <a:rPr lang="en-US" sz="1800" smtClean="0">
                <a:solidFill>
                  <a:schemeClr val="hlink"/>
                </a:solidFill>
                <a:sym typeface="Wingdings 3" pitchFamily="18" charset="2"/>
              </a:rPr>
              <a:t>viscosity</a:t>
            </a:r>
            <a:r>
              <a:rPr lang="en-US" sz="1800" smtClean="0">
                <a:sym typeface="Wingdings 3" pitchFamily="18" charset="2"/>
              </a:rPr>
              <a:t> and heat conduction</a:t>
            </a:r>
            <a:r>
              <a:rPr lang="hu-HU" sz="1800" smtClean="0">
                <a:sym typeface="Wingdings 3" pitchFamily="18" charset="2"/>
              </a:rPr>
              <a:t>, </a:t>
            </a:r>
          </a:p>
          <a:p>
            <a:pPr lvl="1" eaLnBrk="1" hangingPunct="1">
              <a:lnSpc>
                <a:spcPct val="50000"/>
              </a:lnSpc>
              <a:buFont typeface="Book Antiqua" pitchFamily="18" charset="0"/>
              <a:buNone/>
              <a:defRPr/>
            </a:pPr>
            <a:r>
              <a:rPr lang="hu-HU" sz="1800" smtClean="0">
                <a:sym typeface="Wingdings 3" pitchFamily="18" charset="2"/>
              </a:rPr>
              <a:t>	</a:t>
            </a:r>
            <a:r>
              <a:rPr lang="en-US" sz="1800" smtClean="0">
                <a:sym typeface="Wingdings 3" pitchFamily="18" charset="2"/>
              </a:rPr>
              <a:t>does not supports a shear stress</a:t>
            </a:r>
          </a:p>
          <a:p>
            <a:pPr lvl="1" eaLnBrk="1" hangingPunct="1">
              <a:lnSpc>
                <a:spcPct val="110000"/>
              </a:lnSpc>
              <a:defRPr/>
            </a:pPr>
            <a:r>
              <a:rPr lang="en-US" sz="1800" smtClean="0">
                <a:sym typeface="Wingdings 3" pitchFamily="18" charset="2"/>
              </a:rPr>
              <a:t>Ideal: incompressible</a:t>
            </a:r>
          </a:p>
          <a:p>
            <a:pPr eaLnBrk="1" hangingPunct="1">
              <a:lnSpc>
                <a:spcPct val="110000"/>
              </a:lnSpc>
              <a:defRPr/>
            </a:pPr>
            <a:r>
              <a:rPr lang="hu-HU" sz="2400" smtClean="0">
                <a:sym typeface="Wingdings 3" pitchFamily="18" charset="2"/>
              </a:rPr>
              <a:t>M</a:t>
            </a:r>
            <a:r>
              <a:rPr lang="en-US" sz="2400" smtClean="0">
                <a:sym typeface="Wingdings 3" pitchFamily="18" charset="2"/>
              </a:rPr>
              <a:t>easure of resistance to shear stress</a:t>
            </a:r>
            <a:r>
              <a:rPr lang="hu-HU" sz="2400" smtClean="0">
                <a:sym typeface="Wingdings 3" pitchFamily="18" charset="2"/>
              </a:rPr>
              <a:t> </a:t>
            </a:r>
            <a:r>
              <a:rPr lang="hu-HU" sz="2400" smtClean="0">
                <a:latin typeface="Symbol" pitchFamily="18" charset="2"/>
                <a:sym typeface="Wingdings 3" pitchFamily="18" charset="2"/>
              </a:rPr>
              <a:t>h</a:t>
            </a:r>
            <a:r>
              <a:rPr lang="hu-HU" sz="2400" smtClean="0">
                <a:sym typeface="Wingdings 3" pitchFamily="18" charset="2"/>
              </a:rPr>
              <a:t>:</a:t>
            </a:r>
            <a:endParaRPr lang="en-US" sz="2400" smtClean="0">
              <a:sym typeface="Wingdings 3" pitchFamily="18" charset="2"/>
            </a:endParaRPr>
          </a:p>
          <a:p>
            <a:pPr lvl="1" eaLnBrk="1" hangingPunct="1">
              <a:lnSpc>
                <a:spcPct val="140000"/>
              </a:lnSpc>
              <a:defRPr/>
            </a:pPr>
            <a:r>
              <a:rPr lang="en-US" sz="2000" smtClean="0">
                <a:sym typeface="Wingdings 3" pitchFamily="18" charset="2"/>
              </a:rPr>
              <a:t>Approx</a:t>
            </a:r>
            <a:r>
              <a:rPr lang="hu-HU" sz="2000" smtClean="0">
                <a:sym typeface="Wingdings 3" pitchFamily="18" charset="2"/>
              </a:rPr>
              <a:t>imately</a:t>
            </a:r>
            <a:r>
              <a:rPr lang="en-US" sz="2000" smtClean="0">
                <a:sym typeface="Wingdings 3" pitchFamily="18" charset="2"/>
              </a:rPr>
              <a:t>:</a:t>
            </a:r>
          </a:p>
          <a:p>
            <a:pPr eaLnBrk="1" hangingPunct="1">
              <a:lnSpc>
                <a:spcPct val="110000"/>
              </a:lnSpc>
              <a:defRPr/>
            </a:pPr>
            <a:r>
              <a:rPr lang="en-US" sz="2400" smtClean="0">
                <a:sym typeface="Wingdings 3" pitchFamily="18" charset="2"/>
              </a:rPr>
              <a:t>Low viscosity </a:t>
            </a:r>
            <a:r>
              <a:rPr lang="en-US" sz="2400" smtClean="0">
                <a:sym typeface="Symbol" pitchFamily="18" charset="2"/>
              </a:rPr>
              <a:t></a:t>
            </a:r>
            <a:r>
              <a:rPr lang="en-US" sz="2400" smtClean="0">
                <a:sym typeface="Wingdings 3" pitchFamily="18" charset="2"/>
              </a:rPr>
              <a:t> </a:t>
            </a:r>
            <a:r>
              <a:rPr lang="hu-HU" sz="2400" smtClean="0">
                <a:sym typeface="Wingdings 3" pitchFamily="18" charset="2"/>
              </a:rPr>
              <a:t>Large</a:t>
            </a:r>
            <a:r>
              <a:rPr lang="en-US" sz="2400" smtClean="0">
                <a:sym typeface="Wingdings 3" pitchFamily="18" charset="2"/>
              </a:rPr>
              <a:t> cross-sect</a:t>
            </a:r>
            <a:r>
              <a:rPr lang="hu-HU" sz="2400" smtClean="0">
                <a:sym typeface="Wingdings 3" pitchFamily="18" charset="2"/>
              </a:rPr>
              <a:t>ion</a:t>
            </a:r>
            <a:r>
              <a:rPr lang="en-US" sz="2400" smtClean="0">
                <a:sym typeface="Wingdings 3" pitchFamily="18" charset="2"/>
              </a:rPr>
              <a:t> </a:t>
            </a:r>
            <a:r>
              <a:rPr lang="en-US" sz="2400" smtClean="0">
                <a:sym typeface="Symbol" pitchFamily="18" charset="2"/>
              </a:rPr>
              <a:t></a:t>
            </a:r>
            <a:r>
              <a:rPr lang="en-US" sz="2400" smtClean="0">
                <a:sym typeface="Wingdings 3" pitchFamily="18" charset="2"/>
              </a:rPr>
              <a:t> Strong coupling</a:t>
            </a:r>
          </a:p>
          <a:p>
            <a:pPr eaLnBrk="1" hangingPunct="1">
              <a:lnSpc>
                <a:spcPct val="110000"/>
              </a:lnSpc>
              <a:defRPr/>
            </a:pPr>
            <a:r>
              <a:rPr lang="hu-HU" sz="2400" smtClean="0">
                <a:sym typeface="Wingdings 3" pitchFamily="18" charset="2"/>
              </a:rPr>
              <a:t>Kinematic v</a:t>
            </a:r>
            <a:r>
              <a:rPr lang="en-US" sz="2400" smtClean="0">
                <a:sym typeface="Wingdings 3" pitchFamily="18" charset="2"/>
              </a:rPr>
              <a:t>iscosity</a:t>
            </a:r>
            <a:r>
              <a:rPr lang="hu-HU" sz="2400" smtClean="0">
                <a:sym typeface="Wingdings 3" pitchFamily="18" charset="2"/>
              </a:rPr>
              <a:t> </a:t>
            </a:r>
            <a:r>
              <a:rPr lang="hu-HU" sz="2400" b="0" i="1" smtClean="0">
                <a:latin typeface="Symbol" pitchFamily="18" charset="2"/>
                <a:sym typeface="Wingdings 3" pitchFamily="18" charset="2"/>
              </a:rPr>
              <a:t>h</a:t>
            </a:r>
            <a:r>
              <a:rPr lang="hu-HU" sz="2400" b="0" i="1" smtClean="0">
                <a:sym typeface="Wingdings 3" pitchFamily="18" charset="2"/>
              </a:rPr>
              <a:t>/s</a:t>
            </a:r>
            <a:r>
              <a:rPr lang="en-US" sz="2400" b="0" i="1" smtClean="0">
                <a:sym typeface="Wingdings 3" pitchFamily="18" charset="2"/>
              </a:rPr>
              <a:t> </a:t>
            </a:r>
            <a:endParaRPr lang="hu-HU" sz="2400" b="0" i="1" smtClean="0">
              <a:sym typeface="Wingdings 3" pitchFamily="18" charset="2"/>
            </a:endParaRPr>
          </a:p>
          <a:p>
            <a:pPr eaLnBrk="1" hangingPunct="1">
              <a:defRPr/>
            </a:pPr>
            <a:r>
              <a:rPr lang="en-US" sz="2400" smtClean="0"/>
              <a:t>Maldacena</a:t>
            </a:r>
            <a:r>
              <a:rPr lang="hu-HU" sz="2400" smtClean="0"/>
              <a:t>: CFT</a:t>
            </a:r>
            <a:r>
              <a:rPr lang="hu-HU" sz="2400" baseline="-25000" smtClean="0"/>
              <a:t>D</a:t>
            </a:r>
            <a:r>
              <a:rPr lang="en-US" sz="2400" smtClean="0"/>
              <a:t> </a:t>
            </a:r>
            <a:r>
              <a:rPr lang="en-US" sz="2400" smtClean="0">
                <a:sym typeface="Symbol" pitchFamily="18" charset="2"/>
              </a:rPr>
              <a:t></a:t>
            </a:r>
            <a:r>
              <a:rPr lang="en-US" sz="2400" smtClean="0"/>
              <a:t> </a:t>
            </a:r>
            <a:r>
              <a:rPr lang="hu-HU" sz="2400" smtClean="0"/>
              <a:t>AdS</a:t>
            </a:r>
            <a:r>
              <a:rPr lang="en-US" sz="2400" baseline="-25000" smtClean="0"/>
              <a:t>D+1</a:t>
            </a:r>
            <a:endParaRPr lang="hu-HU" sz="2400" baseline="-25000" smtClean="0"/>
          </a:p>
          <a:p>
            <a:pPr lvl="1" eaLnBrk="1" hangingPunct="1">
              <a:defRPr/>
            </a:pPr>
            <a:r>
              <a:rPr lang="hu-HU" sz="2000" smtClean="0"/>
              <a:t>use „Area” of the black brane</a:t>
            </a:r>
            <a:endParaRPr lang="en-US" sz="2000" smtClean="0"/>
          </a:p>
          <a:p>
            <a:pPr lvl="1" eaLnBrk="1" hangingPunct="1">
              <a:defRPr/>
            </a:pPr>
            <a:r>
              <a:rPr lang="en-US" sz="2000" smtClean="0">
                <a:latin typeface="Symbol" pitchFamily="18" charset="2"/>
              </a:rPr>
              <a:t>h</a:t>
            </a:r>
            <a:r>
              <a:rPr lang="en-US" sz="2000" smtClean="0"/>
              <a:t> = “Area”/16</a:t>
            </a:r>
            <a:r>
              <a:rPr lang="en-US" sz="2000" smtClean="0">
                <a:latin typeface="Symbol" pitchFamily="18" charset="2"/>
              </a:rPr>
              <a:t>p</a:t>
            </a:r>
            <a:r>
              <a:rPr lang="en-US" sz="2000" smtClean="0"/>
              <a:t>G</a:t>
            </a:r>
            <a:r>
              <a:rPr lang="hu-HU" sz="2000" smtClean="0"/>
              <a:t>, </a:t>
            </a:r>
            <a:r>
              <a:rPr lang="en-US" sz="2000" smtClean="0"/>
              <a:t>s = “Area” / 4G</a:t>
            </a:r>
          </a:p>
          <a:p>
            <a:pPr lvl="1" eaLnBrk="1" hangingPunct="1">
              <a:lnSpc>
                <a:spcPct val="110000"/>
              </a:lnSpc>
              <a:defRPr/>
            </a:pPr>
            <a:r>
              <a:rPr lang="en-US" sz="2000" smtClean="0">
                <a:latin typeface="Symbol" pitchFamily="18" charset="2"/>
              </a:rPr>
              <a:t>h</a:t>
            </a:r>
            <a:r>
              <a:rPr lang="hu-HU" sz="2000" smtClean="0"/>
              <a:t>/s=1/4</a:t>
            </a:r>
            <a:r>
              <a:rPr lang="en-US" sz="2000" smtClean="0">
                <a:latin typeface="Symbol" pitchFamily="18" charset="2"/>
              </a:rPr>
              <a:t>p</a:t>
            </a:r>
            <a:endParaRPr lang="hu-HU" sz="2000" smtClean="0">
              <a:latin typeface="Symbol" pitchFamily="18" charset="2"/>
            </a:endParaRPr>
          </a:p>
          <a:p>
            <a:pPr lvl="1" eaLnBrk="1" hangingPunct="1">
              <a:lnSpc>
                <a:spcPct val="110000"/>
              </a:lnSpc>
              <a:defRPr/>
            </a:pPr>
            <a:r>
              <a:rPr lang="en-US" sz="2000" smtClean="0"/>
              <a:t>Conjectured</a:t>
            </a:r>
            <a:r>
              <a:rPr lang="hu-HU" sz="2000" smtClean="0"/>
              <a:t> </a:t>
            </a:r>
            <a:r>
              <a:rPr lang="en-US" sz="2000" smtClean="0"/>
              <a:t>to be a lower bound</a:t>
            </a:r>
            <a:r>
              <a:rPr lang="en-US" sz="1600" smtClean="0"/>
              <a:t> </a:t>
            </a:r>
            <a:endParaRPr lang="hu-HU" sz="1600" smtClean="0"/>
          </a:p>
          <a:p>
            <a:pPr lvl="1" eaLnBrk="1" hangingPunct="1">
              <a:lnSpc>
                <a:spcPct val="60000"/>
              </a:lnSpc>
              <a:buFont typeface="Book Antiqua" pitchFamily="18" charset="0"/>
              <a:buNone/>
              <a:defRPr/>
            </a:pPr>
            <a:r>
              <a:rPr lang="hu-HU" sz="1600" smtClean="0"/>
              <a:t>	</a:t>
            </a:r>
            <a:r>
              <a:rPr lang="en-US" sz="1400" smtClean="0"/>
              <a:t>“for all relativistic quantum field theories at finite temperature and zero chemical potential</a:t>
            </a:r>
            <a:r>
              <a:rPr lang="hu-HU" sz="1400" smtClean="0"/>
              <a:t>”</a:t>
            </a:r>
            <a:endParaRPr lang="en-US" sz="1400" smtClean="0"/>
          </a:p>
        </p:txBody>
      </p:sp>
      <p:pic>
        <p:nvPicPr>
          <p:cNvPr id="40967" name="Picture 4"/>
          <p:cNvPicPr>
            <a:picLocks noChangeAspect="1" noChangeArrowheads="1"/>
          </p:cNvPicPr>
          <p:nvPr/>
        </p:nvPicPr>
        <p:blipFill>
          <a:blip r:embed="rId5" cstate="print"/>
          <a:srcRect/>
          <a:stretch>
            <a:fillRect/>
          </a:stretch>
        </p:blipFill>
        <p:spPr bwMode="auto">
          <a:xfrm>
            <a:off x="5499100" y="4065588"/>
            <a:ext cx="3644900" cy="2328862"/>
          </a:xfrm>
          <a:prstGeom prst="rect">
            <a:avLst/>
          </a:prstGeom>
          <a:noFill/>
          <a:ln w="9525">
            <a:noFill/>
            <a:miter lim="800000"/>
            <a:headEnd/>
            <a:tailEnd/>
          </a:ln>
        </p:spPr>
      </p:pic>
      <p:graphicFrame>
        <p:nvGraphicFramePr>
          <p:cNvPr id="40962" name="Object 5"/>
          <p:cNvGraphicFramePr>
            <a:graphicFrameLocks noGrp="1" noChangeAspect="1"/>
          </p:cNvGraphicFramePr>
          <p:nvPr>
            <p:ph sz="half" idx="2"/>
          </p:nvPr>
        </p:nvGraphicFramePr>
        <p:xfrm>
          <a:off x="6083300" y="2489200"/>
          <a:ext cx="1443038" cy="768350"/>
        </p:xfrm>
        <a:graphic>
          <a:graphicData uri="http://schemas.openxmlformats.org/presentationml/2006/ole">
            <mc:AlternateContent xmlns:mc="http://schemas.openxmlformats.org/markup-compatibility/2006">
              <mc:Choice xmlns:v="urn:schemas-microsoft-com:vml" Requires="v">
                <p:oleObj spid="_x0000_s40964" name="Equation" r:id="rId6" imgW="787320" imgH="419040" progId="">
                  <p:embed/>
                </p:oleObj>
              </mc:Choice>
              <mc:Fallback>
                <p:oleObj name="Equation" r:id="rId6" imgW="787320" imgH="419040" progId="">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3300" y="2489200"/>
                        <a:ext cx="1443038" cy="768350"/>
                      </a:xfrm>
                      <a:prstGeom prst="rect">
                        <a:avLst/>
                      </a:prstGeom>
                      <a:noFill/>
                      <a:effectLst>
                        <a:outerShdw dist="28398" dir="3806097" algn="ctr" rotWithShape="0">
                          <a:schemeClr val="bg2"/>
                        </a:outerShdw>
                      </a:effectLst>
                      <a:extLst>
                        <a:ext uri="{909E8E84-426E-40DD-AFC4-6F175D3DCCD1}">
                          <a14:hiddenFill xmlns:a14="http://schemas.microsoft.com/office/drawing/2010/main">
                            <a:solidFill>
                              <a:srgbClr val="FFFF99"/>
                            </a:solidFill>
                          </a14:hiddenFill>
                        </a:ext>
                      </a:extLst>
                    </p:spPr>
                  </p:pic>
                </p:oleObj>
              </mc:Fallback>
            </mc:AlternateContent>
          </a:graphicData>
        </a:graphic>
      </p:graphicFrame>
      <p:graphicFrame>
        <p:nvGraphicFramePr>
          <p:cNvPr id="40963" name="Object 6"/>
          <p:cNvGraphicFramePr>
            <a:graphicFrameLocks noChangeAspect="1"/>
          </p:cNvGraphicFramePr>
          <p:nvPr/>
        </p:nvGraphicFramePr>
        <p:xfrm>
          <a:off x="2897188" y="3006725"/>
          <a:ext cx="6138862" cy="733425"/>
        </p:xfrm>
        <a:graphic>
          <a:graphicData uri="http://schemas.openxmlformats.org/presentationml/2006/ole">
            <mc:AlternateContent xmlns:mc="http://schemas.openxmlformats.org/markup-compatibility/2006">
              <mc:Choice xmlns:v="urn:schemas-microsoft-com:vml" Requires="v">
                <p:oleObj spid="_x0000_s40965" name="Equation" r:id="rId8" imgW="2958840" imgH="393480" progId="">
                  <p:embed/>
                </p:oleObj>
              </mc:Choice>
              <mc:Fallback>
                <p:oleObj name="Equation" r:id="rId8" imgW="2958840" imgH="393480" progId="">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7188" y="3006725"/>
                        <a:ext cx="6138862" cy="733425"/>
                      </a:xfrm>
                      <a:prstGeom prst="rect">
                        <a:avLst/>
                      </a:prstGeom>
                      <a:noFill/>
                      <a:effectLst>
                        <a:outerShdw dist="28398" dir="3806097" algn="ctr" rotWithShape="0">
                          <a:schemeClr val="bg2"/>
                        </a:outerShdw>
                      </a:effectLst>
                      <a:extLst>
                        <a:ext uri="{909E8E84-426E-40DD-AFC4-6F175D3DCCD1}">
                          <a14:hiddenFill xmlns:a14="http://schemas.microsoft.com/office/drawing/2010/main">
                            <a:solidFill>
                              <a:srgbClr val="FFFF99"/>
                            </a:solidFill>
                          </a14:hiddenFill>
                        </a:ext>
                      </a:extLst>
                    </p:spPr>
                  </p:pic>
                </p:oleObj>
              </mc:Fallback>
            </mc:AlternateContent>
          </a:graphicData>
        </a:graphic>
      </p:graphicFrame>
      <p:pic>
        <p:nvPicPr>
          <p:cNvPr id="40968" name="Picture 7" descr="figure265">
            <a:hlinkClick r:id="rId10"/>
          </p:cNvPr>
          <p:cNvPicPr>
            <a:picLocks noChangeAspect="1" noChangeArrowheads="1"/>
          </p:cNvPicPr>
          <p:nvPr/>
        </p:nvPicPr>
        <p:blipFill>
          <a:blip r:embed="rId11" cstate="print"/>
          <a:srcRect/>
          <a:stretch>
            <a:fillRect/>
          </a:stretch>
        </p:blipFill>
        <p:spPr bwMode="auto">
          <a:xfrm>
            <a:off x="6713538" y="950913"/>
            <a:ext cx="1893887" cy="1400175"/>
          </a:xfrm>
          <a:prstGeom prst="rect">
            <a:avLst/>
          </a:prstGeom>
          <a:noFill/>
          <a:ln w="9525">
            <a:noFill/>
            <a:miter lim="800000"/>
            <a:headEnd/>
            <a:tailEnd/>
          </a:ln>
        </p:spPr>
      </p:pic>
      <p:sp>
        <p:nvSpPr>
          <p:cNvPr id="40969" name="Line 8"/>
          <p:cNvSpPr>
            <a:spLocks noChangeShapeType="1"/>
          </p:cNvSpPr>
          <p:nvPr/>
        </p:nvSpPr>
        <p:spPr bwMode="auto">
          <a:xfrm>
            <a:off x="2133600" y="5913438"/>
            <a:ext cx="3706813" cy="169862"/>
          </a:xfrm>
          <a:prstGeom prst="line">
            <a:avLst/>
          </a:prstGeom>
          <a:noFill/>
          <a:ln w="9525">
            <a:solidFill>
              <a:schemeClr val="hlink"/>
            </a:solidFill>
            <a:round/>
            <a:headEnd/>
            <a:tailEnd type="triangle" w="med" len="med"/>
          </a:ln>
        </p:spPr>
        <p:txBody>
          <a:bodyPr wrap="none"/>
          <a:lstStyle/>
          <a:p>
            <a:endParaRPr lang="hu-HU"/>
          </a:p>
        </p:txBody>
      </p:sp>
    </p:spTree>
    <p:custDataLst>
      <p:tags r:id="rId2"/>
    </p:custData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3"/>
          <p:cNvSpPr>
            <a:spLocks noGrp="1"/>
          </p:cNvSpPr>
          <p:nvPr>
            <p:ph type="sldNum" sz="quarter" idx="10"/>
          </p:nvPr>
        </p:nvSpPr>
        <p:spPr/>
        <p:txBody>
          <a:bodyPr/>
          <a:lstStyle/>
          <a:p>
            <a:pPr>
              <a:defRPr/>
            </a:pPr>
            <a:fld id="{896E6C4A-AD9B-4BE7-AADA-E8DC300D851C}" type="slidenum">
              <a:rPr lang="hu-HU"/>
              <a:pPr>
                <a:defRPr/>
              </a:pPr>
              <a:t>127</a:t>
            </a:fld>
            <a:endParaRPr lang="hu-HU"/>
          </a:p>
        </p:txBody>
      </p:sp>
      <p:sp>
        <p:nvSpPr>
          <p:cNvPr id="479234" name="Rectangle 2"/>
          <p:cNvSpPr>
            <a:spLocks noGrp="1" noChangeArrowheads="1"/>
          </p:cNvSpPr>
          <p:nvPr>
            <p:ph type="title"/>
          </p:nvPr>
        </p:nvSpPr>
        <p:spPr/>
        <p:txBody>
          <a:bodyPr/>
          <a:lstStyle/>
          <a:p>
            <a:pPr eaLnBrk="1" hangingPunct="1">
              <a:defRPr/>
            </a:pPr>
            <a:r>
              <a:rPr lang="en-US" sz="4000" smtClean="0"/>
              <a:t>Top Story 2005</a:t>
            </a:r>
          </a:p>
        </p:txBody>
      </p:sp>
      <p:sp>
        <p:nvSpPr>
          <p:cNvPr id="479235" name="Rectangle 3"/>
          <p:cNvSpPr>
            <a:spLocks noGrp="1" noChangeArrowheads="1"/>
          </p:cNvSpPr>
          <p:nvPr>
            <p:ph type="body" idx="1"/>
          </p:nvPr>
        </p:nvSpPr>
        <p:spPr>
          <a:xfrm>
            <a:off x="179388" y="836613"/>
            <a:ext cx="8785225" cy="1439862"/>
          </a:xfrm>
        </p:spPr>
        <p:txBody>
          <a:bodyPr/>
          <a:lstStyle/>
          <a:p>
            <a:pPr marL="4763" indent="-4763" algn="ctr" eaLnBrk="1" hangingPunct="1">
              <a:lnSpc>
                <a:spcPct val="90000"/>
              </a:lnSpc>
              <a:buFontTx/>
              <a:buNone/>
              <a:defRPr/>
            </a:pPr>
            <a:r>
              <a:rPr lang="en-US" smtClean="0"/>
              <a:t>According to the American Institut of Physics the top physics story in 2005 was the discovery of the perfect liquid</a:t>
            </a:r>
          </a:p>
        </p:txBody>
      </p:sp>
      <p:pic>
        <p:nvPicPr>
          <p:cNvPr id="143365" name="Picture 4" descr="AIP"/>
          <p:cNvPicPr>
            <a:picLocks noChangeAspect="1" noChangeArrowheads="1"/>
          </p:cNvPicPr>
          <p:nvPr/>
        </p:nvPicPr>
        <p:blipFill>
          <a:blip r:embed="rId3" cstate="print"/>
          <a:srcRect/>
          <a:stretch>
            <a:fillRect/>
          </a:stretch>
        </p:blipFill>
        <p:spPr bwMode="auto">
          <a:xfrm>
            <a:off x="1547813" y="2192338"/>
            <a:ext cx="6192837" cy="44053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 számának helye 3"/>
          <p:cNvSpPr>
            <a:spLocks noGrp="1"/>
          </p:cNvSpPr>
          <p:nvPr>
            <p:ph type="sldNum" sz="quarter" idx="10"/>
          </p:nvPr>
        </p:nvSpPr>
        <p:spPr/>
        <p:txBody>
          <a:bodyPr/>
          <a:lstStyle/>
          <a:p>
            <a:pPr>
              <a:defRPr/>
            </a:pPr>
            <a:fld id="{D82E4D0F-0668-4D69-BBF1-A5B5C2E727B8}" type="slidenum">
              <a:rPr lang="hu-HU"/>
              <a:pPr>
                <a:defRPr/>
              </a:pPr>
              <a:t>128</a:t>
            </a:fld>
            <a:endParaRPr lang="hu-HU"/>
          </a:p>
        </p:txBody>
      </p:sp>
      <p:sp>
        <p:nvSpPr>
          <p:cNvPr id="481282" name="Rectangle 2"/>
          <p:cNvSpPr>
            <a:spLocks noGrp="1" noChangeArrowheads="1"/>
          </p:cNvSpPr>
          <p:nvPr>
            <p:ph type="title"/>
          </p:nvPr>
        </p:nvSpPr>
        <p:spPr/>
        <p:txBody>
          <a:bodyPr/>
          <a:lstStyle/>
          <a:p>
            <a:pPr eaLnBrk="1" hangingPunct="1">
              <a:defRPr/>
            </a:pPr>
            <a:r>
              <a:rPr lang="en-US" smtClean="0"/>
              <a:t>Perfect fluid of </a:t>
            </a:r>
            <a:r>
              <a:rPr lang="en-US" i="1" smtClean="0"/>
              <a:t>quarks</a:t>
            </a:r>
          </a:p>
        </p:txBody>
      </p:sp>
      <p:sp>
        <p:nvSpPr>
          <p:cNvPr id="481283" name="Rectangle 3"/>
          <p:cNvSpPr>
            <a:spLocks noGrp="1" noChangeArrowheads="1"/>
          </p:cNvSpPr>
          <p:nvPr>
            <p:ph type="body" idx="1"/>
          </p:nvPr>
        </p:nvSpPr>
        <p:spPr>
          <a:xfrm>
            <a:off x="0" y="4800600"/>
            <a:ext cx="8955088" cy="1652588"/>
          </a:xfrm>
        </p:spPr>
        <p:txBody>
          <a:bodyPr/>
          <a:lstStyle/>
          <a:p>
            <a:pPr eaLnBrk="1" hangingPunct="1">
              <a:lnSpc>
                <a:spcPct val="90000"/>
              </a:lnSpc>
              <a:defRPr/>
            </a:pPr>
            <a:r>
              <a:rPr lang="en-US" sz="2400" smtClean="0"/>
              <a:t>Relevant variable: not p</a:t>
            </a:r>
            <a:r>
              <a:rPr lang="en-US" sz="2400" baseline="-25000" smtClean="0"/>
              <a:t>t</a:t>
            </a:r>
            <a:r>
              <a:rPr lang="en-US" sz="2400" smtClean="0"/>
              <a:t>, but transverse kinetic energ KE</a:t>
            </a:r>
            <a:r>
              <a:rPr lang="en-US" sz="2400" baseline="-25000" smtClean="0"/>
              <a:t>t</a:t>
            </a:r>
          </a:p>
          <a:p>
            <a:pPr eaLnBrk="1" hangingPunct="1">
              <a:lnSpc>
                <a:spcPct val="90000"/>
              </a:lnSpc>
              <a:defRPr/>
            </a:pPr>
            <a:r>
              <a:rPr lang="en-US" sz="2400" smtClean="0"/>
              <a:t>Elliptic flow scales with number of constituent quarks!</a:t>
            </a:r>
          </a:p>
          <a:p>
            <a:pPr eaLnBrk="1" hangingPunct="1">
              <a:lnSpc>
                <a:spcPct val="90000"/>
              </a:lnSpc>
              <a:defRPr/>
            </a:pPr>
            <a:r>
              <a:rPr lang="en-US" sz="2400" smtClean="0"/>
              <a:t>Degrees of freedom: quarks?</a:t>
            </a:r>
          </a:p>
        </p:txBody>
      </p:sp>
      <p:sp>
        <p:nvSpPr>
          <p:cNvPr id="481284" name="Text Box 4"/>
          <p:cNvSpPr txBox="1">
            <a:spLocks noChangeArrowheads="1"/>
          </p:cNvSpPr>
          <p:nvPr/>
        </p:nvSpPr>
        <p:spPr bwMode="auto">
          <a:xfrm>
            <a:off x="0" y="4419600"/>
            <a:ext cx="9144000" cy="336550"/>
          </a:xfrm>
          <a:prstGeom prst="rect">
            <a:avLst/>
          </a:prstGeom>
          <a:noFill/>
          <a:ln w="9525">
            <a:noFill/>
            <a:miter lim="800000"/>
            <a:headEnd/>
            <a:tailEnd/>
          </a:ln>
          <a:effectLst/>
        </p:spPr>
        <p:txBody>
          <a:bodyPr>
            <a:spAutoFit/>
          </a:bodyPr>
          <a:lstStyle/>
          <a:p>
            <a:pPr algn="ctr" eaLnBrk="0" hangingPunct="0">
              <a:defRPr/>
            </a:pPr>
            <a:r>
              <a:rPr lang="hu-HU" sz="1600">
                <a:effectLst>
                  <a:outerShdw blurRad="38100" dist="38100" dir="2700000" algn="tl">
                    <a:srgbClr val="000000"/>
                  </a:outerShdw>
                </a:effectLst>
                <a:latin typeface="Book Antiqua" pitchFamily="18" charset="0"/>
              </a:rPr>
              <a:t>PHENIX Collaboration, Phys.Rev.Letters 98:162301, 2007</a:t>
            </a:r>
          </a:p>
        </p:txBody>
      </p:sp>
      <p:graphicFrame>
        <p:nvGraphicFramePr>
          <p:cNvPr id="41986" name="Object 5"/>
          <p:cNvGraphicFramePr>
            <a:graphicFrameLocks noChangeAspect="1"/>
          </p:cNvGraphicFramePr>
          <p:nvPr/>
        </p:nvGraphicFramePr>
        <p:xfrm>
          <a:off x="4210050" y="5561013"/>
          <a:ext cx="4465638" cy="1039812"/>
        </p:xfrm>
        <a:graphic>
          <a:graphicData uri="http://schemas.openxmlformats.org/presentationml/2006/ole">
            <mc:AlternateContent xmlns:mc="http://schemas.openxmlformats.org/markup-compatibility/2006">
              <mc:Choice xmlns:v="urn:schemas-microsoft-com:vml" Requires="v">
                <p:oleObj spid="_x0000_s41987" name="Equation" r:id="rId4" imgW="2070000" imgH="482400" progId="">
                  <p:embed/>
                </p:oleObj>
              </mc:Choice>
              <mc:Fallback>
                <p:oleObj name="Equation" r:id="rId4" imgW="2070000" imgH="482400"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0050" y="5561013"/>
                        <a:ext cx="4465638" cy="1039812"/>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991" name="Picture 4" descr="v2nq"/>
          <p:cNvPicPr>
            <a:picLocks noChangeAspect="1" noChangeArrowheads="1"/>
          </p:cNvPicPr>
          <p:nvPr/>
        </p:nvPicPr>
        <p:blipFill>
          <a:blip r:embed="rId6" cstate="print"/>
          <a:srcRect/>
          <a:stretch>
            <a:fillRect/>
          </a:stretch>
        </p:blipFill>
        <p:spPr bwMode="auto">
          <a:xfrm>
            <a:off x="695325" y="827088"/>
            <a:ext cx="7727950" cy="35861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 számának helye 3"/>
          <p:cNvSpPr>
            <a:spLocks noGrp="1"/>
          </p:cNvSpPr>
          <p:nvPr>
            <p:ph type="sldNum" sz="quarter" idx="10"/>
          </p:nvPr>
        </p:nvSpPr>
        <p:spPr/>
        <p:txBody>
          <a:bodyPr/>
          <a:lstStyle/>
          <a:p>
            <a:pPr>
              <a:defRPr/>
            </a:pPr>
            <a:fld id="{70067A22-8057-4E86-AE2B-B99482791B70}" type="slidenum">
              <a:rPr lang="hu-HU"/>
              <a:pPr>
                <a:defRPr/>
              </a:pPr>
              <a:t>129</a:t>
            </a:fld>
            <a:endParaRPr lang="hu-HU"/>
          </a:p>
        </p:txBody>
      </p:sp>
      <p:pic>
        <p:nvPicPr>
          <p:cNvPr id="144387" name="Picture 2"/>
          <p:cNvPicPr>
            <a:picLocks noChangeAspect="1" noChangeArrowheads="1"/>
          </p:cNvPicPr>
          <p:nvPr/>
        </p:nvPicPr>
        <p:blipFill>
          <a:blip r:embed="rId3" cstate="print"/>
          <a:srcRect r="50748"/>
          <a:stretch>
            <a:fillRect/>
          </a:stretch>
        </p:blipFill>
        <p:spPr bwMode="auto">
          <a:xfrm>
            <a:off x="6172200" y="2465388"/>
            <a:ext cx="2895600" cy="3863975"/>
          </a:xfrm>
          <a:prstGeom prst="rect">
            <a:avLst/>
          </a:prstGeom>
          <a:noFill/>
          <a:ln w="9525">
            <a:noFill/>
            <a:miter lim="800000"/>
            <a:headEnd/>
            <a:tailEnd/>
          </a:ln>
        </p:spPr>
      </p:pic>
      <p:sp>
        <p:nvSpPr>
          <p:cNvPr id="483331" name="Rectangle 3"/>
          <p:cNvSpPr>
            <a:spLocks noGrp="1" noChangeArrowheads="1"/>
          </p:cNvSpPr>
          <p:nvPr>
            <p:ph type="title"/>
          </p:nvPr>
        </p:nvSpPr>
        <p:spPr/>
        <p:txBody>
          <a:bodyPr lIns="92160" tIns="46080" rIns="92160" bIns="46080" anchor="b"/>
          <a:lstStyle/>
          <a:p>
            <a:pP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hu-HU" sz="4000" smtClean="0"/>
              <a:t>True even for </a:t>
            </a:r>
            <a:r>
              <a:rPr lang="en-US" sz="4000" smtClean="0"/>
              <a:t>d, D and Φ</a:t>
            </a:r>
          </a:p>
        </p:txBody>
      </p:sp>
      <p:sp>
        <p:nvSpPr>
          <p:cNvPr id="483332" name="Rectangle 4"/>
          <p:cNvSpPr>
            <a:spLocks noGrp="1" noChangeArrowheads="1"/>
          </p:cNvSpPr>
          <p:nvPr>
            <p:ph type="body" idx="1"/>
          </p:nvPr>
        </p:nvSpPr>
        <p:spPr>
          <a:xfrm>
            <a:off x="0" y="765175"/>
            <a:ext cx="9144000" cy="1871663"/>
          </a:xfrm>
        </p:spPr>
        <p:txBody>
          <a:bodyPr/>
          <a:lstStyle/>
          <a:p>
            <a:pPr eaLnBrk="1" hangingPunct="1">
              <a:defRPr/>
            </a:pPr>
            <a:r>
              <a:rPr lang="en-US" sz="2800" b="0" smtClean="0"/>
              <a:t>Strange and even charm quarks participate in the flow</a:t>
            </a:r>
          </a:p>
          <a:p>
            <a:pPr eaLnBrk="1" hangingPunct="1">
              <a:defRPr/>
            </a:pPr>
            <a:r>
              <a:rPr lang="en-US" sz="2800" b="0" smtClean="0"/>
              <a:t>v</a:t>
            </a:r>
            <a:r>
              <a:rPr lang="en-US" sz="2800" b="0" baseline="-25000" smtClean="0"/>
              <a:t>2</a:t>
            </a:r>
            <a:r>
              <a:rPr lang="en-US" sz="2800" b="0" smtClean="0"/>
              <a:t> for D </a:t>
            </a:r>
            <a:r>
              <a:rPr lang="hu-HU" sz="2800" b="0" smtClean="0"/>
              <a:t>and </a:t>
            </a:r>
            <a:r>
              <a:rPr lang="en-US" sz="2800" b="0" smtClean="0"/>
              <a:t>φ </a:t>
            </a:r>
            <a:r>
              <a:rPr lang="hu-HU" sz="2800" b="0" smtClean="0"/>
              <a:t>flows as</a:t>
            </a:r>
            <a:r>
              <a:rPr lang="en-US" sz="2800" b="0" smtClean="0"/>
              <a:t> mesons</a:t>
            </a:r>
          </a:p>
          <a:p>
            <a:pPr eaLnBrk="1" hangingPunct="1">
              <a:defRPr/>
            </a:pPr>
            <a:r>
              <a:rPr lang="en-US" sz="2800" b="0" smtClean="0"/>
              <a:t>v</a:t>
            </a:r>
            <a:r>
              <a:rPr lang="en-US" sz="2800" b="0" baseline="-25000" smtClean="0"/>
              <a:t>2</a:t>
            </a:r>
            <a:r>
              <a:rPr lang="en-US" sz="2800" b="0" smtClean="0"/>
              <a:t> for d </a:t>
            </a:r>
            <a:r>
              <a:rPr lang="hu-HU" sz="2800" b="0" smtClean="0"/>
              <a:t>flows as</a:t>
            </a:r>
            <a:r>
              <a:rPr lang="en-US" sz="2800" b="0" smtClean="0"/>
              <a:t> barions</a:t>
            </a:r>
          </a:p>
        </p:txBody>
      </p:sp>
      <p:pic>
        <p:nvPicPr>
          <p:cNvPr id="144390" name="Picture 5" descr="v2-phi-d"/>
          <p:cNvPicPr>
            <a:picLocks noChangeAspect="1" noChangeArrowheads="1"/>
          </p:cNvPicPr>
          <p:nvPr/>
        </p:nvPicPr>
        <p:blipFill>
          <a:blip r:embed="rId4" cstate="print"/>
          <a:srcRect/>
          <a:stretch>
            <a:fillRect/>
          </a:stretch>
        </p:blipFill>
        <p:spPr bwMode="auto">
          <a:xfrm>
            <a:off x="90488" y="2465388"/>
            <a:ext cx="6096000" cy="3870325"/>
          </a:xfrm>
          <a:prstGeom prst="rect">
            <a:avLst/>
          </a:prstGeom>
          <a:noFill/>
          <a:ln w="9525">
            <a:noFill/>
            <a:miter lim="800000"/>
            <a:headEnd/>
            <a:tailEnd/>
          </a:ln>
        </p:spPr>
      </p:pic>
      <p:sp>
        <p:nvSpPr>
          <p:cNvPr id="144391" name="Text Box 6"/>
          <p:cNvSpPr txBox="1">
            <a:spLocks noChangeArrowheads="1"/>
          </p:cNvSpPr>
          <p:nvPr/>
        </p:nvSpPr>
        <p:spPr bwMode="auto">
          <a:xfrm>
            <a:off x="209550" y="2465388"/>
            <a:ext cx="1524000" cy="304800"/>
          </a:xfrm>
          <a:prstGeom prst="rect">
            <a:avLst/>
          </a:prstGeom>
          <a:noFill/>
          <a:ln w="57150" algn="ctr">
            <a:noFill/>
            <a:miter lim="800000"/>
            <a:headEnd/>
            <a:tailEnd/>
          </a:ln>
        </p:spPr>
        <p:txBody>
          <a:bodyPr lIns="92075" tIns="46038" rIns="92075" bIns="46038">
            <a:spAutoFit/>
          </a:bodyPr>
          <a:lstStyle/>
          <a:p>
            <a:pPr>
              <a:spcBef>
                <a:spcPct val="50000"/>
              </a:spcBef>
            </a:pPr>
            <a:r>
              <a:rPr lang="en-US" sz="1400">
                <a:latin typeface="Book Antiqua" pitchFamily="18" charset="0"/>
              </a:rPr>
              <a:t>nucl-ex/0703024</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ia számának helye 3"/>
          <p:cNvSpPr>
            <a:spLocks noGrp="1"/>
          </p:cNvSpPr>
          <p:nvPr>
            <p:ph type="sldNum" sz="quarter" idx="10"/>
          </p:nvPr>
        </p:nvSpPr>
        <p:spPr/>
        <p:txBody>
          <a:bodyPr/>
          <a:lstStyle/>
          <a:p>
            <a:pPr>
              <a:defRPr/>
            </a:pPr>
            <a:fld id="{56338E48-600B-448A-89C5-70E3ED83C963}" type="slidenum">
              <a:rPr lang="hu-HU"/>
              <a:pPr>
                <a:defRPr/>
              </a:pPr>
              <a:t>13</a:t>
            </a:fld>
            <a:endParaRPr lang="hu-HU"/>
          </a:p>
        </p:txBody>
      </p:sp>
      <p:sp>
        <p:nvSpPr>
          <p:cNvPr id="370690" name="Rectangle 2"/>
          <p:cNvSpPr>
            <a:spLocks noGrp="1" noChangeArrowheads="1"/>
          </p:cNvSpPr>
          <p:nvPr>
            <p:ph type="title"/>
          </p:nvPr>
        </p:nvSpPr>
        <p:spPr>
          <a:xfrm>
            <a:off x="0" y="152400"/>
            <a:ext cx="9144000" cy="609600"/>
          </a:xfrm>
        </p:spPr>
        <p:txBody>
          <a:bodyPr/>
          <a:lstStyle/>
          <a:p>
            <a:pPr eaLnBrk="1" hangingPunct="1">
              <a:defRPr/>
            </a:pPr>
            <a:r>
              <a:rPr lang="hu-HU" smtClean="0"/>
              <a:t>Nehézion-ütközések: Kis Bumm</a:t>
            </a:r>
            <a:endParaRPr lang="hu-HU" noProof="1" smtClean="0"/>
          </a:p>
        </p:txBody>
      </p:sp>
      <p:sp>
        <p:nvSpPr>
          <p:cNvPr id="370691" name="Rectangle 3"/>
          <p:cNvSpPr>
            <a:spLocks noGrp="1" noChangeArrowheads="1"/>
          </p:cNvSpPr>
          <p:nvPr>
            <p:ph type="body" idx="1"/>
          </p:nvPr>
        </p:nvSpPr>
        <p:spPr>
          <a:xfrm>
            <a:off x="4343400" y="838200"/>
            <a:ext cx="4800600" cy="2362200"/>
          </a:xfrm>
        </p:spPr>
        <p:txBody>
          <a:bodyPr/>
          <a:lstStyle/>
          <a:p>
            <a:pPr eaLnBrk="1" hangingPunct="1">
              <a:lnSpc>
                <a:spcPct val="90000"/>
              </a:lnSpc>
              <a:defRPr/>
            </a:pPr>
            <a:r>
              <a:rPr lang="hu-HU" sz="2400" smtClean="0"/>
              <a:t>Nukleon-</a:t>
            </a:r>
            <a:r>
              <a:rPr lang="hu-HU" sz="2400" noProof="1" smtClean="0"/>
              <a:t>olvasztás</a:t>
            </a:r>
          </a:p>
          <a:p>
            <a:pPr eaLnBrk="1" hangingPunct="1">
              <a:lnSpc>
                <a:spcPct val="90000"/>
              </a:lnSpc>
              <a:defRPr/>
            </a:pPr>
            <a:r>
              <a:rPr lang="hu-HU" sz="2400" noProof="1" smtClean="0"/>
              <a:t>Kvarkok bezárása ill. kiszabadítása</a:t>
            </a:r>
          </a:p>
          <a:p>
            <a:pPr eaLnBrk="1" hangingPunct="1">
              <a:lnSpc>
                <a:spcPct val="90000"/>
              </a:lnSpc>
              <a:defRPr/>
            </a:pPr>
            <a:r>
              <a:rPr lang="hu-HU" sz="2400" noProof="1" smtClean="0"/>
              <a:t>Hasonlat: jégből víz </a:t>
            </a:r>
            <a:r>
              <a:rPr lang="hu-HU" sz="2400" smtClean="0"/>
              <a:t>vagy</a:t>
            </a:r>
            <a:r>
              <a:rPr lang="hu-HU" sz="2400" noProof="1" smtClean="0"/>
              <a:t> gőz</a:t>
            </a:r>
            <a:endParaRPr lang="hu-HU" sz="2400" smtClean="0"/>
          </a:p>
          <a:p>
            <a:pPr lvl="1" eaLnBrk="1" hangingPunct="1">
              <a:lnSpc>
                <a:spcPct val="90000"/>
              </a:lnSpc>
              <a:defRPr/>
            </a:pPr>
            <a:r>
              <a:rPr lang="hu-HU" sz="2000" smtClean="0"/>
              <a:t>Szárazjég? Vízjég?</a:t>
            </a:r>
            <a:endParaRPr lang="hu-HU" sz="2000" noProof="1" smtClean="0"/>
          </a:p>
          <a:p>
            <a:pPr eaLnBrk="1" hangingPunct="1">
              <a:lnSpc>
                <a:spcPct val="90000"/>
              </a:lnSpc>
              <a:defRPr/>
            </a:pPr>
            <a:r>
              <a:rPr lang="hu-HU" sz="2400" noProof="1" smtClean="0"/>
              <a:t>Nagy energiájú ütközéssel minde</a:t>
            </a:r>
            <a:r>
              <a:rPr lang="hu-HU" sz="2400" smtClean="0"/>
              <a:t>z</a:t>
            </a:r>
            <a:r>
              <a:rPr lang="hu-HU" sz="2400" noProof="1" smtClean="0"/>
              <a:t> elérhető (?)</a:t>
            </a:r>
          </a:p>
        </p:txBody>
      </p:sp>
      <p:pic>
        <p:nvPicPr>
          <p:cNvPr id="71685" name="Picture 4"/>
          <p:cNvPicPr>
            <a:picLocks noChangeAspect="1" noChangeArrowheads="1"/>
          </p:cNvPicPr>
          <p:nvPr/>
        </p:nvPicPr>
        <p:blipFill>
          <a:blip r:embed="rId2" cstate="print"/>
          <a:srcRect/>
          <a:stretch>
            <a:fillRect/>
          </a:stretch>
        </p:blipFill>
        <p:spPr bwMode="auto">
          <a:xfrm>
            <a:off x="5029200" y="3509963"/>
            <a:ext cx="2994025" cy="1290637"/>
          </a:xfrm>
          <a:prstGeom prst="rect">
            <a:avLst/>
          </a:prstGeom>
          <a:noFill/>
          <a:ln w="9525">
            <a:noFill/>
            <a:miter lim="800000"/>
            <a:headEnd/>
            <a:tailEnd/>
          </a:ln>
        </p:spPr>
      </p:pic>
      <p:pic>
        <p:nvPicPr>
          <p:cNvPr id="71686" name="Picture 5" descr="cap001"/>
          <p:cNvPicPr>
            <a:picLocks noChangeAspect="1" noChangeArrowheads="1"/>
          </p:cNvPicPr>
          <p:nvPr/>
        </p:nvPicPr>
        <p:blipFill>
          <a:blip r:embed="rId3" cstate="print"/>
          <a:srcRect/>
          <a:stretch>
            <a:fillRect/>
          </a:stretch>
        </p:blipFill>
        <p:spPr bwMode="auto">
          <a:xfrm>
            <a:off x="228600" y="1219200"/>
            <a:ext cx="3962400" cy="2971800"/>
          </a:xfrm>
          <a:prstGeom prst="rect">
            <a:avLst/>
          </a:prstGeom>
          <a:noFill/>
          <a:ln w="9525">
            <a:noFill/>
            <a:miter lim="800000"/>
            <a:headEnd/>
            <a:tailEnd/>
          </a:ln>
        </p:spPr>
      </p:pic>
      <p:pic>
        <p:nvPicPr>
          <p:cNvPr id="370694" name="Picture 6" descr="cap002"/>
          <p:cNvPicPr>
            <a:picLocks noChangeAspect="1" noChangeArrowheads="1"/>
          </p:cNvPicPr>
          <p:nvPr/>
        </p:nvPicPr>
        <p:blipFill>
          <a:blip r:embed="rId4" cstate="print"/>
          <a:srcRect/>
          <a:stretch>
            <a:fillRect/>
          </a:stretch>
        </p:blipFill>
        <p:spPr bwMode="auto">
          <a:xfrm>
            <a:off x="228600" y="1219200"/>
            <a:ext cx="3962400" cy="2971800"/>
          </a:xfrm>
          <a:prstGeom prst="rect">
            <a:avLst/>
          </a:prstGeom>
          <a:noFill/>
          <a:ln w="9525">
            <a:noFill/>
            <a:miter lim="800000"/>
            <a:headEnd/>
            <a:tailEnd/>
          </a:ln>
        </p:spPr>
      </p:pic>
      <p:pic>
        <p:nvPicPr>
          <p:cNvPr id="370695" name="Picture 7" descr="cap003"/>
          <p:cNvPicPr>
            <a:picLocks noChangeAspect="1" noChangeArrowheads="1"/>
          </p:cNvPicPr>
          <p:nvPr/>
        </p:nvPicPr>
        <p:blipFill>
          <a:blip r:embed="rId5" cstate="print"/>
          <a:srcRect/>
          <a:stretch>
            <a:fillRect/>
          </a:stretch>
        </p:blipFill>
        <p:spPr bwMode="auto">
          <a:xfrm>
            <a:off x="228600" y="1219200"/>
            <a:ext cx="3962400" cy="2971800"/>
          </a:xfrm>
          <a:prstGeom prst="rect">
            <a:avLst/>
          </a:prstGeom>
          <a:noFill/>
          <a:ln w="9525">
            <a:noFill/>
            <a:miter lim="800000"/>
            <a:headEnd/>
            <a:tailEnd/>
          </a:ln>
        </p:spPr>
      </p:pic>
      <p:pic>
        <p:nvPicPr>
          <p:cNvPr id="370696" name="Picture 8" descr="cap004"/>
          <p:cNvPicPr>
            <a:picLocks noChangeAspect="1" noChangeArrowheads="1"/>
          </p:cNvPicPr>
          <p:nvPr/>
        </p:nvPicPr>
        <p:blipFill>
          <a:blip r:embed="rId6" cstate="print"/>
          <a:srcRect/>
          <a:stretch>
            <a:fillRect/>
          </a:stretch>
        </p:blipFill>
        <p:spPr bwMode="auto">
          <a:xfrm>
            <a:off x="228600" y="1219200"/>
            <a:ext cx="3962400" cy="2971800"/>
          </a:xfrm>
          <a:prstGeom prst="rect">
            <a:avLst/>
          </a:prstGeom>
          <a:noFill/>
          <a:ln w="9525">
            <a:noFill/>
            <a:miter lim="800000"/>
            <a:headEnd/>
            <a:tailEnd/>
          </a:ln>
        </p:spPr>
      </p:pic>
      <p:pic>
        <p:nvPicPr>
          <p:cNvPr id="370697" name="Picture 9" descr="cap006"/>
          <p:cNvPicPr>
            <a:picLocks noChangeAspect="1" noChangeArrowheads="1"/>
          </p:cNvPicPr>
          <p:nvPr/>
        </p:nvPicPr>
        <p:blipFill>
          <a:blip r:embed="rId7" cstate="print"/>
          <a:srcRect/>
          <a:stretch>
            <a:fillRect/>
          </a:stretch>
        </p:blipFill>
        <p:spPr bwMode="auto">
          <a:xfrm>
            <a:off x="228600" y="1219200"/>
            <a:ext cx="3962400" cy="2971800"/>
          </a:xfrm>
          <a:prstGeom prst="rect">
            <a:avLst/>
          </a:prstGeom>
          <a:noFill/>
          <a:ln w="9525">
            <a:noFill/>
            <a:miter lim="800000"/>
            <a:headEnd/>
            <a:tailEnd/>
          </a:ln>
        </p:spPr>
      </p:pic>
      <p:pic>
        <p:nvPicPr>
          <p:cNvPr id="370698" name="Picture 10" descr="cap005"/>
          <p:cNvPicPr>
            <a:picLocks noChangeAspect="1" noChangeArrowheads="1"/>
          </p:cNvPicPr>
          <p:nvPr/>
        </p:nvPicPr>
        <p:blipFill>
          <a:blip r:embed="rId8" cstate="print"/>
          <a:srcRect/>
          <a:stretch>
            <a:fillRect/>
          </a:stretch>
        </p:blipFill>
        <p:spPr bwMode="auto">
          <a:xfrm>
            <a:off x="228600" y="1219200"/>
            <a:ext cx="3962400" cy="2971800"/>
          </a:xfrm>
          <a:prstGeom prst="rect">
            <a:avLst/>
          </a:prstGeom>
          <a:noFill/>
          <a:ln w="9525">
            <a:noFill/>
            <a:miter lim="800000"/>
            <a:headEnd/>
            <a:tailEnd/>
          </a:ln>
        </p:spPr>
      </p:pic>
      <p:sp>
        <p:nvSpPr>
          <p:cNvPr id="370699" name="Rectangle 11"/>
          <p:cNvSpPr>
            <a:spLocks noChangeArrowheads="1"/>
          </p:cNvSpPr>
          <p:nvPr/>
        </p:nvSpPr>
        <p:spPr bwMode="auto">
          <a:xfrm>
            <a:off x="152400" y="4572000"/>
            <a:ext cx="3657600" cy="1981200"/>
          </a:xfrm>
          <a:prstGeom prst="rect">
            <a:avLst/>
          </a:prstGeom>
          <a:noFill/>
          <a:ln w="12700">
            <a:noFill/>
            <a:miter lim="800000"/>
            <a:headEnd/>
            <a:tailEnd/>
          </a:ln>
          <a:effectLst/>
        </p:spPr>
        <p:txBody>
          <a:bodyPr lIns="91173" tIns="45587" rIns="91173" bIns="45587"/>
          <a:lstStyle/>
          <a:p>
            <a:pPr marL="282575" indent="-282575" defTabSz="901700" eaLnBrk="0" hangingPunct="0">
              <a:lnSpc>
                <a:spcPct val="90000"/>
              </a:lnSpc>
              <a:spcBef>
                <a:spcPct val="30000"/>
              </a:spcBef>
              <a:buSzPct val="100000"/>
              <a:buFontTx/>
              <a:buChar char="•"/>
              <a:defRPr/>
            </a:pPr>
            <a:r>
              <a:rPr lang="hu-HU">
                <a:effectLst>
                  <a:outerShdw blurRad="38100" dist="38100" dir="2700000" algn="tl">
                    <a:srgbClr val="000000"/>
                  </a:outerShdw>
                </a:effectLst>
                <a:latin typeface="Book Antiqua" pitchFamily="18" charset="0"/>
              </a:rPr>
              <a:t>Nehézionok ütközése: forró, táguló rendszer</a:t>
            </a:r>
          </a:p>
          <a:p>
            <a:pPr marL="282575" indent="-282575" defTabSz="901700" eaLnBrk="0" hangingPunct="0">
              <a:lnSpc>
                <a:spcPct val="90000"/>
              </a:lnSpc>
              <a:spcBef>
                <a:spcPct val="30000"/>
              </a:spcBef>
              <a:buSzPct val="100000"/>
              <a:buFontTx/>
              <a:buChar char="•"/>
              <a:defRPr/>
            </a:pPr>
            <a:r>
              <a:rPr lang="hu-HU">
                <a:effectLst>
                  <a:outerShdw blurRad="38100" dist="38100" dir="2700000" algn="tl">
                    <a:srgbClr val="000000"/>
                  </a:outerShdw>
                </a:effectLst>
                <a:latin typeface="Book Antiqua" pitchFamily="18" charset="0"/>
              </a:rPr>
              <a:t>Elég forró? Régi-új anyag?</a:t>
            </a:r>
          </a:p>
        </p:txBody>
      </p:sp>
      <p:pic>
        <p:nvPicPr>
          <p:cNvPr id="71693" name="Picture 12" descr="QGPdiagram-w"/>
          <p:cNvPicPr>
            <a:picLocks noChangeAspect="1" noChangeArrowheads="1"/>
          </p:cNvPicPr>
          <p:nvPr/>
        </p:nvPicPr>
        <p:blipFill>
          <a:blip r:embed="rId9" cstate="print"/>
          <a:srcRect/>
          <a:stretch>
            <a:fillRect/>
          </a:stretch>
        </p:blipFill>
        <p:spPr bwMode="auto">
          <a:xfrm>
            <a:off x="4267200" y="4837113"/>
            <a:ext cx="4610100" cy="17160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706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706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706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3706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37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Dia számának helye 3"/>
          <p:cNvSpPr>
            <a:spLocks noGrp="1"/>
          </p:cNvSpPr>
          <p:nvPr>
            <p:ph type="sldNum" sz="quarter" idx="10"/>
          </p:nvPr>
        </p:nvSpPr>
        <p:spPr/>
        <p:txBody>
          <a:bodyPr/>
          <a:lstStyle/>
          <a:p>
            <a:pPr>
              <a:defRPr/>
            </a:pPr>
            <a:fld id="{9257D7FF-4468-4342-A8D8-AB53380BCA3D}" type="slidenum">
              <a:rPr lang="hu-HU"/>
              <a:pPr>
                <a:defRPr/>
              </a:pPr>
              <a:t>130</a:t>
            </a:fld>
            <a:endParaRPr lang="hu-HU"/>
          </a:p>
        </p:txBody>
      </p:sp>
      <p:grpSp>
        <p:nvGrpSpPr>
          <p:cNvPr id="2" name="Group 2"/>
          <p:cNvGrpSpPr>
            <a:grpSpLocks/>
          </p:cNvGrpSpPr>
          <p:nvPr/>
        </p:nvGrpSpPr>
        <p:grpSpPr bwMode="auto">
          <a:xfrm>
            <a:off x="3587750" y="2384425"/>
            <a:ext cx="561975" cy="560388"/>
            <a:chOff x="952" y="1882"/>
            <a:chExt cx="354" cy="353"/>
          </a:xfrm>
        </p:grpSpPr>
        <p:sp>
          <p:nvSpPr>
            <p:cNvPr id="145446" name="Oval 3"/>
            <p:cNvSpPr>
              <a:spLocks noChangeArrowheads="1"/>
            </p:cNvSpPr>
            <p:nvPr/>
          </p:nvSpPr>
          <p:spPr bwMode="auto">
            <a:xfrm>
              <a:off x="952" y="1889"/>
              <a:ext cx="354" cy="346"/>
            </a:xfrm>
            <a:prstGeom prst="ellipse">
              <a:avLst/>
            </a:prstGeom>
            <a:gradFill rotWithShape="1">
              <a:gsLst>
                <a:gs pos="0">
                  <a:schemeClr val="tx1">
                    <a:alpha val="29999"/>
                  </a:schemeClr>
                </a:gs>
                <a:gs pos="100000">
                  <a:schemeClr val="tx1"/>
                </a:gs>
              </a:gsLst>
              <a:lin ang="2700000" scaled="1"/>
            </a:gradFill>
            <a:ln w="9525">
              <a:noFill/>
              <a:round/>
              <a:headEnd/>
              <a:tailEnd/>
            </a:ln>
          </p:spPr>
          <p:txBody>
            <a:bodyPr wrap="none" anchor="ctr"/>
            <a:lstStyle/>
            <a:p>
              <a:endParaRPr lang="hu-HU"/>
            </a:p>
          </p:txBody>
        </p:sp>
        <p:sp>
          <p:nvSpPr>
            <p:cNvPr id="145447" name="Rectangle 4"/>
            <p:cNvSpPr>
              <a:spLocks noChangeArrowheads="1"/>
            </p:cNvSpPr>
            <p:nvPr/>
          </p:nvSpPr>
          <p:spPr bwMode="auto">
            <a:xfrm>
              <a:off x="1005" y="1882"/>
              <a:ext cx="299" cy="288"/>
            </a:xfrm>
            <a:prstGeom prst="rect">
              <a:avLst/>
            </a:prstGeom>
            <a:noFill/>
            <a:ln w="9525">
              <a:noFill/>
              <a:miter lim="800000"/>
              <a:headEnd/>
              <a:tailEnd/>
            </a:ln>
          </p:spPr>
          <p:txBody>
            <a:bodyPr wrap="none">
              <a:spAutoFit/>
            </a:bodyPr>
            <a:lstStyle/>
            <a:p>
              <a:r>
                <a:rPr lang="hu-HU">
                  <a:solidFill>
                    <a:schemeClr val="bg2"/>
                  </a:solidFill>
                  <a:latin typeface="Symbol" pitchFamily="18" charset="2"/>
                </a:rPr>
                <a:t>p</a:t>
              </a:r>
              <a:r>
                <a:rPr lang="hu-HU" baseline="30000">
                  <a:solidFill>
                    <a:schemeClr val="bg2"/>
                  </a:solidFill>
                  <a:latin typeface="Book Antiqua" pitchFamily="18" charset="0"/>
                </a:rPr>
                <a:t>+</a:t>
              </a:r>
              <a:endParaRPr lang="en-US" baseline="30000">
                <a:solidFill>
                  <a:schemeClr val="bg2"/>
                </a:solidFill>
                <a:latin typeface="Book Antiqua" pitchFamily="18" charset="0"/>
              </a:endParaRPr>
            </a:p>
          </p:txBody>
        </p:sp>
      </p:grpSp>
      <p:sp>
        <p:nvSpPr>
          <p:cNvPr id="491525" name="Rectangle 5"/>
          <p:cNvSpPr>
            <a:spLocks noGrp="1" noChangeArrowheads="1"/>
          </p:cNvSpPr>
          <p:nvPr>
            <p:ph type="title"/>
          </p:nvPr>
        </p:nvSpPr>
        <p:spPr>
          <a:xfrm>
            <a:off x="0" y="0"/>
            <a:ext cx="9144000" cy="762000"/>
          </a:xfrm>
        </p:spPr>
        <p:txBody>
          <a:bodyPr/>
          <a:lstStyle/>
          <a:p>
            <a:pPr eaLnBrk="1" hangingPunct="1">
              <a:defRPr/>
            </a:pPr>
            <a:r>
              <a:rPr lang="en-US" smtClean="0"/>
              <a:t>Chiral symmetry restoration?</a:t>
            </a:r>
          </a:p>
        </p:txBody>
      </p:sp>
      <p:sp>
        <p:nvSpPr>
          <p:cNvPr id="491526" name="Rectangle 6"/>
          <p:cNvSpPr>
            <a:spLocks noGrp="1" noChangeArrowheads="1"/>
          </p:cNvSpPr>
          <p:nvPr>
            <p:ph type="body" idx="1"/>
          </p:nvPr>
        </p:nvSpPr>
        <p:spPr>
          <a:xfrm>
            <a:off x="177800" y="825500"/>
            <a:ext cx="8966200" cy="1500188"/>
          </a:xfrm>
        </p:spPr>
        <p:txBody>
          <a:bodyPr/>
          <a:lstStyle/>
          <a:p>
            <a:pPr eaLnBrk="1" hangingPunct="1">
              <a:tabLst>
                <a:tab pos="4389438" algn="l"/>
              </a:tabLst>
              <a:defRPr/>
            </a:pPr>
            <a:r>
              <a:rPr lang="en-US" sz="2800" smtClean="0"/>
              <a:t>Prediction: </a:t>
            </a:r>
            <a:r>
              <a:rPr lang="en-US" sz="2800" smtClean="0">
                <a:latin typeface="Symbol" pitchFamily="18" charset="2"/>
              </a:rPr>
              <a:t>h</a:t>
            </a:r>
            <a:r>
              <a:rPr lang="en-US" sz="2800" smtClean="0"/>
              <a:t>’ mass reduction in hot and dense matter due to U</a:t>
            </a:r>
            <a:r>
              <a:rPr lang="en-US" sz="2800" baseline="-25000" smtClean="0"/>
              <a:t>A</a:t>
            </a:r>
            <a:r>
              <a:rPr lang="en-US" sz="2800" smtClean="0"/>
              <a:t>(1) symmetry restoration</a:t>
            </a:r>
            <a:endParaRPr lang="hu-HU" sz="2800" smtClean="0"/>
          </a:p>
          <a:p>
            <a:pPr eaLnBrk="1" hangingPunct="1">
              <a:tabLst>
                <a:tab pos="4389438" algn="l"/>
              </a:tabLst>
              <a:defRPr/>
            </a:pPr>
            <a:r>
              <a:rPr lang="hu-HU" sz="2800" smtClean="0"/>
              <a:t>„Prodigal Goldstone-boson” </a:t>
            </a:r>
            <a:r>
              <a:rPr lang="en-US" sz="2800" smtClean="0">
                <a:latin typeface="Symbol" pitchFamily="18" charset="2"/>
              </a:rPr>
              <a:t>h</a:t>
            </a:r>
            <a:r>
              <a:rPr lang="en-US" sz="2800" smtClean="0"/>
              <a:t>’</a:t>
            </a:r>
            <a:r>
              <a:rPr lang="hu-HU" sz="2800" smtClean="0"/>
              <a:t> (mass: 960 MeV)</a:t>
            </a:r>
          </a:p>
        </p:txBody>
      </p:sp>
      <p:grpSp>
        <p:nvGrpSpPr>
          <p:cNvPr id="145414" name="Group 7"/>
          <p:cNvGrpSpPr>
            <a:grpSpLocks/>
          </p:cNvGrpSpPr>
          <p:nvPr/>
        </p:nvGrpSpPr>
        <p:grpSpPr bwMode="auto">
          <a:xfrm>
            <a:off x="1157288" y="2384425"/>
            <a:ext cx="561975" cy="549275"/>
            <a:chOff x="952" y="1889"/>
            <a:chExt cx="354" cy="346"/>
          </a:xfrm>
        </p:grpSpPr>
        <p:sp>
          <p:nvSpPr>
            <p:cNvPr id="145444" name="Oval 8"/>
            <p:cNvSpPr>
              <a:spLocks noChangeArrowheads="1"/>
            </p:cNvSpPr>
            <p:nvPr/>
          </p:nvSpPr>
          <p:spPr bwMode="auto">
            <a:xfrm>
              <a:off x="952" y="1889"/>
              <a:ext cx="354" cy="346"/>
            </a:xfrm>
            <a:prstGeom prst="ellipse">
              <a:avLst/>
            </a:prstGeom>
            <a:gradFill rotWithShape="1">
              <a:gsLst>
                <a:gs pos="0">
                  <a:schemeClr val="tx1">
                    <a:alpha val="29999"/>
                  </a:schemeClr>
                </a:gs>
                <a:gs pos="100000">
                  <a:schemeClr val="tx1"/>
                </a:gs>
              </a:gsLst>
              <a:lin ang="2700000" scaled="1"/>
            </a:gradFill>
            <a:ln w="9525">
              <a:noFill/>
              <a:round/>
              <a:headEnd/>
              <a:tailEnd/>
            </a:ln>
          </p:spPr>
          <p:txBody>
            <a:bodyPr wrap="none" anchor="ctr"/>
            <a:lstStyle/>
            <a:p>
              <a:endParaRPr lang="hu-HU"/>
            </a:p>
          </p:txBody>
        </p:sp>
        <p:sp>
          <p:nvSpPr>
            <p:cNvPr id="145445" name="Rectangle 9"/>
            <p:cNvSpPr>
              <a:spLocks noChangeArrowheads="1"/>
            </p:cNvSpPr>
            <p:nvPr/>
          </p:nvSpPr>
          <p:spPr bwMode="auto">
            <a:xfrm>
              <a:off x="1005" y="1889"/>
              <a:ext cx="285" cy="288"/>
            </a:xfrm>
            <a:prstGeom prst="rect">
              <a:avLst/>
            </a:prstGeom>
            <a:noFill/>
            <a:ln w="9525">
              <a:noFill/>
              <a:miter lim="800000"/>
              <a:headEnd/>
              <a:tailEnd/>
            </a:ln>
          </p:spPr>
          <p:txBody>
            <a:bodyPr wrap="none">
              <a:spAutoFit/>
            </a:bodyPr>
            <a:lstStyle/>
            <a:p>
              <a:r>
                <a:rPr lang="en-US">
                  <a:solidFill>
                    <a:schemeClr val="bg2"/>
                  </a:solidFill>
                  <a:latin typeface="Symbol" pitchFamily="18" charset="2"/>
                </a:rPr>
                <a:t>h</a:t>
              </a:r>
              <a:r>
                <a:rPr lang="en-US">
                  <a:solidFill>
                    <a:schemeClr val="bg2"/>
                  </a:solidFill>
                  <a:latin typeface="Book Antiqua" pitchFamily="18" charset="0"/>
                </a:rPr>
                <a:t>’</a:t>
              </a:r>
            </a:p>
          </p:txBody>
        </p:sp>
      </p:grpSp>
      <p:grpSp>
        <p:nvGrpSpPr>
          <p:cNvPr id="4" name="Group 10"/>
          <p:cNvGrpSpPr>
            <a:grpSpLocks/>
          </p:cNvGrpSpPr>
          <p:nvPr/>
        </p:nvGrpSpPr>
        <p:grpSpPr bwMode="auto">
          <a:xfrm>
            <a:off x="5129213" y="2384425"/>
            <a:ext cx="561975" cy="549275"/>
            <a:chOff x="952" y="1889"/>
            <a:chExt cx="354" cy="346"/>
          </a:xfrm>
        </p:grpSpPr>
        <p:sp>
          <p:nvSpPr>
            <p:cNvPr id="145442" name="Oval 11"/>
            <p:cNvSpPr>
              <a:spLocks noChangeArrowheads="1"/>
            </p:cNvSpPr>
            <p:nvPr/>
          </p:nvSpPr>
          <p:spPr bwMode="auto">
            <a:xfrm>
              <a:off x="952" y="1889"/>
              <a:ext cx="354" cy="346"/>
            </a:xfrm>
            <a:prstGeom prst="ellipse">
              <a:avLst/>
            </a:prstGeom>
            <a:gradFill rotWithShape="1">
              <a:gsLst>
                <a:gs pos="0">
                  <a:schemeClr val="tx1">
                    <a:alpha val="29999"/>
                  </a:schemeClr>
                </a:gs>
                <a:gs pos="100000">
                  <a:schemeClr val="tx1"/>
                </a:gs>
              </a:gsLst>
              <a:lin ang="2700000" scaled="1"/>
            </a:gradFill>
            <a:ln w="9525">
              <a:noFill/>
              <a:round/>
              <a:headEnd/>
              <a:tailEnd/>
            </a:ln>
          </p:spPr>
          <p:txBody>
            <a:bodyPr wrap="none" anchor="ctr"/>
            <a:lstStyle/>
            <a:p>
              <a:endParaRPr lang="hu-HU"/>
            </a:p>
          </p:txBody>
        </p:sp>
        <p:sp>
          <p:nvSpPr>
            <p:cNvPr id="145443" name="Rectangle 12"/>
            <p:cNvSpPr>
              <a:spLocks noChangeArrowheads="1"/>
            </p:cNvSpPr>
            <p:nvPr/>
          </p:nvSpPr>
          <p:spPr bwMode="auto">
            <a:xfrm>
              <a:off x="1005" y="1889"/>
              <a:ext cx="232" cy="288"/>
            </a:xfrm>
            <a:prstGeom prst="rect">
              <a:avLst/>
            </a:prstGeom>
            <a:noFill/>
            <a:ln w="9525">
              <a:noFill/>
              <a:miter lim="800000"/>
              <a:headEnd/>
              <a:tailEnd/>
            </a:ln>
          </p:spPr>
          <p:txBody>
            <a:bodyPr wrap="none">
              <a:spAutoFit/>
            </a:bodyPr>
            <a:lstStyle/>
            <a:p>
              <a:r>
                <a:rPr lang="en-US">
                  <a:solidFill>
                    <a:schemeClr val="bg2"/>
                  </a:solidFill>
                  <a:latin typeface="Symbol" pitchFamily="18" charset="2"/>
                </a:rPr>
                <a:t>h</a:t>
              </a:r>
              <a:endParaRPr lang="en-US">
                <a:solidFill>
                  <a:schemeClr val="bg2"/>
                </a:solidFill>
                <a:latin typeface="Book Antiqua" pitchFamily="18" charset="0"/>
              </a:endParaRPr>
            </a:p>
          </p:txBody>
        </p:sp>
      </p:grpSp>
      <p:grpSp>
        <p:nvGrpSpPr>
          <p:cNvPr id="5" name="Group 13"/>
          <p:cNvGrpSpPr>
            <a:grpSpLocks/>
          </p:cNvGrpSpPr>
          <p:nvPr/>
        </p:nvGrpSpPr>
        <p:grpSpPr bwMode="auto">
          <a:xfrm>
            <a:off x="4359275" y="2384425"/>
            <a:ext cx="561975" cy="560388"/>
            <a:chOff x="952" y="1882"/>
            <a:chExt cx="354" cy="353"/>
          </a:xfrm>
        </p:grpSpPr>
        <p:sp>
          <p:nvSpPr>
            <p:cNvPr id="145440" name="Oval 14"/>
            <p:cNvSpPr>
              <a:spLocks noChangeArrowheads="1"/>
            </p:cNvSpPr>
            <p:nvPr/>
          </p:nvSpPr>
          <p:spPr bwMode="auto">
            <a:xfrm>
              <a:off x="952" y="1889"/>
              <a:ext cx="354" cy="346"/>
            </a:xfrm>
            <a:prstGeom prst="ellipse">
              <a:avLst/>
            </a:prstGeom>
            <a:gradFill rotWithShape="1">
              <a:gsLst>
                <a:gs pos="0">
                  <a:schemeClr val="tx1">
                    <a:alpha val="29999"/>
                  </a:schemeClr>
                </a:gs>
                <a:gs pos="100000">
                  <a:schemeClr val="tx1"/>
                </a:gs>
              </a:gsLst>
              <a:lin ang="2700000" scaled="1"/>
            </a:gradFill>
            <a:ln w="9525">
              <a:noFill/>
              <a:round/>
              <a:headEnd/>
              <a:tailEnd/>
            </a:ln>
          </p:spPr>
          <p:txBody>
            <a:bodyPr wrap="none" anchor="ctr"/>
            <a:lstStyle/>
            <a:p>
              <a:endParaRPr lang="hu-HU"/>
            </a:p>
          </p:txBody>
        </p:sp>
        <p:sp>
          <p:nvSpPr>
            <p:cNvPr id="145441" name="Rectangle 15"/>
            <p:cNvSpPr>
              <a:spLocks noChangeArrowheads="1"/>
            </p:cNvSpPr>
            <p:nvPr/>
          </p:nvSpPr>
          <p:spPr bwMode="auto">
            <a:xfrm>
              <a:off x="1005" y="1882"/>
              <a:ext cx="264" cy="288"/>
            </a:xfrm>
            <a:prstGeom prst="rect">
              <a:avLst/>
            </a:prstGeom>
            <a:noFill/>
            <a:ln w="9525">
              <a:noFill/>
              <a:miter lim="800000"/>
              <a:headEnd/>
              <a:tailEnd/>
            </a:ln>
          </p:spPr>
          <p:txBody>
            <a:bodyPr wrap="none">
              <a:spAutoFit/>
            </a:bodyPr>
            <a:lstStyle/>
            <a:p>
              <a:r>
                <a:rPr lang="hu-HU">
                  <a:solidFill>
                    <a:schemeClr val="bg2"/>
                  </a:solidFill>
                  <a:latin typeface="Symbol" pitchFamily="18" charset="2"/>
                </a:rPr>
                <a:t>p</a:t>
              </a:r>
              <a:r>
                <a:rPr lang="hu-HU" baseline="30000">
                  <a:solidFill>
                    <a:schemeClr val="bg2"/>
                  </a:solidFill>
                  <a:latin typeface="Book Antiqua" pitchFamily="18" charset="0"/>
                </a:rPr>
                <a:t>-</a:t>
              </a:r>
              <a:endParaRPr lang="en-US" baseline="30000">
                <a:solidFill>
                  <a:schemeClr val="bg2"/>
                </a:solidFill>
                <a:latin typeface="Book Antiqua" pitchFamily="18" charset="0"/>
              </a:endParaRPr>
            </a:p>
          </p:txBody>
        </p:sp>
      </p:grpSp>
      <p:grpSp>
        <p:nvGrpSpPr>
          <p:cNvPr id="6" name="Group 16"/>
          <p:cNvGrpSpPr>
            <a:grpSpLocks/>
          </p:cNvGrpSpPr>
          <p:nvPr/>
        </p:nvGrpSpPr>
        <p:grpSpPr bwMode="auto">
          <a:xfrm>
            <a:off x="3597275" y="3421063"/>
            <a:ext cx="561975" cy="560387"/>
            <a:chOff x="952" y="1882"/>
            <a:chExt cx="354" cy="353"/>
          </a:xfrm>
        </p:grpSpPr>
        <p:sp>
          <p:nvSpPr>
            <p:cNvPr id="145438" name="Oval 17"/>
            <p:cNvSpPr>
              <a:spLocks noChangeArrowheads="1"/>
            </p:cNvSpPr>
            <p:nvPr/>
          </p:nvSpPr>
          <p:spPr bwMode="auto">
            <a:xfrm>
              <a:off x="952" y="1889"/>
              <a:ext cx="354" cy="346"/>
            </a:xfrm>
            <a:prstGeom prst="ellipse">
              <a:avLst/>
            </a:prstGeom>
            <a:gradFill rotWithShape="1">
              <a:gsLst>
                <a:gs pos="0">
                  <a:schemeClr val="tx1">
                    <a:alpha val="29999"/>
                  </a:schemeClr>
                </a:gs>
                <a:gs pos="100000">
                  <a:schemeClr val="tx1"/>
                </a:gs>
              </a:gsLst>
              <a:lin ang="2700000" scaled="1"/>
            </a:gradFill>
            <a:ln w="9525">
              <a:noFill/>
              <a:round/>
              <a:headEnd/>
              <a:tailEnd/>
            </a:ln>
          </p:spPr>
          <p:txBody>
            <a:bodyPr wrap="none" anchor="ctr"/>
            <a:lstStyle/>
            <a:p>
              <a:endParaRPr lang="hu-HU"/>
            </a:p>
          </p:txBody>
        </p:sp>
        <p:sp>
          <p:nvSpPr>
            <p:cNvPr id="145439" name="Rectangle 18"/>
            <p:cNvSpPr>
              <a:spLocks noChangeArrowheads="1"/>
            </p:cNvSpPr>
            <p:nvPr/>
          </p:nvSpPr>
          <p:spPr bwMode="auto">
            <a:xfrm>
              <a:off x="1005" y="1882"/>
              <a:ext cx="299" cy="288"/>
            </a:xfrm>
            <a:prstGeom prst="rect">
              <a:avLst/>
            </a:prstGeom>
            <a:noFill/>
            <a:ln w="9525">
              <a:noFill/>
              <a:miter lim="800000"/>
              <a:headEnd/>
              <a:tailEnd/>
            </a:ln>
          </p:spPr>
          <p:txBody>
            <a:bodyPr wrap="none">
              <a:spAutoFit/>
            </a:bodyPr>
            <a:lstStyle/>
            <a:p>
              <a:r>
                <a:rPr lang="hu-HU">
                  <a:solidFill>
                    <a:schemeClr val="bg2"/>
                  </a:solidFill>
                  <a:latin typeface="Symbol" pitchFamily="18" charset="2"/>
                </a:rPr>
                <a:t>p</a:t>
              </a:r>
              <a:r>
                <a:rPr lang="hu-HU" baseline="30000">
                  <a:solidFill>
                    <a:schemeClr val="bg2"/>
                  </a:solidFill>
                  <a:latin typeface="Book Antiqua" pitchFamily="18" charset="0"/>
                </a:rPr>
                <a:t>+</a:t>
              </a:r>
              <a:endParaRPr lang="en-US" baseline="30000">
                <a:solidFill>
                  <a:schemeClr val="bg2"/>
                </a:solidFill>
                <a:latin typeface="Book Antiqua" pitchFamily="18" charset="0"/>
              </a:endParaRPr>
            </a:p>
          </p:txBody>
        </p:sp>
      </p:grpSp>
      <p:grpSp>
        <p:nvGrpSpPr>
          <p:cNvPr id="7" name="Group 19"/>
          <p:cNvGrpSpPr>
            <a:grpSpLocks/>
          </p:cNvGrpSpPr>
          <p:nvPr/>
        </p:nvGrpSpPr>
        <p:grpSpPr bwMode="auto">
          <a:xfrm>
            <a:off x="4357688" y="3421063"/>
            <a:ext cx="561975" cy="560387"/>
            <a:chOff x="952" y="1882"/>
            <a:chExt cx="354" cy="353"/>
          </a:xfrm>
        </p:grpSpPr>
        <p:sp>
          <p:nvSpPr>
            <p:cNvPr id="145436" name="Oval 20"/>
            <p:cNvSpPr>
              <a:spLocks noChangeArrowheads="1"/>
            </p:cNvSpPr>
            <p:nvPr/>
          </p:nvSpPr>
          <p:spPr bwMode="auto">
            <a:xfrm>
              <a:off x="952" y="1889"/>
              <a:ext cx="354" cy="346"/>
            </a:xfrm>
            <a:prstGeom prst="ellipse">
              <a:avLst/>
            </a:prstGeom>
            <a:gradFill rotWithShape="1">
              <a:gsLst>
                <a:gs pos="0">
                  <a:schemeClr val="tx1">
                    <a:alpha val="29999"/>
                  </a:schemeClr>
                </a:gs>
                <a:gs pos="100000">
                  <a:schemeClr val="tx1"/>
                </a:gs>
              </a:gsLst>
              <a:lin ang="2700000" scaled="1"/>
            </a:gradFill>
            <a:ln w="9525">
              <a:noFill/>
              <a:round/>
              <a:headEnd/>
              <a:tailEnd/>
            </a:ln>
          </p:spPr>
          <p:txBody>
            <a:bodyPr wrap="none" anchor="ctr"/>
            <a:lstStyle/>
            <a:p>
              <a:endParaRPr lang="hu-HU"/>
            </a:p>
          </p:txBody>
        </p:sp>
        <p:sp>
          <p:nvSpPr>
            <p:cNvPr id="145437" name="Rectangle 21"/>
            <p:cNvSpPr>
              <a:spLocks noChangeArrowheads="1"/>
            </p:cNvSpPr>
            <p:nvPr/>
          </p:nvSpPr>
          <p:spPr bwMode="auto">
            <a:xfrm>
              <a:off x="1005" y="1882"/>
              <a:ext cx="264" cy="288"/>
            </a:xfrm>
            <a:prstGeom prst="rect">
              <a:avLst/>
            </a:prstGeom>
            <a:noFill/>
            <a:ln w="9525">
              <a:noFill/>
              <a:miter lim="800000"/>
              <a:headEnd/>
              <a:tailEnd/>
            </a:ln>
          </p:spPr>
          <p:txBody>
            <a:bodyPr wrap="none">
              <a:spAutoFit/>
            </a:bodyPr>
            <a:lstStyle/>
            <a:p>
              <a:r>
                <a:rPr lang="hu-HU">
                  <a:solidFill>
                    <a:schemeClr val="bg2"/>
                  </a:solidFill>
                  <a:latin typeface="Symbol" pitchFamily="18" charset="2"/>
                </a:rPr>
                <a:t>p</a:t>
              </a:r>
              <a:r>
                <a:rPr lang="hu-HU" baseline="30000">
                  <a:solidFill>
                    <a:schemeClr val="bg2"/>
                  </a:solidFill>
                  <a:latin typeface="Book Antiqua" pitchFamily="18" charset="0"/>
                </a:rPr>
                <a:t>-</a:t>
              </a:r>
              <a:endParaRPr lang="en-US" baseline="30000">
                <a:solidFill>
                  <a:schemeClr val="bg2"/>
                </a:solidFill>
                <a:latin typeface="Book Antiqua" pitchFamily="18" charset="0"/>
              </a:endParaRPr>
            </a:p>
          </p:txBody>
        </p:sp>
      </p:grpSp>
      <p:grpSp>
        <p:nvGrpSpPr>
          <p:cNvPr id="8" name="Group 22"/>
          <p:cNvGrpSpPr>
            <a:grpSpLocks/>
          </p:cNvGrpSpPr>
          <p:nvPr/>
        </p:nvGrpSpPr>
        <p:grpSpPr bwMode="auto">
          <a:xfrm>
            <a:off x="5119688" y="3421063"/>
            <a:ext cx="561975" cy="560387"/>
            <a:chOff x="952" y="1882"/>
            <a:chExt cx="354" cy="353"/>
          </a:xfrm>
        </p:grpSpPr>
        <p:sp>
          <p:nvSpPr>
            <p:cNvPr id="145434" name="Oval 23"/>
            <p:cNvSpPr>
              <a:spLocks noChangeArrowheads="1"/>
            </p:cNvSpPr>
            <p:nvPr/>
          </p:nvSpPr>
          <p:spPr bwMode="auto">
            <a:xfrm>
              <a:off x="952" y="1889"/>
              <a:ext cx="354" cy="346"/>
            </a:xfrm>
            <a:prstGeom prst="ellipse">
              <a:avLst/>
            </a:prstGeom>
            <a:gradFill rotWithShape="1">
              <a:gsLst>
                <a:gs pos="0">
                  <a:schemeClr val="tx1">
                    <a:alpha val="29999"/>
                  </a:schemeClr>
                </a:gs>
                <a:gs pos="100000">
                  <a:schemeClr val="tx1"/>
                </a:gs>
              </a:gsLst>
              <a:lin ang="2700000" scaled="1"/>
            </a:gradFill>
            <a:ln w="9525">
              <a:noFill/>
              <a:round/>
              <a:headEnd/>
              <a:tailEnd/>
            </a:ln>
          </p:spPr>
          <p:txBody>
            <a:bodyPr wrap="none" anchor="ctr"/>
            <a:lstStyle/>
            <a:p>
              <a:endParaRPr lang="hu-HU"/>
            </a:p>
          </p:txBody>
        </p:sp>
        <p:sp>
          <p:nvSpPr>
            <p:cNvPr id="145435" name="Rectangle 24"/>
            <p:cNvSpPr>
              <a:spLocks noChangeArrowheads="1"/>
            </p:cNvSpPr>
            <p:nvPr/>
          </p:nvSpPr>
          <p:spPr bwMode="auto">
            <a:xfrm>
              <a:off x="1005" y="1882"/>
              <a:ext cx="285" cy="288"/>
            </a:xfrm>
            <a:prstGeom prst="rect">
              <a:avLst/>
            </a:prstGeom>
            <a:noFill/>
            <a:ln w="9525">
              <a:noFill/>
              <a:miter lim="800000"/>
              <a:headEnd/>
              <a:tailEnd/>
            </a:ln>
          </p:spPr>
          <p:txBody>
            <a:bodyPr wrap="none">
              <a:spAutoFit/>
            </a:bodyPr>
            <a:lstStyle/>
            <a:p>
              <a:r>
                <a:rPr lang="hu-HU">
                  <a:solidFill>
                    <a:schemeClr val="bg2"/>
                  </a:solidFill>
                  <a:latin typeface="Symbol" pitchFamily="18" charset="2"/>
                </a:rPr>
                <a:t>p</a:t>
              </a:r>
              <a:r>
                <a:rPr lang="hu-HU" baseline="30000">
                  <a:solidFill>
                    <a:schemeClr val="bg2"/>
                  </a:solidFill>
                  <a:latin typeface="Book Antiqua" pitchFamily="18" charset="0"/>
                </a:rPr>
                <a:t>0</a:t>
              </a:r>
              <a:endParaRPr lang="en-US" baseline="30000">
                <a:solidFill>
                  <a:schemeClr val="bg2"/>
                </a:solidFill>
                <a:latin typeface="Book Antiqua" pitchFamily="18" charset="0"/>
              </a:endParaRPr>
            </a:p>
          </p:txBody>
        </p:sp>
      </p:grpSp>
      <p:grpSp>
        <p:nvGrpSpPr>
          <p:cNvPr id="9" name="Group 25"/>
          <p:cNvGrpSpPr>
            <a:grpSpLocks/>
          </p:cNvGrpSpPr>
          <p:nvPr/>
        </p:nvGrpSpPr>
        <p:grpSpPr bwMode="auto">
          <a:xfrm>
            <a:off x="1154113" y="3421063"/>
            <a:ext cx="561975" cy="549275"/>
            <a:chOff x="952" y="1889"/>
            <a:chExt cx="354" cy="346"/>
          </a:xfrm>
        </p:grpSpPr>
        <p:sp>
          <p:nvSpPr>
            <p:cNvPr id="145432" name="Oval 26"/>
            <p:cNvSpPr>
              <a:spLocks noChangeArrowheads="1"/>
            </p:cNvSpPr>
            <p:nvPr/>
          </p:nvSpPr>
          <p:spPr bwMode="auto">
            <a:xfrm>
              <a:off x="952" y="1889"/>
              <a:ext cx="354" cy="346"/>
            </a:xfrm>
            <a:prstGeom prst="ellipse">
              <a:avLst/>
            </a:prstGeom>
            <a:gradFill rotWithShape="1">
              <a:gsLst>
                <a:gs pos="0">
                  <a:schemeClr val="tx1">
                    <a:alpha val="29999"/>
                  </a:schemeClr>
                </a:gs>
                <a:gs pos="100000">
                  <a:schemeClr val="tx1"/>
                </a:gs>
              </a:gsLst>
              <a:lin ang="2700000" scaled="1"/>
            </a:gradFill>
            <a:ln w="9525">
              <a:noFill/>
              <a:round/>
              <a:headEnd/>
              <a:tailEnd/>
            </a:ln>
          </p:spPr>
          <p:txBody>
            <a:bodyPr wrap="none" anchor="ctr"/>
            <a:lstStyle/>
            <a:p>
              <a:endParaRPr lang="hu-HU"/>
            </a:p>
          </p:txBody>
        </p:sp>
        <p:sp>
          <p:nvSpPr>
            <p:cNvPr id="145433" name="Rectangle 27"/>
            <p:cNvSpPr>
              <a:spLocks noChangeArrowheads="1"/>
            </p:cNvSpPr>
            <p:nvPr/>
          </p:nvSpPr>
          <p:spPr bwMode="auto">
            <a:xfrm>
              <a:off x="1005" y="1889"/>
              <a:ext cx="232" cy="288"/>
            </a:xfrm>
            <a:prstGeom prst="rect">
              <a:avLst/>
            </a:prstGeom>
            <a:noFill/>
            <a:ln w="9525">
              <a:noFill/>
              <a:miter lim="800000"/>
              <a:headEnd/>
              <a:tailEnd/>
            </a:ln>
          </p:spPr>
          <p:txBody>
            <a:bodyPr wrap="none">
              <a:spAutoFit/>
            </a:bodyPr>
            <a:lstStyle/>
            <a:p>
              <a:r>
                <a:rPr lang="en-US">
                  <a:solidFill>
                    <a:schemeClr val="bg2"/>
                  </a:solidFill>
                  <a:latin typeface="Symbol" pitchFamily="18" charset="2"/>
                </a:rPr>
                <a:t>h</a:t>
              </a:r>
              <a:endParaRPr lang="en-US">
                <a:solidFill>
                  <a:schemeClr val="bg2"/>
                </a:solidFill>
                <a:latin typeface="Book Antiqua" pitchFamily="18" charset="0"/>
              </a:endParaRPr>
            </a:p>
          </p:txBody>
        </p:sp>
      </p:grpSp>
      <p:sp>
        <p:nvSpPr>
          <p:cNvPr id="491548" name="AutoShape 28"/>
          <p:cNvSpPr>
            <a:spLocks noChangeArrowheads="1"/>
          </p:cNvSpPr>
          <p:nvPr/>
        </p:nvSpPr>
        <p:spPr bwMode="auto">
          <a:xfrm>
            <a:off x="1809750" y="3587750"/>
            <a:ext cx="1720850" cy="268288"/>
          </a:xfrm>
          <a:prstGeom prst="rightArrow">
            <a:avLst>
              <a:gd name="adj1" fmla="val 49565"/>
              <a:gd name="adj2" fmla="val 110051"/>
            </a:avLst>
          </a:prstGeom>
          <a:solidFill>
            <a:schemeClr val="tx1">
              <a:alpha val="50195"/>
            </a:schemeClr>
          </a:solidFill>
          <a:ln w="9525">
            <a:noFill/>
            <a:miter lim="800000"/>
            <a:headEnd/>
            <a:tailEnd/>
          </a:ln>
        </p:spPr>
        <p:txBody>
          <a:bodyPr wrap="none" anchor="ctr"/>
          <a:lstStyle/>
          <a:p>
            <a:endParaRPr lang="hu-HU"/>
          </a:p>
        </p:txBody>
      </p:sp>
      <p:sp>
        <p:nvSpPr>
          <p:cNvPr id="491549" name="AutoShape 29"/>
          <p:cNvSpPr>
            <a:spLocks noChangeArrowheads="1"/>
          </p:cNvSpPr>
          <p:nvPr/>
        </p:nvSpPr>
        <p:spPr bwMode="auto">
          <a:xfrm>
            <a:off x="1806575" y="2528888"/>
            <a:ext cx="1720850" cy="268287"/>
          </a:xfrm>
          <a:prstGeom prst="rightArrow">
            <a:avLst>
              <a:gd name="adj1" fmla="val 49565"/>
              <a:gd name="adj2" fmla="val 110051"/>
            </a:avLst>
          </a:prstGeom>
          <a:solidFill>
            <a:schemeClr val="tx1">
              <a:alpha val="50195"/>
            </a:schemeClr>
          </a:solidFill>
          <a:ln w="9525">
            <a:noFill/>
            <a:miter lim="800000"/>
            <a:headEnd/>
            <a:tailEnd/>
          </a:ln>
        </p:spPr>
        <p:txBody>
          <a:bodyPr wrap="none" anchor="ctr"/>
          <a:lstStyle/>
          <a:p>
            <a:endParaRPr lang="hu-HU"/>
          </a:p>
        </p:txBody>
      </p:sp>
      <p:sp>
        <p:nvSpPr>
          <p:cNvPr id="491550" name="Text Box 30"/>
          <p:cNvSpPr txBox="1">
            <a:spLocks noChangeArrowheads="1"/>
          </p:cNvSpPr>
          <p:nvPr/>
        </p:nvSpPr>
        <p:spPr bwMode="auto">
          <a:xfrm>
            <a:off x="1803400" y="3371850"/>
            <a:ext cx="1755775" cy="244475"/>
          </a:xfrm>
          <a:prstGeom prst="rect">
            <a:avLst/>
          </a:prstGeom>
          <a:noFill/>
          <a:ln w="9525">
            <a:noFill/>
            <a:miter lim="800000"/>
            <a:headEnd/>
            <a:tailEnd/>
          </a:ln>
          <a:effectLst/>
        </p:spPr>
        <p:txBody>
          <a:bodyPr lIns="0" tIns="0" rIns="0" bIns="0">
            <a:spAutoFit/>
          </a:bodyPr>
          <a:lstStyle/>
          <a:p>
            <a:pPr>
              <a:spcBef>
                <a:spcPct val="50000"/>
              </a:spcBef>
              <a:defRPr/>
            </a:pPr>
            <a:r>
              <a:rPr lang="hu-HU" sz="1600">
                <a:effectLst>
                  <a:outerShdw blurRad="38100" dist="38100" dir="2700000" algn="tl">
                    <a:srgbClr val="000000"/>
                  </a:outerShdw>
                </a:effectLst>
                <a:latin typeface="Book Antiqua" pitchFamily="18" charset="0"/>
              </a:rPr>
              <a:t>very long lifetime</a:t>
            </a:r>
            <a:endParaRPr lang="en-US" sz="1600">
              <a:effectLst>
                <a:outerShdw blurRad="38100" dist="38100" dir="2700000" algn="tl">
                  <a:srgbClr val="000000"/>
                </a:outerShdw>
              </a:effectLst>
              <a:latin typeface="Book Antiqua" pitchFamily="18" charset="0"/>
            </a:endParaRPr>
          </a:p>
        </p:txBody>
      </p:sp>
      <p:sp>
        <p:nvSpPr>
          <p:cNvPr id="491551" name="Text Box 31"/>
          <p:cNvSpPr txBox="1">
            <a:spLocks noChangeArrowheads="1"/>
          </p:cNvSpPr>
          <p:nvPr/>
        </p:nvSpPr>
        <p:spPr bwMode="auto">
          <a:xfrm>
            <a:off x="1919288" y="2349500"/>
            <a:ext cx="1414462" cy="244475"/>
          </a:xfrm>
          <a:prstGeom prst="rect">
            <a:avLst/>
          </a:prstGeom>
          <a:noFill/>
          <a:ln w="9525">
            <a:noFill/>
            <a:miter lim="800000"/>
            <a:headEnd/>
            <a:tailEnd/>
          </a:ln>
          <a:effectLst/>
        </p:spPr>
        <p:txBody>
          <a:bodyPr lIns="0" tIns="0" rIns="0" bIns="0">
            <a:spAutoFit/>
          </a:bodyPr>
          <a:lstStyle/>
          <a:p>
            <a:pPr>
              <a:spcBef>
                <a:spcPct val="50000"/>
              </a:spcBef>
              <a:defRPr/>
            </a:pPr>
            <a:r>
              <a:rPr lang="hu-HU" sz="1600">
                <a:effectLst>
                  <a:outerShdw blurRad="38100" dist="38100" dir="2700000" algn="tl">
                    <a:srgbClr val="000000"/>
                  </a:outerShdw>
                </a:effectLst>
                <a:latin typeface="Book Antiqua" pitchFamily="18" charset="0"/>
              </a:rPr>
              <a:t>long lifetime</a:t>
            </a:r>
            <a:endParaRPr lang="en-US" sz="1600">
              <a:effectLst>
                <a:outerShdw blurRad="38100" dist="38100" dir="2700000" algn="tl">
                  <a:srgbClr val="000000"/>
                </a:outerShdw>
              </a:effectLst>
              <a:latin typeface="Book Antiqua" pitchFamily="18" charset="0"/>
            </a:endParaRPr>
          </a:p>
        </p:txBody>
      </p:sp>
      <p:sp>
        <p:nvSpPr>
          <p:cNvPr id="491552" name="Text Box 32"/>
          <p:cNvSpPr txBox="1">
            <a:spLocks noChangeArrowheads="1"/>
          </p:cNvSpPr>
          <p:nvPr/>
        </p:nvSpPr>
        <p:spPr bwMode="auto">
          <a:xfrm>
            <a:off x="5445125" y="3027363"/>
            <a:ext cx="2938463" cy="346075"/>
          </a:xfrm>
          <a:prstGeom prst="rect">
            <a:avLst/>
          </a:prstGeom>
          <a:noFill/>
          <a:ln w="28575">
            <a:solidFill>
              <a:schemeClr val="tx1"/>
            </a:solidFill>
            <a:miter lim="800000"/>
            <a:headEnd/>
            <a:tailEnd/>
          </a:ln>
          <a:effectLst/>
        </p:spPr>
        <p:txBody>
          <a:bodyPr lIns="36000" tIns="36000" rIns="36000" bIns="36000" anchor="ctr" anchorCtr="1">
            <a:spAutoFit/>
          </a:bodyPr>
          <a:lstStyle/>
          <a:p>
            <a:pPr>
              <a:spcBef>
                <a:spcPct val="50000"/>
              </a:spcBef>
              <a:defRPr/>
            </a:pPr>
            <a:r>
              <a:rPr lang="hu-HU" sz="1600">
                <a:effectLst>
                  <a:outerShdw blurRad="38100" dist="38100" dir="2700000" algn="tl">
                    <a:srgbClr val="000000"/>
                  </a:outerShdw>
                </a:effectLst>
                <a:latin typeface="Book Antiqua" pitchFamily="18" charset="0"/>
              </a:rPr>
              <a:t>same sign pairs not correlated</a:t>
            </a:r>
            <a:endParaRPr lang="en-US" sz="1600">
              <a:effectLst>
                <a:outerShdw blurRad="38100" dist="38100" dir="2700000" algn="tl">
                  <a:srgbClr val="000000"/>
                </a:outerShdw>
              </a:effectLst>
              <a:latin typeface="Book Antiqua" pitchFamily="18" charset="0"/>
            </a:endParaRPr>
          </a:p>
        </p:txBody>
      </p:sp>
      <p:cxnSp>
        <p:nvCxnSpPr>
          <p:cNvPr id="491553" name="AutoShape 33"/>
          <p:cNvCxnSpPr>
            <a:cxnSpLocks noChangeShapeType="1"/>
            <a:stCxn id="145437" idx="3"/>
            <a:endCxn id="491552" idx="1"/>
          </p:cNvCxnSpPr>
          <p:nvPr/>
        </p:nvCxnSpPr>
        <p:spPr bwMode="auto">
          <a:xfrm flipV="1">
            <a:off x="4860925" y="3200400"/>
            <a:ext cx="569913" cy="449263"/>
          </a:xfrm>
          <a:prstGeom prst="straightConnector1">
            <a:avLst/>
          </a:prstGeom>
          <a:noFill/>
          <a:ln w="28575">
            <a:solidFill>
              <a:schemeClr val="tx1"/>
            </a:solidFill>
            <a:round/>
            <a:headEnd/>
            <a:tailEnd type="triangle" w="med" len="med"/>
          </a:ln>
        </p:spPr>
      </p:cxnSp>
      <p:cxnSp>
        <p:nvCxnSpPr>
          <p:cNvPr id="491554" name="AutoShape 34"/>
          <p:cNvCxnSpPr>
            <a:cxnSpLocks noChangeShapeType="1"/>
            <a:stCxn id="145441" idx="3"/>
            <a:endCxn id="491552" idx="1"/>
          </p:cNvCxnSpPr>
          <p:nvPr/>
        </p:nvCxnSpPr>
        <p:spPr bwMode="auto">
          <a:xfrm>
            <a:off x="4862513" y="2613025"/>
            <a:ext cx="568325" cy="587375"/>
          </a:xfrm>
          <a:prstGeom prst="straightConnector1">
            <a:avLst/>
          </a:prstGeom>
          <a:noFill/>
          <a:ln w="28575">
            <a:solidFill>
              <a:schemeClr val="tx1"/>
            </a:solidFill>
            <a:round/>
            <a:headEnd/>
            <a:tailEnd type="triangle" w="med" len="med"/>
          </a:ln>
        </p:spPr>
      </p:cxnSp>
      <p:grpSp>
        <p:nvGrpSpPr>
          <p:cNvPr id="10" name="Group 35"/>
          <p:cNvGrpSpPr>
            <a:grpSpLocks/>
          </p:cNvGrpSpPr>
          <p:nvPr/>
        </p:nvGrpSpPr>
        <p:grpSpPr bwMode="auto">
          <a:xfrm>
            <a:off x="5126038" y="2379663"/>
            <a:ext cx="561975" cy="549275"/>
            <a:chOff x="952" y="1889"/>
            <a:chExt cx="354" cy="346"/>
          </a:xfrm>
        </p:grpSpPr>
        <p:sp>
          <p:nvSpPr>
            <p:cNvPr id="145430" name="Oval 36"/>
            <p:cNvSpPr>
              <a:spLocks noChangeArrowheads="1"/>
            </p:cNvSpPr>
            <p:nvPr/>
          </p:nvSpPr>
          <p:spPr bwMode="auto">
            <a:xfrm>
              <a:off x="952" y="1889"/>
              <a:ext cx="354" cy="346"/>
            </a:xfrm>
            <a:prstGeom prst="ellipse">
              <a:avLst/>
            </a:prstGeom>
            <a:gradFill rotWithShape="1">
              <a:gsLst>
                <a:gs pos="0">
                  <a:schemeClr val="tx1">
                    <a:alpha val="29999"/>
                  </a:schemeClr>
                </a:gs>
                <a:gs pos="100000">
                  <a:schemeClr val="tx1"/>
                </a:gs>
              </a:gsLst>
              <a:lin ang="2700000" scaled="1"/>
            </a:gradFill>
            <a:ln w="9525">
              <a:noFill/>
              <a:round/>
              <a:headEnd/>
              <a:tailEnd/>
            </a:ln>
          </p:spPr>
          <p:txBody>
            <a:bodyPr wrap="none" anchor="ctr"/>
            <a:lstStyle/>
            <a:p>
              <a:endParaRPr lang="hu-HU"/>
            </a:p>
          </p:txBody>
        </p:sp>
        <p:sp>
          <p:nvSpPr>
            <p:cNvPr id="145431" name="Rectangle 37"/>
            <p:cNvSpPr>
              <a:spLocks noChangeArrowheads="1"/>
            </p:cNvSpPr>
            <p:nvPr/>
          </p:nvSpPr>
          <p:spPr bwMode="auto">
            <a:xfrm>
              <a:off x="1005" y="1889"/>
              <a:ext cx="232" cy="288"/>
            </a:xfrm>
            <a:prstGeom prst="rect">
              <a:avLst/>
            </a:prstGeom>
            <a:noFill/>
            <a:ln w="9525">
              <a:noFill/>
              <a:miter lim="800000"/>
              <a:headEnd/>
              <a:tailEnd/>
            </a:ln>
          </p:spPr>
          <p:txBody>
            <a:bodyPr wrap="none">
              <a:spAutoFit/>
            </a:bodyPr>
            <a:lstStyle/>
            <a:p>
              <a:r>
                <a:rPr lang="en-US">
                  <a:solidFill>
                    <a:schemeClr val="bg2"/>
                  </a:solidFill>
                  <a:latin typeface="Symbol" pitchFamily="18" charset="2"/>
                </a:rPr>
                <a:t>h</a:t>
              </a:r>
              <a:endParaRPr lang="en-US">
                <a:solidFill>
                  <a:schemeClr val="bg2"/>
                </a:solidFill>
                <a:latin typeface="Book Antiqua" pitchFamily="18" charset="0"/>
              </a:endParaRPr>
            </a:p>
          </p:txBody>
        </p:sp>
      </p:grpSp>
      <p:sp>
        <p:nvSpPr>
          <p:cNvPr id="491558" name="Rectangle 38"/>
          <p:cNvSpPr>
            <a:spLocks noChangeArrowheads="1"/>
          </p:cNvSpPr>
          <p:nvPr/>
        </p:nvSpPr>
        <p:spPr bwMode="auto">
          <a:xfrm>
            <a:off x="165100" y="4024313"/>
            <a:ext cx="8966200" cy="2352675"/>
          </a:xfrm>
          <a:prstGeom prst="rect">
            <a:avLst/>
          </a:prstGeom>
          <a:noFill/>
          <a:ln w="9525">
            <a:noFill/>
            <a:miter lim="800000"/>
            <a:headEnd/>
            <a:tailEnd/>
          </a:ln>
          <a:effectLst/>
        </p:spPr>
        <p:txBody>
          <a:bodyPr>
            <a:spAutoFit/>
          </a:bodyPr>
          <a:lstStyle/>
          <a:p>
            <a:pPr>
              <a:spcBef>
                <a:spcPct val="20000"/>
              </a:spcBef>
              <a:buClr>
                <a:schemeClr val="tx1"/>
              </a:buClr>
              <a:buFontTx/>
              <a:buChar char="•"/>
              <a:defRPr/>
            </a:pPr>
            <a:r>
              <a:rPr lang="hu-HU" sz="2800">
                <a:effectLst>
                  <a:outerShdw blurRad="38100" dist="38100" dir="2700000" algn="tl">
                    <a:srgbClr val="000000"/>
                  </a:outerShdw>
                </a:effectLst>
                <a:latin typeface="Book Antiqua" pitchFamily="18" charset="0"/>
              </a:rPr>
              <a:t>Average pion momentum: 138 MeV</a:t>
            </a:r>
          </a:p>
          <a:p>
            <a:pPr>
              <a:spcBef>
                <a:spcPct val="20000"/>
              </a:spcBef>
              <a:buClr>
                <a:schemeClr val="tx1"/>
              </a:buClr>
              <a:buFontTx/>
              <a:buChar char="•"/>
              <a:defRPr/>
            </a:pPr>
            <a:r>
              <a:rPr lang="en-US" sz="2800">
                <a:effectLst>
                  <a:outerShdw blurRad="38100" dist="38100" dir="2700000" algn="tl">
                    <a:srgbClr val="000000"/>
                  </a:outerShdw>
                </a:effectLst>
                <a:latin typeface="Book Antiqua" pitchFamily="18" charset="0"/>
              </a:rPr>
              <a:t>Idea: measure </a:t>
            </a:r>
            <a:r>
              <a:rPr lang="hu-HU" sz="2800">
                <a:effectLst>
                  <a:outerShdw blurRad="38100" dist="38100" dir="2700000" algn="tl">
                    <a:srgbClr val="000000"/>
                  </a:outerShdw>
                </a:effectLst>
                <a:latin typeface="Book Antiqua" pitchFamily="18" charset="0"/>
              </a:rPr>
              <a:t>fraction of correlated</a:t>
            </a:r>
            <a:r>
              <a:rPr lang="en-US" sz="2800">
                <a:effectLst>
                  <a:outerShdw blurRad="38100" dist="38100" dir="2700000" algn="tl">
                    <a:srgbClr val="000000"/>
                  </a:outerShdw>
                </a:effectLst>
                <a:latin typeface="Book Antiqua" pitchFamily="18" charset="0"/>
              </a:rPr>
              <a:t> </a:t>
            </a:r>
            <a:r>
              <a:rPr lang="hu-HU" sz="2800">
                <a:effectLst>
                  <a:outerShdw blurRad="38100" dist="38100" dir="2700000" algn="tl">
                    <a:srgbClr val="000000"/>
                  </a:outerShdw>
                </a:effectLst>
                <a:latin typeface="Symbol" pitchFamily="18" charset="2"/>
              </a:rPr>
              <a:t>p</a:t>
            </a:r>
            <a:r>
              <a:rPr lang="hu-HU" sz="2800">
                <a:effectLst>
                  <a:outerShdw blurRad="38100" dist="38100" dir="2700000" algn="tl">
                    <a:srgbClr val="000000"/>
                  </a:outerShdw>
                </a:effectLst>
                <a:latin typeface="Book Antiqua" pitchFamily="18" charset="0"/>
              </a:rPr>
              <a:t> pairs </a:t>
            </a:r>
            <a:r>
              <a:rPr lang="en-US" sz="2800">
                <a:effectLst>
                  <a:outerShdw blurRad="38100" dist="38100" dir="2700000" algn="tl">
                    <a:srgbClr val="000000"/>
                  </a:outerShdw>
                </a:effectLst>
                <a:latin typeface="Book Antiqua" pitchFamily="18" charset="0"/>
              </a:rPr>
              <a:t>at </a:t>
            </a:r>
            <a:r>
              <a:rPr lang="hu-HU" sz="2800">
                <a:effectLst>
                  <a:outerShdw blurRad="38100" dist="38100" dir="2700000" algn="tl">
                    <a:srgbClr val="000000"/>
                  </a:outerShdw>
                </a:effectLst>
                <a:latin typeface="Book Antiqua" pitchFamily="18" charset="0"/>
              </a:rPr>
              <a:t>low p</a:t>
            </a:r>
            <a:r>
              <a:rPr lang="hu-HU" sz="2800" baseline="-25000">
                <a:effectLst>
                  <a:outerShdw blurRad="38100" dist="38100" dir="2700000" algn="tl">
                    <a:srgbClr val="000000"/>
                  </a:outerShdw>
                </a:effectLst>
                <a:latin typeface="Book Antiqua" pitchFamily="18" charset="0"/>
              </a:rPr>
              <a:t>t</a:t>
            </a:r>
            <a:r>
              <a:rPr lang="hu-HU" sz="2800">
                <a:effectLst>
                  <a:outerShdw blurRad="38100" dist="38100" dir="2700000" algn="tl">
                    <a:srgbClr val="000000"/>
                  </a:outerShdw>
                </a:effectLst>
                <a:latin typeface="Book Antiqua" pitchFamily="18" charset="0"/>
              </a:rPr>
              <a:t> </a:t>
            </a:r>
            <a:endParaRPr lang="en-US" sz="2800">
              <a:effectLst>
                <a:outerShdw blurRad="38100" dist="38100" dir="2700000" algn="tl">
                  <a:srgbClr val="000000"/>
                </a:outerShdw>
              </a:effectLst>
              <a:latin typeface="Book Antiqua" pitchFamily="18" charset="0"/>
            </a:endParaRPr>
          </a:p>
          <a:p>
            <a:pPr lvl="2">
              <a:spcBef>
                <a:spcPct val="20000"/>
              </a:spcBef>
              <a:buClr>
                <a:schemeClr val="tx1"/>
              </a:buClr>
              <a:buSzPct val="60000"/>
              <a:buFont typeface="Wingdings" pitchFamily="2" charset="2"/>
              <a:buNone/>
              <a:defRPr/>
            </a:pPr>
            <a:r>
              <a:rPr lang="en-US" sz="1600" b="0">
                <a:effectLst>
                  <a:outerShdw blurRad="38100" dist="38100" dir="2700000" algn="tl">
                    <a:srgbClr val="000000"/>
                  </a:outerShdw>
                </a:effectLst>
                <a:latin typeface="Book Antiqua" pitchFamily="18" charset="0"/>
              </a:rPr>
              <a:t>Kapusta, Kharzeev, McLerran</a:t>
            </a:r>
            <a:r>
              <a:rPr lang="hu-HU" sz="1600" b="0">
                <a:effectLst>
                  <a:outerShdw blurRad="38100" dist="38100" dir="2700000" algn="tl">
                    <a:srgbClr val="000000"/>
                  </a:outerShdw>
                </a:effectLst>
                <a:latin typeface="Book Antiqua" pitchFamily="18" charset="0"/>
              </a:rPr>
              <a:t>	</a:t>
            </a:r>
            <a:r>
              <a:rPr lang="en-US" sz="1600" b="0">
                <a:effectLst>
                  <a:outerShdw blurRad="38100" dist="38100" dir="2700000" algn="tl">
                    <a:srgbClr val="000000"/>
                  </a:outerShdw>
                </a:effectLst>
                <a:latin typeface="Book Antiqua" pitchFamily="18" charset="0"/>
              </a:rPr>
              <a:t>Z. Huang, X-N. Wang</a:t>
            </a:r>
          </a:p>
          <a:p>
            <a:pPr lvl="2">
              <a:lnSpc>
                <a:spcPct val="80000"/>
              </a:lnSpc>
              <a:spcBef>
                <a:spcPct val="20000"/>
              </a:spcBef>
              <a:buClr>
                <a:schemeClr val="tx1"/>
              </a:buClr>
              <a:buSzPct val="60000"/>
              <a:buFont typeface="Wingdings" pitchFamily="2" charset="2"/>
              <a:buNone/>
              <a:defRPr/>
            </a:pPr>
            <a:r>
              <a:rPr lang="en-US" sz="1600" b="0">
                <a:effectLst>
                  <a:outerShdw blurRad="38100" dist="38100" dir="2700000" algn="tl">
                    <a:srgbClr val="000000"/>
                  </a:outerShdw>
                </a:effectLst>
                <a:latin typeface="Book Antiqua" pitchFamily="18" charset="0"/>
              </a:rPr>
              <a:t>Phys.Rev.D53:5028-5033,1996</a:t>
            </a:r>
            <a:r>
              <a:rPr lang="hu-HU" sz="1600" b="0">
                <a:effectLst>
                  <a:outerShdw blurRad="38100" dist="38100" dir="2700000" algn="tl">
                    <a:srgbClr val="000000"/>
                  </a:outerShdw>
                </a:effectLst>
                <a:latin typeface="Book Antiqua" pitchFamily="18" charset="0"/>
              </a:rPr>
              <a:t>	</a:t>
            </a:r>
            <a:r>
              <a:rPr lang="en-US" sz="1600" b="0">
                <a:effectLst>
                  <a:outerShdw blurRad="38100" dist="38100" dir="2700000" algn="tl">
                    <a:srgbClr val="000000"/>
                  </a:outerShdw>
                </a:effectLst>
                <a:latin typeface="Book Antiqua" pitchFamily="18" charset="0"/>
              </a:rPr>
              <a:t>Phys.Rev.D53:5034,1996</a:t>
            </a:r>
            <a:endParaRPr lang="hu-HU" sz="1600" b="0">
              <a:effectLst>
                <a:outerShdw blurRad="38100" dist="38100" dir="2700000" algn="tl">
                  <a:srgbClr val="000000"/>
                </a:outerShdw>
              </a:effectLst>
              <a:latin typeface="Book Antiqua" pitchFamily="18" charset="0"/>
            </a:endParaRPr>
          </a:p>
          <a:p>
            <a:pPr lvl="2">
              <a:lnSpc>
                <a:spcPct val="80000"/>
              </a:lnSpc>
              <a:spcBef>
                <a:spcPct val="20000"/>
              </a:spcBef>
              <a:buClr>
                <a:schemeClr val="tx1"/>
              </a:buClr>
              <a:buSzPct val="60000"/>
              <a:buFont typeface="Wingdings" pitchFamily="2" charset="2"/>
              <a:buNone/>
              <a:defRPr/>
            </a:pPr>
            <a:endParaRPr lang="en-US" sz="1600" b="0">
              <a:effectLst>
                <a:outerShdw blurRad="38100" dist="38100" dir="2700000" algn="tl">
                  <a:srgbClr val="000000"/>
                </a:outerShdw>
              </a:effectLst>
              <a:latin typeface="Book Antiqua" pitchFamily="18" charset="0"/>
            </a:endParaRPr>
          </a:p>
          <a:p>
            <a:pPr lvl="2">
              <a:spcBef>
                <a:spcPct val="20000"/>
              </a:spcBef>
              <a:buClr>
                <a:schemeClr val="tx1"/>
              </a:buClr>
              <a:buSzPct val="60000"/>
              <a:buFont typeface="Wingdings" pitchFamily="2" charset="2"/>
              <a:buNone/>
              <a:defRPr/>
            </a:pPr>
            <a:r>
              <a:rPr lang="en-US" sz="1600" b="0">
                <a:effectLst>
                  <a:outerShdw blurRad="38100" dist="38100" dir="2700000" algn="tl">
                    <a:srgbClr val="000000"/>
                  </a:outerShdw>
                </a:effectLst>
                <a:latin typeface="Book Antiqua" pitchFamily="18" charset="0"/>
              </a:rPr>
              <a:t>Vance, Csörgő Kharzeev</a:t>
            </a:r>
            <a:r>
              <a:rPr lang="hu-HU" sz="1600" b="0">
                <a:effectLst>
                  <a:outerShdw blurRad="38100" dist="38100" dir="2700000" algn="tl">
                    <a:srgbClr val="000000"/>
                  </a:outerShdw>
                </a:effectLst>
                <a:latin typeface="Book Antiqua" pitchFamily="18" charset="0"/>
              </a:rPr>
              <a:t>	</a:t>
            </a:r>
            <a:r>
              <a:rPr lang="en-US" sz="1600" b="0">
                <a:effectLst>
                  <a:outerShdw blurRad="38100" dist="38100" dir="2700000" algn="tl">
                    <a:srgbClr val="000000"/>
                  </a:outerShdw>
                </a:effectLst>
                <a:latin typeface="Book Antiqua" pitchFamily="18" charset="0"/>
              </a:rPr>
              <a:t>T. Hatsuda, T. Kunihiro</a:t>
            </a:r>
          </a:p>
          <a:p>
            <a:pPr lvl="2">
              <a:lnSpc>
                <a:spcPct val="80000"/>
              </a:lnSpc>
              <a:spcBef>
                <a:spcPct val="20000"/>
              </a:spcBef>
              <a:buClr>
                <a:schemeClr val="tx1"/>
              </a:buClr>
              <a:buSzPct val="60000"/>
              <a:buFont typeface="Wingdings" pitchFamily="2" charset="2"/>
              <a:buNone/>
              <a:defRPr/>
            </a:pPr>
            <a:r>
              <a:rPr lang="en-US" sz="1600" b="0">
                <a:effectLst>
                  <a:outerShdw blurRad="38100" dist="38100" dir="2700000" algn="tl">
                    <a:srgbClr val="000000"/>
                  </a:outerShdw>
                </a:effectLst>
                <a:latin typeface="Book Antiqua" pitchFamily="18" charset="0"/>
              </a:rPr>
              <a:t>Phys.Rev.Lett.81:2205-2208,1998 </a:t>
            </a:r>
            <a:r>
              <a:rPr lang="hu-HU" sz="1600" b="0">
                <a:effectLst>
                  <a:outerShdw blurRad="38100" dist="38100" dir="2700000" algn="tl">
                    <a:srgbClr val="000000"/>
                  </a:outerShdw>
                </a:effectLst>
                <a:latin typeface="Book Antiqua" pitchFamily="18" charset="0"/>
              </a:rPr>
              <a:t>	</a:t>
            </a:r>
            <a:r>
              <a:rPr lang="en-US" sz="1600" b="0">
                <a:effectLst>
                  <a:outerShdw blurRad="38100" dist="38100" dir="2700000" algn="tl">
                    <a:srgbClr val="000000"/>
                  </a:outerShdw>
                </a:effectLst>
                <a:latin typeface="Book Antiqua" pitchFamily="18" charset="0"/>
              </a:rPr>
              <a:t>Phys. Rept. 247:221,1994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15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15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3.33333E-6 -2.80296E-6 L -0.43334 0.15449 " pathEditMode="relative" rAng="0" ptsTypes="AA">
                                      <p:cBhvr>
                                        <p:cTn id="18" dur="1000" fill="hold"/>
                                        <p:tgtEl>
                                          <p:spTgt spid="4"/>
                                        </p:tgtEl>
                                        <p:attrNameLst>
                                          <p:attrName>ppt_x</p:attrName>
                                          <p:attrName>ppt_y</p:attrName>
                                        </p:attrNameLst>
                                      </p:cBhvr>
                                      <p:rCtr x="-21700" y="7700"/>
                                    </p:animMotion>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15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15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915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915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915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91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8" grpId="0" animBg="1"/>
      <p:bldP spid="491549" grpId="0" animBg="1"/>
      <p:bldP spid="491550" grpId="0"/>
      <p:bldP spid="491551" grpId="0"/>
      <p:bldP spid="491552" grpId="0" animBg="1"/>
      <p:bldP spid="491558"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a számának helye 2"/>
          <p:cNvSpPr>
            <a:spLocks noGrp="1"/>
          </p:cNvSpPr>
          <p:nvPr>
            <p:ph type="sldNum" sz="quarter" idx="10"/>
          </p:nvPr>
        </p:nvSpPr>
        <p:spPr/>
        <p:txBody>
          <a:bodyPr/>
          <a:lstStyle/>
          <a:p>
            <a:pPr>
              <a:defRPr/>
            </a:pPr>
            <a:fld id="{3A9A170D-B252-4415-8BC1-04B72D4A7661}" type="slidenum">
              <a:rPr lang="hu-HU"/>
              <a:pPr>
                <a:defRPr/>
              </a:pPr>
              <a:t>131</a:t>
            </a:fld>
            <a:endParaRPr lang="hu-HU"/>
          </a:p>
        </p:txBody>
      </p:sp>
      <p:pic>
        <p:nvPicPr>
          <p:cNvPr id="146435" name="Picture 2" descr="lambda_run2_3"/>
          <p:cNvPicPr>
            <a:picLocks noChangeAspect="1" noChangeArrowheads="1"/>
          </p:cNvPicPr>
          <p:nvPr/>
        </p:nvPicPr>
        <p:blipFill>
          <a:blip r:embed="rId3" cstate="print"/>
          <a:srcRect/>
          <a:stretch>
            <a:fillRect/>
          </a:stretch>
        </p:blipFill>
        <p:spPr bwMode="auto">
          <a:xfrm>
            <a:off x="4864100" y="1739900"/>
            <a:ext cx="4267200" cy="4267200"/>
          </a:xfrm>
          <a:prstGeom prst="rect">
            <a:avLst/>
          </a:prstGeom>
          <a:noFill/>
          <a:ln w="9525">
            <a:noFill/>
            <a:miter lim="800000"/>
            <a:headEnd/>
            <a:tailEnd/>
          </a:ln>
        </p:spPr>
      </p:pic>
      <p:sp>
        <p:nvSpPr>
          <p:cNvPr id="493571" name="Rectangle 3"/>
          <p:cNvSpPr>
            <a:spLocks noGrp="1" noChangeArrowheads="1"/>
          </p:cNvSpPr>
          <p:nvPr>
            <p:ph type="title"/>
          </p:nvPr>
        </p:nvSpPr>
        <p:spPr/>
        <p:txBody>
          <a:bodyPr/>
          <a:lstStyle/>
          <a:p>
            <a:pPr eaLnBrk="1" hangingPunct="1">
              <a:defRPr/>
            </a:pPr>
            <a:r>
              <a:rPr lang="hu-HU" smtClean="0"/>
              <a:t>T</a:t>
            </a:r>
            <a:r>
              <a:rPr lang="en-US" smtClean="0"/>
              <a:t>he</a:t>
            </a:r>
            <a:r>
              <a:rPr lang="en-US" smtClean="0">
                <a:latin typeface="Symbol" pitchFamily="18" charset="2"/>
              </a:rPr>
              <a:t> l</a:t>
            </a:r>
            <a:r>
              <a:rPr lang="en-US" smtClean="0"/>
              <a:t>(</a:t>
            </a:r>
            <a:r>
              <a:rPr lang="hu-HU" smtClean="0"/>
              <a:t>p</a:t>
            </a:r>
            <a:r>
              <a:rPr lang="en-US" baseline="-25000" smtClean="0"/>
              <a:t>t</a:t>
            </a:r>
            <a:r>
              <a:rPr lang="en-US" smtClean="0"/>
              <a:t>) </a:t>
            </a:r>
            <a:r>
              <a:rPr lang="hu-HU" smtClean="0"/>
              <a:t>function</a:t>
            </a:r>
            <a:endParaRPr lang="en-US" smtClean="0"/>
          </a:p>
        </p:txBody>
      </p:sp>
      <p:sp>
        <p:nvSpPr>
          <p:cNvPr id="493572" name="Rectangle 4"/>
          <p:cNvSpPr>
            <a:spLocks noChangeArrowheads="1"/>
          </p:cNvSpPr>
          <p:nvPr/>
        </p:nvSpPr>
        <p:spPr bwMode="auto">
          <a:xfrm>
            <a:off x="63500" y="1884363"/>
            <a:ext cx="4840288" cy="4386262"/>
          </a:xfrm>
          <a:prstGeom prst="rect">
            <a:avLst/>
          </a:prstGeom>
          <a:noFill/>
          <a:ln w="9525">
            <a:noFill/>
            <a:miter lim="800000"/>
            <a:headEnd/>
            <a:tailEnd/>
          </a:ln>
          <a:effectLst/>
        </p:spPr>
        <p:txBody>
          <a:bodyPr>
            <a:spAutoFit/>
          </a:bodyPr>
          <a:lstStyle/>
          <a:p>
            <a:pPr algn="ctr">
              <a:lnSpc>
                <a:spcPct val="90000"/>
              </a:lnSpc>
              <a:spcBef>
                <a:spcPct val="20000"/>
              </a:spcBef>
              <a:buClr>
                <a:srgbClr val="99FF33"/>
              </a:buClr>
              <a:defRPr/>
            </a:pPr>
            <a:r>
              <a:rPr lang="hu-HU" sz="2000" b="0">
                <a:effectLst>
                  <a:outerShdw blurRad="38100" dist="38100" dir="2700000" algn="tl">
                    <a:srgbClr val="000000"/>
                  </a:outerShdw>
                </a:effectLst>
                <a:latin typeface="Book Antiqua" pitchFamily="18" charset="0"/>
              </a:rPr>
              <a:t>Hot and dense matter</a:t>
            </a:r>
          </a:p>
          <a:p>
            <a:pPr algn="ctr">
              <a:lnSpc>
                <a:spcPct val="90000"/>
              </a:lnSpc>
              <a:spcBef>
                <a:spcPct val="20000"/>
              </a:spcBef>
              <a:buClr>
                <a:srgbClr val="99FF33"/>
              </a:buClr>
              <a:defRPr/>
            </a:pPr>
            <a:r>
              <a:rPr lang="hu-HU" sz="2000" b="0">
                <a:effectLst>
                  <a:outerShdw blurRad="38100" dist="38100" dir="2700000" algn="tl">
                    <a:srgbClr val="000000"/>
                  </a:outerShdw>
                </a:effectLst>
                <a:latin typeface="Symbol" pitchFamily="18" charset="2"/>
              </a:rPr>
              <a:t>h</a:t>
            </a:r>
            <a:r>
              <a:rPr lang="hu-HU" sz="2000" b="0" baseline="3000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Book Antiqua" pitchFamily="18" charset="0"/>
              </a:rPr>
              <a:t> mass reduction</a:t>
            </a:r>
          </a:p>
          <a:p>
            <a:pPr algn="ctr">
              <a:lnSpc>
                <a:spcPct val="90000"/>
              </a:lnSpc>
              <a:spcBef>
                <a:spcPct val="20000"/>
              </a:spcBef>
              <a:buClr>
                <a:srgbClr val="99FF33"/>
              </a:buClr>
              <a:defRPr/>
            </a:pPr>
            <a:r>
              <a:rPr lang="hu-HU" sz="2000" b="0">
                <a:effectLst>
                  <a:outerShdw blurRad="38100" dist="38100" dir="2700000" algn="tl">
                    <a:srgbClr val="000000"/>
                  </a:outerShdw>
                </a:effectLst>
                <a:latin typeface="Book Antiqua" pitchFamily="18" charset="0"/>
                <a:sym typeface="Symbol" pitchFamily="18" charset="2"/>
              </a:rPr>
              <a:t></a:t>
            </a:r>
            <a:endParaRPr lang="hu-HU" sz="2000" b="0">
              <a:effectLst>
                <a:outerShdw blurRad="38100" dist="38100" dir="2700000" algn="tl">
                  <a:srgbClr val="000000"/>
                </a:outerShdw>
              </a:effectLst>
              <a:latin typeface="Book Antiqua" pitchFamily="18" charset="0"/>
            </a:endParaRPr>
          </a:p>
          <a:p>
            <a:pPr algn="ctr">
              <a:lnSpc>
                <a:spcPct val="90000"/>
              </a:lnSpc>
              <a:spcBef>
                <a:spcPct val="20000"/>
              </a:spcBef>
              <a:buClr>
                <a:srgbClr val="99FF33"/>
              </a:buClr>
              <a:defRPr/>
            </a:pPr>
            <a:r>
              <a:rPr lang="hu-HU" sz="2000" b="0">
                <a:effectLst>
                  <a:outerShdw blurRad="38100" dist="38100" dir="2700000" algn="tl">
                    <a:srgbClr val="000000"/>
                  </a:outerShdw>
                </a:effectLst>
                <a:latin typeface="Book Antiqua" pitchFamily="18" charset="0"/>
              </a:rPr>
              <a:t>Enhanced </a:t>
            </a:r>
            <a:r>
              <a:rPr lang="hu-HU" sz="2000" b="0">
                <a:effectLst>
                  <a:outerShdw blurRad="38100" dist="38100" dir="2700000" algn="tl">
                    <a:srgbClr val="000000"/>
                  </a:outerShdw>
                </a:effectLst>
                <a:latin typeface="Symbol" pitchFamily="18" charset="2"/>
              </a:rPr>
              <a:t>h</a:t>
            </a:r>
            <a:r>
              <a:rPr lang="hu-HU" sz="2000" b="0" baseline="3000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Book Antiqua" pitchFamily="18" charset="0"/>
              </a:rPr>
              <a:t> content</a:t>
            </a:r>
          </a:p>
          <a:p>
            <a:pPr algn="ctr">
              <a:lnSpc>
                <a:spcPct val="90000"/>
              </a:lnSpc>
              <a:spcBef>
                <a:spcPct val="20000"/>
              </a:spcBef>
              <a:buClr>
                <a:srgbClr val="99FF33"/>
              </a:buClr>
              <a:defRPr/>
            </a:pPr>
            <a:r>
              <a:rPr lang="hu-HU" sz="2000" b="0">
                <a:effectLst>
                  <a:outerShdw blurRad="38100" dist="38100" dir="2700000" algn="tl">
                    <a:srgbClr val="000000"/>
                  </a:outerShdw>
                </a:effectLst>
                <a:latin typeface="Book Antiqua" pitchFamily="18" charset="0"/>
              </a:rPr>
              <a:t>Decay:</a:t>
            </a:r>
          </a:p>
          <a:p>
            <a:pPr algn="ctr">
              <a:lnSpc>
                <a:spcPct val="90000"/>
              </a:lnSpc>
              <a:spcBef>
                <a:spcPct val="20000"/>
              </a:spcBef>
              <a:buClr>
                <a:srgbClr val="99FF33"/>
              </a:buClr>
              <a:defRPr/>
            </a:pPr>
            <a:r>
              <a:rPr lang="hu-HU" sz="2000" b="0">
                <a:effectLst>
                  <a:outerShdw blurRad="38100" dist="38100" dir="2700000" algn="tl">
                    <a:srgbClr val="000000"/>
                  </a:outerShdw>
                </a:effectLst>
                <a:latin typeface="Symbol" pitchFamily="18" charset="2"/>
              </a:rPr>
              <a:t>h</a:t>
            </a:r>
            <a:r>
              <a:rPr lang="hu-HU" sz="2000" b="0" baseline="3000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Book Antiqua" pitchFamily="18" charset="0"/>
                <a:sym typeface="Symbol" pitchFamily="18" charset="2"/>
              </a:rPr>
              <a:t></a:t>
            </a:r>
            <a:r>
              <a:rPr lang="hu-HU" sz="2000" b="0">
                <a:effectLst>
                  <a:outerShdw blurRad="38100" dist="38100" dir="2700000" algn="tl">
                    <a:srgbClr val="000000"/>
                  </a:outerShdw>
                </a:effectLst>
                <a:latin typeface="Symbol" pitchFamily="18" charset="2"/>
              </a:rPr>
              <a:t>h</a:t>
            </a:r>
            <a:r>
              <a:rPr lang="hu-HU" sz="2000" b="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Symbol" pitchFamily="18" charset="2"/>
              </a:rPr>
              <a:t>p</a:t>
            </a:r>
            <a:r>
              <a:rPr lang="hu-HU" sz="2000" b="0" baseline="30000">
                <a:effectLst>
                  <a:outerShdw blurRad="38100" dist="38100" dir="2700000" algn="tl">
                    <a:srgbClr val="000000"/>
                  </a:outerShdw>
                </a:effectLst>
                <a:latin typeface="Book Antiqua" pitchFamily="18" charset="0"/>
              </a:rPr>
              <a:t>+ </a:t>
            </a:r>
            <a:r>
              <a:rPr lang="hu-HU" sz="2000" b="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Symbol" pitchFamily="18" charset="2"/>
              </a:rPr>
              <a:t>p</a:t>
            </a:r>
            <a:r>
              <a:rPr lang="hu-HU" sz="2000" b="0" baseline="3000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Book Antiqua" pitchFamily="18" charset="0"/>
                <a:sym typeface="Symbol" pitchFamily="18" charset="2"/>
              </a:rPr>
              <a:t></a:t>
            </a:r>
            <a:r>
              <a:rPr lang="hu-HU" sz="2000" b="0" baseline="30000">
                <a:effectLst>
                  <a:outerShdw blurRad="38100" dist="38100" dir="2700000" algn="tl">
                    <a:srgbClr val="000000"/>
                  </a:outerShdw>
                </a:effectLst>
                <a:latin typeface="Book Antiqua" pitchFamily="18" charset="0"/>
              </a:rPr>
              <a:t> </a:t>
            </a:r>
            <a:r>
              <a:rPr lang="hu-HU" sz="2000" b="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Symbol" pitchFamily="18" charset="2"/>
              </a:rPr>
              <a:t>p</a:t>
            </a:r>
            <a:r>
              <a:rPr lang="hu-HU" sz="2000" b="0" baseline="30000">
                <a:effectLst>
                  <a:outerShdw blurRad="38100" dist="38100" dir="2700000" algn="tl">
                    <a:srgbClr val="000000"/>
                  </a:outerShdw>
                </a:effectLst>
                <a:latin typeface="Book Antiqua" pitchFamily="18" charset="0"/>
              </a:rPr>
              <a:t>0</a:t>
            </a:r>
            <a:r>
              <a:rPr lang="hu-HU" sz="2000" b="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Symbol" pitchFamily="18" charset="2"/>
              </a:rPr>
              <a:t>p</a:t>
            </a:r>
            <a:r>
              <a:rPr lang="hu-HU" sz="2000" b="0" baseline="3000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Symbol" pitchFamily="18" charset="2"/>
              </a:rPr>
              <a:t>p</a:t>
            </a:r>
            <a:r>
              <a:rPr lang="hu-HU" sz="2000" b="0" baseline="3000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Symbol" pitchFamily="18" charset="2"/>
              </a:rPr>
              <a:t>p</a:t>
            </a:r>
            <a:r>
              <a:rPr lang="hu-HU" sz="2000" b="0" baseline="3000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Symbol" pitchFamily="18" charset="2"/>
              </a:rPr>
              <a:t>p</a:t>
            </a:r>
            <a:r>
              <a:rPr lang="hu-HU" sz="2000" b="0" baseline="30000">
                <a:effectLst>
                  <a:outerShdw blurRad="38100" dist="38100" dir="2700000" algn="tl">
                    <a:srgbClr val="000000"/>
                  </a:outerShdw>
                </a:effectLst>
                <a:latin typeface="Book Antiqua" pitchFamily="18" charset="0"/>
              </a:rPr>
              <a:t>−</a:t>
            </a:r>
          </a:p>
          <a:p>
            <a:pPr algn="ctr">
              <a:lnSpc>
                <a:spcPct val="90000"/>
              </a:lnSpc>
              <a:spcBef>
                <a:spcPct val="20000"/>
              </a:spcBef>
              <a:buClr>
                <a:srgbClr val="99FF33"/>
              </a:buClr>
              <a:defRPr/>
            </a:pPr>
            <a:r>
              <a:rPr lang="hu-HU" sz="2000" b="0">
                <a:effectLst>
                  <a:outerShdw blurRad="38100" dist="38100" dir="2700000" algn="tl">
                    <a:srgbClr val="000000"/>
                  </a:outerShdw>
                </a:effectLst>
                <a:latin typeface="Book Antiqua" pitchFamily="18" charset="0"/>
              </a:rPr>
              <a:t>Long lifetime</a:t>
            </a:r>
          </a:p>
          <a:p>
            <a:pPr algn="ctr">
              <a:lnSpc>
                <a:spcPct val="90000"/>
              </a:lnSpc>
              <a:spcBef>
                <a:spcPct val="20000"/>
              </a:spcBef>
              <a:buClr>
                <a:srgbClr val="99FF33"/>
              </a:buClr>
              <a:defRPr/>
            </a:pPr>
            <a:r>
              <a:rPr lang="hu-HU" sz="2000" b="0">
                <a:effectLst>
                  <a:outerShdw blurRad="38100" dist="38100" dir="2700000" algn="tl">
                    <a:srgbClr val="000000"/>
                  </a:outerShdw>
                </a:effectLst>
                <a:latin typeface="Book Antiqua" pitchFamily="18" charset="0"/>
              </a:rPr>
              <a:t>Average p</a:t>
            </a:r>
            <a:r>
              <a:rPr lang="hu-HU" sz="2000" b="0" baseline="-25000">
                <a:effectLst>
                  <a:outerShdw blurRad="38100" dist="38100" dir="2700000" algn="tl">
                    <a:srgbClr val="000000"/>
                  </a:outerShdw>
                </a:effectLst>
                <a:latin typeface="Book Antiqua" pitchFamily="18" charset="0"/>
              </a:rPr>
              <a:t>t</a:t>
            </a:r>
            <a:r>
              <a:rPr lang="hu-HU" sz="2000" b="0">
                <a:effectLst>
                  <a:outerShdw blurRad="38100" dist="38100" dir="2700000" algn="tl">
                    <a:srgbClr val="000000"/>
                  </a:outerShdw>
                </a:effectLst>
                <a:latin typeface="Book Antiqua" pitchFamily="18" charset="0"/>
              </a:rPr>
              <a:t> of </a:t>
            </a:r>
            <a:r>
              <a:rPr lang="hu-HU" sz="2000" b="0">
                <a:effectLst>
                  <a:outerShdw blurRad="38100" dist="38100" dir="2700000" algn="tl">
                    <a:srgbClr val="000000"/>
                  </a:outerShdw>
                </a:effectLst>
                <a:latin typeface="Symbol" pitchFamily="18" charset="2"/>
              </a:rPr>
              <a:t>p</a:t>
            </a:r>
            <a:r>
              <a:rPr lang="hu-HU" sz="2000" b="0">
                <a:effectLst>
                  <a:outerShdw blurRad="38100" dist="38100" dir="2700000" algn="tl">
                    <a:srgbClr val="000000"/>
                  </a:outerShdw>
                </a:effectLst>
                <a:latin typeface="Book Antiqua" pitchFamily="18" charset="0"/>
              </a:rPr>
              <a:t>’s 138 MeV</a:t>
            </a:r>
          </a:p>
          <a:p>
            <a:pPr algn="ctr">
              <a:lnSpc>
                <a:spcPct val="90000"/>
              </a:lnSpc>
              <a:spcBef>
                <a:spcPct val="20000"/>
              </a:spcBef>
              <a:buClr>
                <a:srgbClr val="99FF33"/>
              </a:buClr>
              <a:defRPr/>
            </a:pPr>
            <a:r>
              <a:rPr lang="hu-HU" sz="2000" b="0">
                <a:effectLst>
                  <a:outerShdw blurRad="38100" dist="38100" dir="2700000" algn="tl">
                    <a:srgbClr val="000000"/>
                  </a:outerShdw>
                </a:effectLst>
                <a:latin typeface="Book Antiqua" pitchFamily="18" charset="0"/>
                <a:sym typeface="Symbol" pitchFamily="18" charset="2"/>
              </a:rPr>
              <a:t></a:t>
            </a:r>
          </a:p>
          <a:p>
            <a:pPr algn="ctr">
              <a:lnSpc>
                <a:spcPct val="90000"/>
              </a:lnSpc>
              <a:spcBef>
                <a:spcPct val="20000"/>
              </a:spcBef>
              <a:buClr>
                <a:srgbClr val="99FF33"/>
              </a:buClr>
              <a:defRPr/>
            </a:pPr>
            <a:r>
              <a:rPr lang="hu-HU" sz="2000" b="0">
                <a:effectLst>
                  <a:outerShdw blurRad="38100" dist="38100" dir="2700000" algn="tl">
                    <a:srgbClr val="000000"/>
                  </a:outerShdw>
                </a:effectLst>
                <a:latin typeface="Book Antiqua" pitchFamily="18" charset="0"/>
              </a:rPr>
              <a:t>More non-interacting </a:t>
            </a:r>
            <a:r>
              <a:rPr lang="hu-HU" sz="2000" b="0">
                <a:effectLst>
                  <a:outerShdw blurRad="38100" dist="38100" dir="2700000" algn="tl">
                    <a:srgbClr val="000000"/>
                  </a:outerShdw>
                </a:effectLst>
                <a:latin typeface="Symbol" pitchFamily="18" charset="2"/>
              </a:rPr>
              <a:t>p</a:t>
            </a:r>
            <a:r>
              <a:rPr lang="hu-HU" sz="2000" b="0">
                <a:effectLst>
                  <a:outerShdw blurRad="38100" dist="38100" dir="2700000" algn="tl">
                    <a:srgbClr val="000000"/>
                  </a:outerShdw>
                </a:effectLst>
                <a:latin typeface="Book Antiqua" pitchFamily="18" charset="0"/>
              </a:rPr>
              <a:t>’s at 138 MeV</a:t>
            </a:r>
          </a:p>
          <a:p>
            <a:pPr algn="ctr">
              <a:lnSpc>
                <a:spcPct val="90000"/>
              </a:lnSpc>
              <a:spcBef>
                <a:spcPct val="20000"/>
              </a:spcBef>
              <a:buClr>
                <a:srgbClr val="99FF33"/>
              </a:buClr>
              <a:defRPr/>
            </a:pPr>
            <a:r>
              <a:rPr lang="hu-HU" sz="2000" b="0">
                <a:effectLst>
                  <a:outerShdw blurRad="38100" dist="38100" dir="2700000" algn="tl">
                    <a:srgbClr val="000000"/>
                  </a:outerShdw>
                </a:effectLst>
                <a:latin typeface="Symbol" pitchFamily="18" charset="2"/>
              </a:rPr>
              <a:t>l</a:t>
            </a:r>
            <a:r>
              <a:rPr lang="hu-HU" sz="2000" b="0">
                <a:effectLst>
                  <a:outerShdw blurRad="38100" dist="38100" dir="2700000" algn="tl">
                    <a:srgbClr val="000000"/>
                  </a:outerShdw>
                </a:effectLst>
                <a:latin typeface="Book Antiqua" pitchFamily="18" charset="0"/>
              </a:rPr>
              <a:t>(m</a:t>
            </a:r>
            <a:r>
              <a:rPr lang="hu-HU" sz="2000" b="0" baseline="-25000">
                <a:effectLst>
                  <a:outerShdw blurRad="38100" dist="38100" dir="2700000" algn="tl">
                    <a:srgbClr val="000000"/>
                  </a:outerShdw>
                </a:effectLst>
                <a:latin typeface="Book Antiqua" pitchFamily="18" charset="0"/>
              </a:rPr>
              <a:t>t</a:t>
            </a:r>
            <a:r>
              <a:rPr lang="hu-HU" sz="2000" b="0">
                <a:effectLst>
                  <a:outerShdw blurRad="38100" dist="38100" dir="2700000" algn="tl">
                    <a:srgbClr val="000000"/>
                  </a:outerShdw>
                </a:effectLst>
                <a:latin typeface="Book Antiqua" pitchFamily="18" charset="0"/>
              </a:rPr>
              <a:t>) measures fraction of interacting </a:t>
            </a:r>
            <a:r>
              <a:rPr lang="hu-HU" sz="2000" b="0">
                <a:effectLst>
                  <a:outerShdw blurRad="38100" dist="38100" dir="2700000" algn="tl">
                    <a:srgbClr val="000000"/>
                  </a:outerShdw>
                </a:effectLst>
                <a:latin typeface="Symbol" pitchFamily="18" charset="2"/>
              </a:rPr>
              <a:t>p</a:t>
            </a:r>
            <a:r>
              <a:rPr lang="hu-HU" sz="2000" b="0">
                <a:effectLst>
                  <a:outerShdw blurRad="38100" dist="38100" dir="2700000" algn="tl">
                    <a:srgbClr val="000000"/>
                  </a:outerShdw>
                </a:effectLst>
                <a:latin typeface="Book Antiqua" pitchFamily="18" charset="0"/>
              </a:rPr>
              <a:t>’s</a:t>
            </a:r>
          </a:p>
          <a:p>
            <a:pPr algn="ctr">
              <a:lnSpc>
                <a:spcPct val="90000"/>
              </a:lnSpc>
              <a:spcBef>
                <a:spcPct val="20000"/>
              </a:spcBef>
              <a:buClr>
                <a:srgbClr val="99FF33"/>
              </a:buClr>
              <a:defRPr/>
            </a:pPr>
            <a:r>
              <a:rPr lang="hu-HU" sz="2000" b="0">
                <a:effectLst>
                  <a:outerShdw blurRad="38100" dist="38100" dir="2700000" algn="tl">
                    <a:srgbClr val="000000"/>
                  </a:outerShdw>
                </a:effectLst>
                <a:latin typeface="Book Antiqua" pitchFamily="18" charset="0"/>
                <a:sym typeface="Symbol" pitchFamily="18" charset="2"/>
              </a:rPr>
              <a:t></a:t>
            </a:r>
          </a:p>
          <a:p>
            <a:pPr algn="ctr">
              <a:lnSpc>
                <a:spcPct val="90000"/>
              </a:lnSpc>
              <a:spcBef>
                <a:spcPct val="20000"/>
              </a:spcBef>
              <a:buClr>
                <a:srgbClr val="99FF33"/>
              </a:buClr>
              <a:defRPr/>
            </a:pPr>
            <a:r>
              <a:rPr lang="hu-HU" sz="2000" b="0">
                <a:effectLst>
                  <a:outerShdw blurRad="38100" dist="38100" dir="2700000" algn="tl">
                    <a:srgbClr val="000000"/>
                  </a:outerShdw>
                </a:effectLst>
                <a:latin typeface="Book Antiqua" pitchFamily="18" charset="0"/>
              </a:rPr>
              <a:t>A hole in </a:t>
            </a:r>
            <a:r>
              <a:rPr lang="hu-HU" sz="2000" b="0">
                <a:effectLst>
                  <a:outerShdw blurRad="38100" dist="38100" dir="2700000" algn="tl">
                    <a:srgbClr val="000000"/>
                  </a:outerShdw>
                </a:effectLst>
                <a:latin typeface="Symbol" pitchFamily="18" charset="2"/>
              </a:rPr>
              <a:t>l</a:t>
            </a:r>
            <a:r>
              <a:rPr lang="hu-HU" sz="2000" b="0">
                <a:effectLst>
                  <a:outerShdw blurRad="38100" dist="38100" dir="2700000" algn="tl">
                    <a:srgbClr val="000000"/>
                  </a:outerShdw>
                </a:effectLst>
                <a:latin typeface="Book Antiqua" pitchFamily="18" charset="0"/>
              </a:rPr>
              <a:t>(m</a:t>
            </a:r>
            <a:r>
              <a:rPr lang="hu-HU" sz="2000" b="0" baseline="-25000">
                <a:effectLst>
                  <a:outerShdw blurRad="38100" dist="38100" dir="2700000" algn="tl">
                    <a:srgbClr val="000000"/>
                  </a:outerShdw>
                </a:effectLst>
                <a:latin typeface="Book Antiqua" pitchFamily="18" charset="0"/>
              </a:rPr>
              <a:t>t</a:t>
            </a:r>
            <a:r>
              <a:rPr lang="hu-HU" sz="2000" b="0">
                <a:effectLst>
                  <a:outerShdw blurRad="38100" dist="38100" dir="2700000" algn="tl">
                    <a:srgbClr val="000000"/>
                  </a:outerShdw>
                </a:effectLst>
                <a:latin typeface="Book Antiqua" pitchFamily="18" charset="0"/>
              </a:rPr>
              <a:t>) </a:t>
            </a:r>
          </a:p>
        </p:txBody>
      </p:sp>
      <p:sp>
        <p:nvSpPr>
          <p:cNvPr id="146438" name="Rectangle 5"/>
          <p:cNvSpPr>
            <a:spLocks noChangeArrowheads="1"/>
          </p:cNvSpPr>
          <p:nvPr/>
        </p:nvSpPr>
        <p:spPr bwMode="auto">
          <a:xfrm>
            <a:off x="4940300" y="2197100"/>
            <a:ext cx="4114800" cy="762000"/>
          </a:xfrm>
          <a:prstGeom prst="rect">
            <a:avLst/>
          </a:prstGeom>
          <a:noFill/>
          <a:ln w="9525">
            <a:noFill/>
            <a:miter lim="800000"/>
            <a:headEnd/>
            <a:tailEnd/>
          </a:ln>
        </p:spPr>
        <p:txBody>
          <a:bodyPr/>
          <a:lstStyle/>
          <a:p>
            <a:pPr marL="342900" indent="-342900" algn="ctr">
              <a:buClr>
                <a:srgbClr val="99FF33"/>
              </a:buClr>
            </a:pPr>
            <a:r>
              <a:rPr lang="hu-HU" sz="1400">
                <a:solidFill>
                  <a:schemeClr val="bg2"/>
                </a:solidFill>
                <a:latin typeface="Book Antiqua" pitchFamily="18" charset="0"/>
              </a:rPr>
              <a:t>PHENIX FINAL DATA</a:t>
            </a:r>
          </a:p>
          <a:p>
            <a:pPr marL="342900" indent="-342900" algn="ctr">
              <a:buClr>
                <a:srgbClr val="99FF33"/>
              </a:buClr>
            </a:pPr>
            <a:r>
              <a:rPr lang="hu-HU" sz="1400">
                <a:solidFill>
                  <a:schemeClr val="bg2"/>
                </a:solidFill>
                <a:latin typeface="Book Antiqua" pitchFamily="18" charset="0"/>
              </a:rPr>
              <a:t>Au+Au 200 GeV</a:t>
            </a:r>
          </a:p>
          <a:p>
            <a:pPr marL="342900" indent="-342900" algn="ctr">
              <a:buClr>
                <a:srgbClr val="99FF33"/>
              </a:buClr>
            </a:pPr>
            <a:r>
              <a:rPr lang="hu-HU" sz="1400">
                <a:solidFill>
                  <a:schemeClr val="bg2"/>
                </a:solidFill>
                <a:latin typeface="Book Antiqua" pitchFamily="18" charset="0"/>
              </a:rPr>
              <a:t> S. S. Adler et al.,  PRL93,152302(2004)</a:t>
            </a:r>
          </a:p>
        </p:txBody>
      </p:sp>
      <p:sp>
        <p:nvSpPr>
          <p:cNvPr id="493574" name="Rectangle 6"/>
          <p:cNvSpPr>
            <a:spLocks noChangeArrowheads="1"/>
          </p:cNvSpPr>
          <p:nvPr/>
        </p:nvSpPr>
        <p:spPr bwMode="auto">
          <a:xfrm>
            <a:off x="76200" y="736600"/>
            <a:ext cx="8991600" cy="1066800"/>
          </a:xfrm>
          <a:prstGeom prst="rect">
            <a:avLst/>
          </a:prstGeom>
          <a:noFill/>
          <a:ln w="9525">
            <a:noFill/>
            <a:miter lim="800000"/>
            <a:headEnd/>
            <a:tailEnd/>
          </a:ln>
          <a:effectLst/>
        </p:spPr>
        <p:txBody>
          <a:bodyPr>
            <a:spAutoFit/>
          </a:bodyPr>
          <a:lstStyle/>
          <a:p>
            <a:pPr>
              <a:tabLst>
                <a:tab pos="1077913" algn="l"/>
              </a:tabLst>
              <a:defRPr/>
            </a:pPr>
            <a:r>
              <a:rPr lang="hu-HU" sz="3200">
                <a:effectLst>
                  <a:outerShdw blurRad="38100" dist="38100" dir="2700000" algn="tl">
                    <a:srgbClr val="000000"/>
                  </a:outerShdw>
                </a:effectLst>
                <a:latin typeface="Symbol" pitchFamily="18" charset="2"/>
              </a:rPr>
              <a:t>l</a:t>
            </a:r>
            <a:r>
              <a:rPr lang="hu-HU" sz="3200">
                <a:effectLst>
                  <a:outerShdw blurRad="38100" dist="38100" dir="2700000" algn="tl">
                    <a:srgbClr val="000000"/>
                  </a:outerShdw>
                </a:effectLst>
                <a:latin typeface="Book Antiqua" pitchFamily="18" charset="0"/>
              </a:rPr>
              <a:t>(p</a:t>
            </a:r>
            <a:r>
              <a:rPr lang="hu-HU" sz="3200" baseline="-25000">
                <a:effectLst>
                  <a:outerShdw blurRad="38100" dist="38100" dir="2700000" algn="tl">
                    <a:srgbClr val="000000"/>
                  </a:outerShdw>
                </a:effectLst>
                <a:latin typeface="Book Antiqua" pitchFamily="18" charset="0"/>
              </a:rPr>
              <a:t>t</a:t>
            </a:r>
            <a:r>
              <a:rPr lang="hu-HU" sz="3200">
                <a:effectLst>
                  <a:outerShdw blurRad="38100" dist="38100" dir="2700000" algn="tl">
                    <a:srgbClr val="000000"/>
                  </a:outerShdw>
                </a:effectLst>
                <a:latin typeface="Book Antiqua" pitchFamily="18" charset="0"/>
              </a:rPr>
              <a:t>): 	fraction of strongly coupled same sign </a:t>
            </a:r>
            <a:r>
              <a:rPr lang="hu-HU" sz="3200">
                <a:effectLst>
                  <a:outerShdw blurRad="38100" dist="38100" dir="2700000" algn="tl">
                    <a:srgbClr val="000000"/>
                  </a:outerShdw>
                </a:effectLst>
                <a:latin typeface="Symbol" pitchFamily="18" charset="2"/>
              </a:rPr>
              <a:t>p</a:t>
            </a:r>
            <a:r>
              <a:rPr lang="hu-HU" sz="3200">
                <a:effectLst>
                  <a:outerShdw blurRad="38100" dist="38100" dir="2700000" algn="tl">
                    <a:srgbClr val="000000"/>
                  </a:outerShdw>
                </a:effectLst>
                <a:latin typeface="Book Antiqua" pitchFamily="18" charset="0"/>
              </a:rPr>
              <a:t>’s</a:t>
            </a:r>
          </a:p>
          <a:p>
            <a:pPr>
              <a:tabLst>
                <a:tab pos="1077913" algn="l"/>
              </a:tabLst>
              <a:defRPr/>
            </a:pPr>
            <a:r>
              <a:rPr lang="hu-HU" sz="3200">
                <a:effectLst>
                  <a:outerShdw blurRad="38100" dist="38100" dir="2700000" algn="tl">
                    <a:srgbClr val="000000"/>
                  </a:outerShdw>
                </a:effectLst>
                <a:latin typeface="Book Antiqua" pitchFamily="18" charset="0"/>
              </a:rPr>
              <a:t>          	at given pair p</a:t>
            </a:r>
            <a:r>
              <a:rPr lang="hu-HU" sz="3200" baseline="-25000">
                <a:effectLst>
                  <a:outerShdw blurRad="38100" dist="38100" dir="2700000" algn="tl">
                    <a:srgbClr val="000000"/>
                  </a:outerShdw>
                </a:effectLst>
                <a:latin typeface="Book Antiqua" pitchFamily="18" charset="0"/>
              </a:rPr>
              <a:t>t</a:t>
            </a:r>
          </a:p>
        </p:txBody>
      </p:sp>
      <p:grpSp>
        <p:nvGrpSpPr>
          <p:cNvPr id="2" name="Group 7"/>
          <p:cNvGrpSpPr>
            <a:grpSpLocks/>
          </p:cNvGrpSpPr>
          <p:nvPr/>
        </p:nvGrpSpPr>
        <p:grpSpPr bwMode="auto">
          <a:xfrm>
            <a:off x="4891088" y="1774825"/>
            <a:ext cx="4240212" cy="4240213"/>
            <a:chOff x="3089" y="1078"/>
            <a:chExt cx="2671" cy="2671"/>
          </a:xfrm>
        </p:grpSpPr>
        <p:pic>
          <p:nvPicPr>
            <p:cNvPr id="146441" name="Picture 8" descr="lambda_shape"/>
            <p:cNvPicPr>
              <a:picLocks noChangeAspect="1" noChangeArrowheads="1"/>
            </p:cNvPicPr>
            <p:nvPr/>
          </p:nvPicPr>
          <p:blipFill>
            <a:blip r:embed="rId4" cstate="print"/>
            <a:srcRect/>
            <a:stretch>
              <a:fillRect/>
            </a:stretch>
          </p:blipFill>
          <p:spPr bwMode="auto">
            <a:xfrm>
              <a:off x="3089" y="1078"/>
              <a:ext cx="2671" cy="2671"/>
            </a:xfrm>
            <a:prstGeom prst="rect">
              <a:avLst/>
            </a:prstGeom>
            <a:noFill/>
            <a:ln w="9525">
              <a:noFill/>
              <a:miter lim="800000"/>
              <a:headEnd/>
              <a:tailEnd/>
            </a:ln>
          </p:spPr>
        </p:pic>
        <p:sp>
          <p:nvSpPr>
            <p:cNvPr id="493577" name="Rectangle 9"/>
            <p:cNvSpPr>
              <a:spLocks noChangeArrowheads="1"/>
            </p:cNvSpPr>
            <p:nvPr/>
          </p:nvSpPr>
          <p:spPr bwMode="auto">
            <a:xfrm>
              <a:off x="4546" y="2257"/>
              <a:ext cx="824" cy="173"/>
            </a:xfrm>
            <a:prstGeom prst="rect">
              <a:avLst/>
            </a:prstGeom>
            <a:noFill/>
            <a:ln w="9525">
              <a:noFill/>
              <a:miter lim="800000"/>
              <a:headEnd/>
              <a:tailEnd/>
            </a:ln>
            <a:effectLst/>
          </p:spPr>
          <p:txBody>
            <a:bodyPr>
              <a:spAutoFit/>
            </a:bodyPr>
            <a:lstStyle/>
            <a:p>
              <a:pPr>
                <a:defRPr/>
              </a:pPr>
              <a:r>
                <a:rPr lang="hu-HU" sz="1200">
                  <a:effectLst>
                    <a:outerShdw blurRad="38100" dist="38100" dir="2700000" algn="tl">
                      <a:srgbClr val="000000"/>
                    </a:outerShdw>
                  </a:effectLst>
                  <a:latin typeface="Book Antiqua" pitchFamily="18" charset="0"/>
                </a:rPr>
                <a:t>nucl-ex/0509042</a:t>
              </a:r>
            </a:p>
          </p:txBody>
        </p:sp>
        <p:sp>
          <p:nvSpPr>
            <p:cNvPr id="146443" name="Rectangle 10"/>
            <p:cNvSpPr>
              <a:spLocks noChangeArrowheads="1"/>
            </p:cNvSpPr>
            <p:nvPr/>
          </p:nvSpPr>
          <p:spPr bwMode="auto">
            <a:xfrm>
              <a:off x="4317" y="2060"/>
              <a:ext cx="1412" cy="176"/>
            </a:xfrm>
            <a:prstGeom prst="rect">
              <a:avLst/>
            </a:prstGeom>
            <a:noFill/>
            <a:ln w="9525">
              <a:noFill/>
              <a:miter lim="800000"/>
              <a:headEnd/>
              <a:tailEnd/>
            </a:ln>
          </p:spPr>
          <p:txBody>
            <a:bodyPr/>
            <a:lstStyle/>
            <a:p>
              <a:pPr marL="342900" indent="-342900" algn="ctr">
                <a:buClr>
                  <a:srgbClr val="99FF33"/>
                </a:buClr>
              </a:pPr>
              <a:r>
                <a:rPr lang="hu-HU" sz="1400">
                  <a:latin typeface="Book Antiqua" pitchFamily="18" charset="0"/>
                </a:rPr>
                <a:t>PHENIX PRELIMINARY</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dirty="0" smtClean="0"/>
              <a:t>Részecskegyorsítók</a:t>
            </a:r>
            <a:endParaRPr lang="hu-HU" dirty="0"/>
          </a:p>
        </p:txBody>
      </p:sp>
      <p:sp>
        <p:nvSpPr>
          <p:cNvPr id="3" name="Tartalom helye 2"/>
          <p:cNvSpPr>
            <a:spLocks noGrp="1"/>
          </p:cNvSpPr>
          <p:nvPr>
            <p:ph idx="1"/>
          </p:nvPr>
        </p:nvSpPr>
        <p:spPr>
          <a:xfrm>
            <a:off x="0" y="731838"/>
            <a:ext cx="9144000" cy="5943600"/>
          </a:xfrm>
        </p:spPr>
        <p:txBody>
          <a:bodyPr/>
          <a:lstStyle/>
          <a:p>
            <a:pPr>
              <a:lnSpc>
                <a:spcPct val="110000"/>
              </a:lnSpc>
              <a:spcBef>
                <a:spcPts val="0"/>
              </a:spcBef>
              <a:defRPr/>
            </a:pPr>
            <a:r>
              <a:rPr lang="hu-HU" sz="2400" dirty="0" smtClean="0"/>
              <a:t>Katódsugárcső, röntgen</a:t>
            </a:r>
          </a:p>
          <a:p>
            <a:pPr>
              <a:lnSpc>
                <a:spcPct val="110000"/>
              </a:lnSpc>
              <a:spcBef>
                <a:spcPts val="0"/>
              </a:spcBef>
              <a:defRPr/>
            </a:pPr>
            <a:r>
              <a:rPr lang="hu-HU" sz="2400" dirty="0" smtClean="0"/>
              <a:t>Van de </a:t>
            </a:r>
            <a:r>
              <a:rPr lang="hu-HU" sz="2400" dirty="0" err="1" smtClean="0"/>
              <a:t>Graaf</a:t>
            </a:r>
            <a:r>
              <a:rPr lang="hu-HU" sz="2400" dirty="0" smtClean="0"/>
              <a:t>, </a:t>
            </a:r>
            <a:r>
              <a:rPr lang="hu-HU" sz="2400" dirty="0" err="1" smtClean="0"/>
              <a:t>Cockroft-Walton</a:t>
            </a:r>
            <a:endParaRPr lang="hu-HU" sz="2400" dirty="0" smtClean="0"/>
          </a:p>
          <a:p>
            <a:pPr>
              <a:lnSpc>
                <a:spcPct val="110000"/>
              </a:lnSpc>
              <a:spcBef>
                <a:spcPts val="0"/>
              </a:spcBef>
              <a:defRPr/>
            </a:pPr>
            <a:r>
              <a:rPr lang="hu-HU" sz="2400" dirty="0" smtClean="0"/>
              <a:t>Lineáris (</a:t>
            </a:r>
            <a:r>
              <a:rPr lang="hu-HU" sz="2400" dirty="0" err="1" smtClean="0"/>
              <a:t>pl</a:t>
            </a:r>
            <a:r>
              <a:rPr lang="hu-HU" sz="2400" dirty="0" smtClean="0"/>
              <a:t> SLAC, 3 km)</a:t>
            </a:r>
          </a:p>
          <a:p>
            <a:pPr>
              <a:lnSpc>
                <a:spcPct val="110000"/>
              </a:lnSpc>
              <a:spcBef>
                <a:spcPts val="0"/>
              </a:spcBef>
              <a:defRPr/>
            </a:pPr>
            <a:r>
              <a:rPr lang="hu-HU" sz="2400" dirty="0" smtClean="0"/>
              <a:t>Tandem: negatív ion majd pozitív, így kétszeri gyorsítás</a:t>
            </a:r>
          </a:p>
          <a:p>
            <a:pPr>
              <a:lnSpc>
                <a:spcPct val="110000"/>
              </a:lnSpc>
              <a:spcBef>
                <a:spcPts val="0"/>
              </a:spcBef>
              <a:defRPr/>
            </a:pPr>
            <a:r>
              <a:rPr lang="hu-HU" sz="2400" dirty="0" smtClean="0"/>
              <a:t>Ciklotron (</a:t>
            </a:r>
            <a:r>
              <a:rPr lang="hu-HU" sz="2400" dirty="0" err="1" smtClean="0"/>
              <a:t>pl</a:t>
            </a:r>
            <a:r>
              <a:rPr lang="hu-HU" sz="2400" dirty="0" smtClean="0"/>
              <a:t> Berkeley): két 'D' alak, gyorsulás közöttük, állandó B, állandó frekvencia</a:t>
            </a:r>
          </a:p>
          <a:p>
            <a:pPr>
              <a:lnSpc>
                <a:spcPct val="110000"/>
              </a:lnSpc>
              <a:spcBef>
                <a:spcPts val="0"/>
              </a:spcBef>
              <a:defRPr/>
            </a:pPr>
            <a:r>
              <a:rPr lang="hu-HU" sz="2400" dirty="0" smtClean="0"/>
              <a:t>Szinkrociklotron: relativisztikus effektusra korrigált  </a:t>
            </a:r>
            <a:r>
              <a:rPr lang="hu-HU" sz="2400" dirty="0" err="1" smtClean="0"/>
              <a:t>frekv</a:t>
            </a:r>
            <a:r>
              <a:rPr lang="hu-HU" sz="2400" dirty="0" smtClean="0"/>
              <a:t>.</a:t>
            </a:r>
          </a:p>
          <a:p>
            <a:pPr>
              <a:lnSpc>
                <a:spcPct val="110000"/>
              </a:lnSpc>
              <a:spcBef>
                <a:spcPts val="0"/>
              </a:spcBef>
              <a:defRPr/>
            </a:pPr>
            <a:r>
              <a:rPr lang="hu-HU" sz="2400" dirty="0" err="1" smtClean="0"/>
              <a:t>Izoszinkron</a:t>
            </a:r>
            <a:r>
              <a:rPr lang="hu-HU" sz="2400" dirty="0" smtClean="0"/>
              <a:t> ciklotron: növekvő mágneses térrel korrigál.</a:t>
            </a:r>
          </a:p>
          <a:p>
            <a:pPr>
              <a:lnSpc>
                <a:spcPct val="110000"/>
              </a:lnSpc>
              <a:spcBef>
                <a:spcPts val="0"/>
              </a:spcBef>
              <a:defRPr/>
            </a:pPr>
            <a:r>
              <a:rPr lang="hu-HU" sz="2400" dirty="0" smtClean="0"/>
              <a:t>Betatron: Váltakozó mágneses tér ) váltakozó elektromos tér</a:t>
            </a:r>
          </a:p>
          <a:p>
            <a:pPr>
              <a:lnSpc>
                <a:spcPct val="110000"/>
              </a:lnSpc>
              <a:spcBef>
                <a:spcPts val="0"/>
              </a:spcBef>
              <a:defRPr/>
            </a:pPr>
            <a:r>
              <a:rPr lang="hu-HU" sz="2400" dirty="0" smtClean="0"/>
              <a:t>Szinkrotron: elemről-elemre váltakozó vonzó/taszító erő Energia-limit: szinkrotron-sugárzás</a:t>
            </a:r>
          </a:p>
          <a:p>
            <a:pPr>
              <a:lnSpc>
                <a:spcPct val="110000"/>
              </a:lnSpc>
              <a:spcBef>
                <a:spcPts val="0"/>
              </a:spcBef>
              <a:defRPr/>
            </a:pPr>
            <a:r>
              <a:rPr lang="hu-HU" sz="2400" dirty="0" err="1" smtClean="0"/>
              <a:t>Tárológyűrű</a:t>
            </a:r>
            <a:r>
              <a:rPr lang="hu-HU" sz="2400" dirty="0" smtClean="0"/>
              <a:t>: csak a sugárzási veszteség pótlása</a:t>
            </a:r>
            <a:endParaRPr lang="hu-HU" sz="2400" dirty="0"/>
          </a:p>
        </p:txBody>
      </p:sp>
      <p:sp>
        <p:nvSpPr>
          <p:cNvPr id="4" name="Dia számának helye 3"/>
          <p:cNvSpPr>
            <a:spLocks noGrp="1"/>
          </p:cNvSpPr>
          <p:nvPr>
            <p:ph type="sldNum" sz="quarter" idx="10"/>
          </p:nvPr>
        </p:nvSpPr>
        <p:spPr/>
        <p:txBody>
          <a:bodyPr/>
          <a:lstStyle/>
          <a:p>
            <a:pPr>
              <a:defRPr/>
            </a:pPr>
            <a:fld id="{C5F936D8-CC8E-4EC0-8468-1B56BD27000E}" type="slidenum">
              <a:rPr lang="hu-HU" smtClean="0"/>
              <a:pPr>
                <a:defRPr/>
              </a:pPr>
              <a:t>14</a:t>
            </a:fld>
            <a:endParaRPr lang="hu-HU"/>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dirty="0" smtClean="0"/>
              <a:t>Kísérleti helyszínek</a:t>
            </a:r>
            <a:endParaRPr lang="hu-HU" dirty="0"/>
          </a:p>
        </p:txBody>
      </p:sp>
      <p:sp>
        <p:nvSpPr>
          <p:cNvPr id="3" name="Tartalom helye 2"/>
          <p:cNvSpPr>
            <a:spLocks noGrp="1"/>
          </p:cNvSpPr>
          <p:nvPr>
            <p:ph idx="1"/>
          </p:nvPr>
        </p:nvSpPr>
        <p:spPr>
          <a:xfrm>
            <a:off x="0" y="703263"/>
            <a:ext cx="9144000" cy="5922962"/>
          </a:xfrm>
        </p:spPr>
        <p:txBody>
          <a:bodyPr/>
          <a:lstStyle/>
          <a:p>
            <a:pPr>
              <a:spcBef>
                <a:spcPts val="0"/>
              </a:spcBef>
              <a:spcAft>
                <a:spcPts val="300"/>
              </a:spcAft>
              <a:defRPr/>
            </a:pPr>
            <a:r>
              <a:rPr lang="hu-HU" sz="2400" dirty="0" smtClean="0"/>
              <a:t>CERN SPS: 1976, 7 km, 400 </a:t>
            </a:r>
            <a:r>
              <a:rPr lang="hu-HU" sz="2400" dirty="0" err="1" smtClean="0"/>
              <a:t>GeV</a:t>
            </a:r>
            <a:r>
              <a:rPr lang="hu-HU" sz="2400" dirty="0" smtClean="0"/>
              <a:t> (rögzített céltárgy)</a:t>
            </a:r>
          </a:p>
          <a:p>
            <a:pPr lvl="1">
              <a:spcBef>
                <a:spcPts val="0"/>
              </a:spcBef>
              <a:spcAft>
                <a:spcPts val="300"/>
              </a:spcAft>
              <a:defRPr/>
            </a:pPr>
            <a:r>
              <a:rPr lang="hu-HU" sz="2000" dirty="0" smtClean="0"/>
              <a:t>1983: W és Z </a:t>
            </a:r>
            <a:r>
              <a:rPr lang="hu-HU" sz="2000" dirty="0" err="1" smtClean="0"/>
              <a:t>bozonok</a:t>
            </a:r>
            <a:r>
              <a:rPr lang="hu-HU" sz="2000" dirty="0" smtClean="0"/>
              <a:t> felfedezése, Nobel-díj</a:t>
            </a:r>
          </a:p>
          <a:p>
            <a:pPr>
              <a:spcBef>
                <a:spcPts val="0"/>
              </a:spcBef>
              <a:spcAft>
                <a:spcPts val="300"/>
              </a:spcAft>
              <a:defRPr/>
            </a:pPr>
            <a:r>
              <a:rPr lang="hu-HU" sz="2400" dirty="0" err="1" smtClean="0"/>
              <a:t>Bevatron</a:t>
            </a:r>
            <a:r>
              <a:rPr lang="hu-HU" sz="2400" dirty="0" smtClean="0"/>
              <a:t>: 1954, 114 m, 6 </a:t>
            </a:r>
            <a:r>
              <a:rPr lang="hu-HU" sz="2400" dirty="0" err="1" smtClean="0"/>
              <a:t>GeV</a:t>
            </a:r>
            <a:r>
              <a:rPr lang="hu-HU" sz="2400" dirty="0" smtClean="0"/>
              <a:t> (ma </a:t>
            </a:r>
            <a:r>
              <a:rPr lang="hu-HU" sz="2400" dirty="0" err="1" smtClean="0"/>
              <a:t>Bevalac</a:t>
            </a:r>
            <a:r>
              <a:rPr lang="hu-HU" sz="2400" dirty="0" smtClean="0"/>
              <a:t>)</a:t>
            </a:r>
          </a:p>
          <a:p>
            <a:pPr lvl="1">
              <a:spcBef>
                <a:spcPts val="0"/>
              </a:spcBef>
              <a:spcAft>
                <a:spcPts val="300"/>
              </a:spcAft>
              <a:defRPr/>
            </a:pPr>
            <a:r>
              <a:rPr lang="hu-HU" sz="2000" dirty="0" smtClean="0"/>
              <a:t>1955: </a:t>
            </a:r>
            <a:r>
              <a:rPr lang="hu-HU" sz="2000" dirty="0" err="1" smtClean="0"/>
              <a:t>antiproton</a:t>
            </a:r>
            <a:r>
              <a:rPr lang="hu-HU" sz="2000" dirty="0" smtClean="0"/>
              <a:t> felfedezése, Nobel-díj.</a:t>
            </a:r>
          </a:p>
          <a:p>
            <a:pPr>
              <a:spcBef>
                <a:spcPts val="0"/>
              </a:spcBef>
              <a:spcAft>
                <a:spcPts val="300"/>
              </a:spcAft>
              <a:defRPr/>
            </a:pPr>
            <a:r>
              <a:rPr lang="hu-HU" sz="2400" dirty="0" smtClean="0"/>
              <a:t>AGS: 1960 óta, 800 m, 33 </a:t>
            </a:r>
            <a:r>
              <a:rPr lang="hu-HU" sz="2400" dirty="0" err="1" smtClean="0"/>
              <a:t>GeV</a:t>
            </a:r>
            <a:endParaRPr lang="hu-HU" sz="2400" dirty="0" smtClean="0"/>
          </a:p>
          <a:p>
            <a:pPr lvl="1">
              <a:spcBef>
                <a:spcPts val="0"/>
              </a:spcBef>
              <a:spcAft>
                <a:spcPts val="300"/>
              </a:spcAft>
              <a:defRPr/>
            </a:pPr>
            <a:r>
              <a:rPr lang="hu-HU" sz="2000" dirty="0" smtClean="0"/>
              <a:t>1976: J/</a:t>
            </a:r>
            <a:r>
              <a:rPr lang="hu-HU" sz="2000" dirty="0" smtClean="0">
                <a:sym typeface="Symbol"/>
              </a:rPr>
              <a:t></a:t>
            </a:r>
            <a:r>
              <a:rPr lang="hu-HU" sz="2000" dirty="0" smtClean="0"/>
              <a:t> és c kvark, Nobel-díj</a:t>
            </a:r>
          </a:p>
          <a:p>
            <a:pPr lvl="1">
              <a:spcBef>
                <a:spcPts val="0"/>
              </a:spcBef>
              <a:spcAft>
                <a:spcPts val="300"/>
              </a:spcAft>
              <a:defRPr/>
            </a:pPr>
            <a:r>
              <a:rPr lang="hu-HU" sz="2000" dirty="0" smtClean="0"/>
              <a:t>1980: </a:t>
            </a:r>
            <a:r>
              <a:rPr lang="hu-HU" sz="2000" dirty="0" err="1" smtClean="0"/>
              <a:t>CP-sértés</a:t>
            </a:r>
            <a:r>
              <a:rPr lang="hu-HU" sz="2000" dirty="0" smtClean="0"/>
              <a:t> (K0 bomlásban), Nobel-díj</a:t>
            </a:r>
          </a:p>
          <a:p>
            <a:pPr lvl="1">
              <a:spcBef>
                <a:spcPts val="0"/>
              </a:spcBef>
              <a:spcAft>
                <a:spcPts val="300"/>
              </a:spcAft>
              <a:defRPr/>
            </a:pPr>
            <a:r>
              <a:rPr lang="hu-HU" sz="2000" dirty="0" smtClean="0"/>
              <a:t>1988:  </a:t>
            </a:r>
            <a:r>
              <a:rPr lang="hu-HU" sz="2000" dirty="0" err="1" smtClean="0"/>
              <a:t>müon</a:t>
            </a:r>
            <a:r>
              <a:rPr lang="hu-HU" sz="2000" dirty="0" smtClean="0"/>
              <a:t> neutrínó felfedezése, Nobel-díj</a:t>
            </a:r>
          </a:p>
          <a:p>
            <a:pPr>
              <a:spcBef>
                <a:spcPts val="0"/>
              </a:spcBef>
              <a:spcAft>
                <a:spcPts val="300"/>
              </a:spcAft>
              <a:defRPr/>
            </a:pPr>
            <a:r>
              <a:rPr lang="hu-HU" sz="2400" dirty="0" smtClean="0"/>
              <a:t>SLAC </a:t>
            </a:r>
            <a:r>
              <a:rPr lang="hu-HU" sz="2400" dirty="0" err="1" smtClean="0"/>
              <a:t>Linac</a:t>
            </a:r>
            <a:r>
              <a:rPr lang="hu-HU" sz="2400" dirty="0" smtClean="0"/>
              <a:t>: 1966, 3 km, 50 </a:t>
            </a:r>
            <a:r>
              <a:rPr lang="hu-HU" sz="2400" dirty="0" err="1" smtClean="0"/>
              <a:t>GeV</a:t>
            </a:r>
            <a:r>
              <a:rPr lang="hu-HU" sz="2400" dirty="0" smtClean="0"/>
              <a:t>, e</a:t>
            </a:r>
            <a:r>
              <a:rPr lang="hu-HU" sz="2400" baseline="30000" dirty="0" smtClean="0"/>
              <a:t>±</a:t>
            </a:r>
            <a:endParaRPr lang="hu-HU" sz="2400" dirty="0" smtClean="0"/>
          </a:p>
          <a:p>
            <a:pPr>
              <a:spcBef>
                <a:spcPts val="0"/>
              </a:spcBef>
              <a:spcAft>
                <a:spcPts val="300"/>
              </a:spcAft>
              <a:defRPr/>
            </a:pPr>
            <a:r>
              <a:rPr lang="hu-HU" sz="2400" dirty="0" smtClean="0"/>
              <a:t>CERN LEP: 1989-2000, 27 km, 100 </a:t>
            </a:r>
            <a:r>
              <a:rPr lang="hu-HU" sz="2400" dirty="0" err="1" smtClean="0"/>
              <a:t>GeV</a:t>
            </a:r>
            <a:r>
              <a:rPr lang="hu-HU" sz="2400" dirty="0" smtClean="0"/>
              <a:t>, e</a:t>
            </a:r>
            <a:r>
              <a:rPr lang="hu-HU" sz="2400" baseline="30000" dirty="0" smtClean="0"/>
              <a:t>±</a:t>
            </a:r>
            <a:endParaRPr lang="hu-HU" sz="2000" dirty="0" smtClean="0"/>
          </a:p>
          <a:p>
            <a:pPr lvl="1">
              <a:spcBef>
                <a:spcPts val="0"/>
              </a:spcBef>
              <a:spcAft>
                <a:spcPts val="300"/>
              </a:spcAft>
              <a:defRPr/>
            </a:pPr>
            <a:r>
              <a:rPr lang="hu-HU" sz="2000" dirty="0" smtClean="0"/>
              <a:t>1989: neutrínó családok száma (Z szélességből)</a:t>
            </a:r>
            <a:endParaRPr lang="hu-HU" sz="2400" dirty="0" smtClean="0"/>
          </a:p>
          <a:p>
            <a:pPr>
              <a:spcBef>
                <a:spcPts val="0"/>
              </a:spcBef>
              <a:spcAft>
                <a:spcPts val="300"/>
              </a:spcAft>
              <a:defRPr/>
            </a:pPr>
            <a:r>
              <a:rPr lang="hu-HU" sz="2400" dirty="0" err="1" smtClean="0"/>
              <a:t>Tevatron</a:t>
            </a:r>
            <a:r>
              <a:rPr lang="hu-HU" sz="2400" dirty="0" smtClean="0"/>
              <a:t>: 1983, 6.3 km, 1 </a:t>
            </a:r>
            <a:r>
              <a:rPr lang="hu-HU" sz="2400" dirty="0" err="1" smtClean="0"/>
              <a:t>TeV</a:t>
            </a:r>
            <a:r>
              <a:rPr lang="hu-HU" sz="2400" dirty="0" smtClean="0"/>
              <a:t>, 1995: t kvark</a:t>
            </a:r>
          </a:p>
          <a:p>
            <a:pPr>
              <a:spcBef>
                <a:spcPts val="0"/>
              </a:spcBef>
              <a:spcAft>
                <a:spcPts val="300"/>
              </a:spcAft>
              <a:defRPr/>
            </a:pPr>
            <a:r>
              <a:rPr lang="hu-HU" sz="2400" dirty="0" smtClean="0"/>
              <a:t>DESY HERA: e+p, 6 km, 27 + 920 </a:t>
            </a:r>
            <a:r>
              <a:rPr lang="hu-HU" sz="2400" dirty="0" err="1" smtClean="0"/>
              <a:t>GeV</a:t>
            </a:r>
            <a:endParaRPr lang="hu-HU" sz="2400" dirty="0" smtClean="0"/>
          </a:p>
          <a:p>
            <a:pPr>
              <a:spcBef>
                <a:spcPts val="0"/>
              </a:spcBef>
              <a:spcAft>
                <a:spcPts val="300"/>
              </a:spcAft>
              <a:defRPr/>
            </a:pPr>
            <a:r>
              <a:rPr lang="hu-HU" sz="2400" dirty="0" smtClean="0"/>
              <a:t>BNL RHIC: 2000, 4 km, 500 </a:t>
            </a:r>
            <a:r>
              <a:rPr lang="hu-HU" sz="2400" dirty="0" err="1" smtClean="0"/>
              <a:t>GeV</a:t>
            </a:r>
            <a:endParaRPr lang="hu-HU" sz="2400" dirty="0" smtClean="0"/>
          </a:p>
          <a:p>
            <a:pPr>
              <a:spcBef>
                <a:spcPts val="0"/>
              </a:spcBef>
              <a:spcAft>
                <a:spcPts val="300"/>
              </a:spcAft>
              <a:defRPr/>
            </a:pPr>
            <a:r>
              <a:rPr lang="hu-HU" sz="2400" dirty="0" smtClean="0"/>
              <a:t>CERN LHC: 2008, 27 km, 7 </a:t>
            </a:r>
            <a:r>
              <a:rPr lang="hu-HU" sz="2400" dirty="0" err="1" smtClean="0"/>
              <a:t>TeV</a:t>
            </a:r>
            <a:endParaRPr lang="hu-HU" sz="2400" dirty="0"/>
          </a:p>
        </p:txBody>
      </p:sp>
      <p:sp>
        <p:nvSpPr>
          <p:cNvPr id="4" name="Dia számának helye 3"/>
          <p:cNvSpPr>
            <a:spLocks noGrp="1"/>
          </p:cNvSpPr>
          <p:nvPr>
            <p:ph type="sldNum" sz="quarter" idx="10"/>
          </p:nvPr>
        </p:nvSpPr>
        <p:spPr/>
        <p:txBody>
          <a:bodyPr/>
          <a:lstStyle/>
          <a:p>
            <a:pPr>
              <a:defRPr/>
            </a:pPr>
            <a:fld id="{98B97E3A-3E6D-48EE-BE08-BE726D67072D}" type="slidenum">
              <a:rPr lang="hu-HU" smtClean="0"/>
              <a:pPr>
                <a:defRPr/>
              </a:pPr>
              <a:t>15</a:t>
            </a:fld>
            <a:endParaRPr lang="hu-HU"/>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 számának helye 3"/>
          <p:cNvSpPr>
            <a:spLocks noGrp="1"/>
          </p:cNvSpPr>
          <p:nvPr>
            <p:ph type="sldNum" sz="quarter" idx="10"/>
          </p:nvPr>
        </p:nvSpPr>
        <p:spPr/>
        <p:txBody>
          <a:bodyPr/>
          <a:lstStyle/>
          <a:p>
            <a:pPr>
              <a:defRPr/>
            </a:pPr>
            <a:fld id="{C59DB368-2D85-4F94-AE95-5E8EB752B3C5}" type="slidenum">
              <a:rPr lang="hu-HU"/>
              <a:pPr>
                <a:defRPr/>
              </a:pPr>
              <a:t>16</a:t>
            </a:fld>
            <a:endParaRPr lang="hu-HU"/>
          </a:p>
        </p:txBody>
      </p:sp>
      <p:sp>
        <p:nvSpPr>
          <p:cNvPr id="409602" name="Rectangle 2"/>
          <p:cNvSpPr>
            <a:spLocks noGrp="1" noChangeArrowheads="1"/>
          </p:cNvSpPr>
          <p:nvPr>
            <p:ph type="title"/>
          </p:nvPr>
        </p:nvSpPr>
        <p:spPr>
          <a:xfrm>
            <a:off x="0" y="0"/>
            <a:ext cx="9144000" cy="609600"/>
          </a:xfrm>
        </p:spPr>
        <p:txBody>
          <a:bodyPr/>
          <a:lstStyle/>
          <a:p>
            <a:pPr eaLnBrk="1" hangingPunct="1">
              <a:defRPr/>
            </a:pPr>
            <a:r>
              <a:rPr lang="hu-HU" noProof="1" smtClean="0"/>
              <a:t>Kutatási helyszínek: CERN</a:t>
            </a:r>
          </a:p>
        </p:txBody>
      </p:sp>
      <p:sp>
        <p:nvSpPr>
          <p:cNvPr id="409603" name="Rectangle 3"/>
          <p:cNvSpPr>
            <a:spLocks noGrp="1" noChangeArrowheads="1"/>
          </p:cNvSpPr>
          <p:nvPr>
            <p:ph type="body" idx="1"/>
          </p:nvPr>
        </p:nvSpPr>
        <p:spPr>
          <a:xfrm>
            <a:off x="0" y="736600"/>
            <a:ext cx="9144000" cy="3276600"/>
          </a:xfrm>
        </p:spPr>
        <p:txBody>
          <a:bodyPr/>
          <a:lstStyle/>
          <a:p>
            <a:pPr marL="282575" indent="-282575" defTabSz="901700" eaLnBrk="1" hangingPunct="1">
              <a:lnSpc>
                <a:spcPct val="80000"/>
              </a:lnSpc>
              <a:spcBef>
                <a:spcPct val="15000"/>
              </a:spcBef>
              <a:defRPr/>
            </a:pPr>
            <a:r>
              <a:rPr lang="hu-HU" sz="2800" smtClean="0"/>
              <a:t>SPS: </a:t>
            </a:r>
            <a:r>
              <a:rPr lang="hu-HU" sz="2800" noProof="1" smtClean="0"/>
              <a:t>Pb+Pb @ E</a:t>
            </a:r>
            <a:r>
              <a:rPr lang="hu-HU" sz="2800" baseline="-25000" smtClean="0"/>
              <a:t>cms</a:t>
            </a:r>
            <a:r>
              <a:rPr lang="hu-HU" sz="2800" baseline="-25000" noProof="1" smtClean="0"/>
              <a:t> </a:t>
            </a:r>
            <a:r>
              <a:rPr lang="hu-HU" sz="2800" noProof="1" smtClean="0"/>
              <a:t>= </a:t>
            </a:r>
            <a:r>
              <a:rPr lang="hu-HU" sz="2800" smtClean="0"/>
              <a:t>17</a:t>
            </a:r>
            <a:r>
              <a:rPr lang="hu-HU" sz="2800" noProof="1" smtClean="0"/>
              <a:t> GeV</a:t>
            </a:r>
            <a:r>
              <a:rPr lang="hu-HU" sz="2800" smtClean="0"/>
              <a:t>/nukleon</a:t>
            </a:r>
            <a:endParaRPr lang="hu-HU" sz="2800" noProof="1" smtClean="0"/>
          </a:p>
          <a:p>
            <a:pPr marL="677863" lvl="1" indent="-225425" defTabSz="901700" eaLnBrk="1" hangingPunct="1">
              <a:lnSpc>
                <a:spcPct val="80000"/>
              </a:lnSpc>
              <a:spcBef>
                <a:spcPct val="15000"/>
              </a:spcBef>
              <a:defRPr/>
            </a:pPr>
            <a:r>
              <a:rPr lang="hu-HU" sz="2400" noProof="1" smtClean="0"/>
              <a:t>h+p, p+p, p+</a:t>
            </a:r>
            <a:r>
              <a:rPr lang="hu-HU" sz="2400" smtClean="0"/>
              <a:t>Pb</a:t>
            </a:r>
            <a:r>
              <a:rPr lang="hu-HU" sz="2400" noProof="1" smtClean="0"/>
              <a:t>, </a:t>
            </a:r>
            <a:r>
              <a:rPr lang="hu-HU" sz="2400" smtClean="0"/>
              <a:t>Pb</a:t>
            </a:r>
            <a:r>
              <a:rPr lang="hu-HU" sz="2400" noProof="1" smtClean="0"/>
              <a:t>+</a:t>
            </a:r>
            <a:r>
              <a:rPr lang="hu-HU" sz="2400" smtClean="0"/>
              <a:t>Pb</a:t>
            </a:r>
            <a:r>
              <a:rPr lang="hu-HU" sz="2400" noProof="1" smtClean="0"/>
              <a:t> ütközések</a:t>
            </a:r>
          </a:p>
          <a:p>
            <a:pPr marL="677863" lvl="1" indent="-225425" defTabSz="901700" eaLnBrk="1" hangingPunct="1">
              <a:lnSpc>
                <a:spcPct val="80000"/>
              </a:lnSpc>
              <a:spcBef>
                <a:spcPct val="15000"/>
              </a:spcBef>
              <a:defRPr/>
            </a:pPr>
            <a:r>
              <a:rPr lang="hu-HU" sz="2400" smtClean="0"/>
              <a:t>Kí</a:t>
            </a:r>
            <a:r>
              <a:rPr lang="hu-HU" sz="2400" noProof="1" smtClean="0"/>
              <a:t>sérleti együttműködés</a:t>
            </a:r>
            <a:r>
              <a:rPr lang="hu-HU" sz="2400" smtClean="0"/>
              <a:t>ek</a:t>
            </a:r>
            <a:r>
              <a:rPr lang="hu-HU" sz="2400" noProof="1" smtClean="0"/>
              <a:t>: NA44, NA45, NA49, NA50, NA52, NA57, </a:t>
            </a:r>
            <a:r>
              <a:rPr lang="hu-HU" sz="2400" smtClean="0"/>
              <a:t>NA60, </a:t>
            </a:r>
            <a:r>
              <a:rPr lang="hu-HU" sz="2400" noProof="1" smtClean="0"/>
              <a:t>WA98</a:t>
            </a:r>
            <a:r>
              <a:rPr lang="hu-HU" sz="2400" smtClean="0"/>
              <a:t>, NA61</a:t>
            </a:r>
            <a:endParaRPr lang="hu-HU" sz="2400" noProof="1" smtClean="0"/>
          </a:p>
          <a:p>
            <a:pPr marL="677863" lvl="1" indent="-225425" defTabSz="901700" eaLnBrk="1" hangingPunct="1">
              <a:lnSpc>
                <a:spcPct val="80000"/>
              </a:lnSpc>
              <a:spcBef>
                <a:spcPct val="15000"/>
              </a:spcBef>
              <a:defRPr/>
            </a:pPr>
            <a:r>
              <a:rPr lang="hu-HU" sz="2400" noProof="1" smtClean="0"/>
              <a:t>KFKI-ELTE részvétel az NA49</a:t>
            </a:r>
            <a:r>
              <a:rPr lang="hu-HU" sz="2400" smtClean="0"/>
              <a:t> és az NA61</a:t>
            </a:r>
            <a:r>
              <a:rPr lang="hu-HU" sz="2400" noProof="1" smtClean="0"/>
              <a:t> k</a:t>
            </a:r>
            <a:r>
              <a:rPr lang="hu-HU" sz="2400" smtClean="0"/>
              <a:t>í</a:t>
            </a:r>
            <a:r>
              <a:rPr lang="hu-HU" sz="2400" noProof="1" smtClean="0"/>
              <a:t>sérletben </a:t>
            </a:r>
            <a:endParaRPr lang="hu-HU" sz="2400" smtClean="0"/>
          </a:p>
          <a:p>
            <a:pPr marL="282575" indent="-282575" defTabSz="901700" eaLnBrk="1" hangingPunct="1">
              <a:lnSpc>
                <a:spcPct val="80000"/>
              </a:lnSpc>
              <a:spcBef>
                <a:spcPct val="15000"/>
              </a:spcBef>
              <a:defRPr/>
            </a:pPr>
            <a:r>
              <a:rPr lang="hu-HU" sz="2800" smtClean="0"/>
              <a:t>LHC: p+p (14 TeV) és Pb+Pb (5,5 TeV/nukleon)</a:t>
            </a:r>
          </a:p>
          <a:p>
            <a:pPr marL="677863" lvl="1" indent="-225425" defTabSz="901700" eaLnBrk="1" hangingPunct="1">
              <a:lnSpc>
                <a:spcPct val="80000"/>
              </a:lnSpc>
              <a:spcBef>
                <a:spcPct val="15000"/>
              </a:spcBef>
              <a:defRPr/>
            </a:pPr>
            <a:r>
              <a:rPr lang="hu-HU" sz="2400" smtClean="0"/>
              <a:t>2009. okt.: főleg p+p fizika; </a:t>
            </a:r>
            <a:r>
              <a:rPr lang="hu-HU" sz="2400" u="sng" smtClean="0"/>
              <a:t>ALICE</a:t>
            </a:r>
            <a:r>
              <a:rPr lang="hu-HU" sz="2400" smtClean="0"/>
              <a:t>, ATLAS, </a:t>
            </a:r>
            <a:r>
              <a:rPr lang="hu-HU" sz="2400" u="sng" smtClean="0"/>
              <a:t>CMS</a:t>
            </a:r>
            <a:r>
              <a:rPr lang="hu-HU" sz="2400" smtClean="0"/>
              <a:t>, LHCb, LHCf, MoEDAL, </a:t>
            </a:r>
            <a:r>
              <a:rPr lang="hu-HU" sz="2400" u="sng" smtClean="0"/>
              <a:t>TOTEM</a:t>
            </a:r>
          </a:p>
          <a:p>
            <a:pPr marL="677863" lvl="1" indent="-225425" defTabSz="901700" eaLnBrk="1" hangingPunct="1">
              <a:lnSpc>
                <a:spcPct val="80000"/>
              </a:lnSpc>
              <a:spcBef>
                <a:spcPct val="15000"/>
              </a:spcBef>
              <a:defRPr/>
            </a:pPr>
            <a:r>
              <a:rPr lang="hu-HU" sz="2400" smtClean="0"/>
              <a:t>2010. nov.: nehézionfizika program is indul; ALICE, CMS</a:t>
            </a:r>
          </a:p>
        </p:txBody>
      </p:sp>
      <p:pic>
        <p:nvPicPr>
          <p:cNvPr id="74757" name="Picture 4" descr="cern_full"/>
          <p:cNvPicPr>
            <a:picLocks noChangeAspect="1" noChangeArrowheads="1"/>
          </p:cNvPicPr>
          <p:nvPr/>
        </p:nvPicPr>
        <p:blipFill>
          <a:blip r:embed="rId2" cstate="print"/>
          <a:srcRect/>
          <a:stretch>
            <a:fillRect/>
          </a:stretch>
        </p:blipFill>
        <p:spPr bwMode="auto">
          <a:xfrm>
            <a:off x="228600" y="3871913"/>
            <a:ext cx="3130550" cy="2757487"/>
          </a:xfrm>
          <a:prstGeom prst="rect">
            <a:avLst/>
          </a:prstGeom>
          <a:noFill/>
          <a:ln w="9525">
            <a:noFill/>
            <a:miter lim="800000"/>
            <a:headEnd/>
            <a:tailEnd/>
          </a:ln>
        </p:spPr>
      </p:pic>
      <p:pic>
        <p:nvPicPr>
          <p:cNvPr id="74758" name="Picture 5"/>
          <p:cNvPicPr>
            <a:picLocks noChangeAspect="1" noChangeArrowheads="1"/>
          </p:cNvPicPr>
          <p:nvPr/>
        </p:nvPicPr>
        <p:blipFill>
          <a:blip r:embed="rId3" cstate="print"/>
          <a:srcRect/>
          <a:stretch>
            <a:fillRect/>
          </a:stretch>
        </p:blipFill>
        <p:spPr bwMode="auto">
          <a:xfrm>
            <a:off x="3408363" y="3878263"/>
            <a:ext cx="5448300" cy="2759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ia számának helye 3"/>
          <p:cNvSpPr>
            <a:spLocks noGrp="1"/>
          </p:cNvSpPr>
          <p:nvPr>
            <p:ph type="sldNum" sz="quarter" idx="10"/>
          </p:nvPr>
        </p:nvSpPr>
        <p:spPr/>
        <p:txBody>
          <a:bodyPr/>
          <a:lstStyle/>
          <a:p>
            <a:pPr>
              <a:defRPr/>
            </a:pPr>
            <a:fld id="{587AE223-BE63-49DF-82F3-1ED650CED4B3}" type="slidenum">
              <a:rPr lang="hu-HU"/>
              <a:pPr>
                <a:defRPr/>
              </a:pPr>
              <a:t>17</a:t>
            </a:fld>
            <a:endParaRPr lang="hu-HU"/>
          </a:p>
        </p:txBody>
      </p:sp>
      <p:sp>
        <p:nvSpPr>
          <p:cNvPr id="410626" name="Rectangle 2"/>
          <p:cNvSpPr>
            <a:spLocks noGrp="1" noChangeArrowheads="1"/>
          </p:cNvSpPr>
          <p:nvPr>
            <p:ph type="title"/>
          </p:nvPr>
        </p:nvSpPr>
        <p:spPr/>
        <p:txBody>
          <a:bodyPr/>
          <a:lstStyle/>
          <a:p>
            <a:pPr eaLnBrk="1" hangingPunct="1">
              <a:defRPr/>
            </a:pPr>
            <a:r>
              <a:rPr lang="en-US" sz="4000" smtClean="0"/>
              <a:t>Relativistic Heavy Ion Collider</a:t>
            </a:r>
          </a:p>
        </p:txBody>
      </p:sp>
      <p:sp>
        <p:nvSpPr>
          <p:cNvPr id="410627" name="Rectangle 3"/>
          <p:cNvSpPr>
            <a:spLocks noGrp="1" noChangeArrowheads="1"/>
          </p:cNvSpPr>
          <p:nvPr>
            <p:ph type="body" idx="1"/>
          </p:nvPr>
        </p:nvSpPr>
        <p:spPr>
          <a:xfrm>
            <a:off x="0" y="704850"/>
            <a:ext cx="9144000" cy="3457575"/>
          </a:xfrm>
        </p:spPr>
        <p:txBody>
          <a:bodyPr/>
          <a:lstStyle/>
          <a:p>
            <a:pPr marL="282575" indent="-282575" defTabSz="901700" eaLnBrk="1" hangingPunct="1">
              <a:lnSpc>
                <a:spcPct val="90000"/>
              </a:lnSpc>
              <a:spcAft>
                <a:spcPct val="10000"/>
              </a:spcAft>
              <a:defRPr/>
            </a:pPr>
            <a:r>
              <a:rPr lang="en-US" sz="2800" smtClean="0"/>
              <a:t>RHIC: Brookhaven </a:t>
            </a:r>
            <a:r>
              <a:rPr lang="hu-HU" sz="2800" smtClean="0"/>
              <a:t>Nemzeti Laboratórium</a:t>
            </a:r>
          </a:p>
          <a:p>
            <a:pPr marL="282575" indent="-282575" defTabSz="901700" eaLnBrk="1" hangingPunct="1">
              <a:lnSpc>
                <a:spcPct val="90000"/>
              </a:lnSpc>
              <a:spcAft>
                <a:spcPct val="10000"/>
              </a:spcAft>
              <a:buFontTx/>
              <a:buNone/>
              <a:defRPr/>
            </a:pPr>
            <a:r>
              <a:rPr lang="hu-HU" sz="2800" b="0" smtClean="0"/>
              <a:t>	</a:t>
            </a:r>
            <a:r>
              <a:rPr lang="en-US" sz="2800" b="0" smtClean="0"/>
              <a:t>Au+Au, Cu+Cu, p</a:t>
            </a:r>
            <a:r>
              <a:rPr lang="en-US" sz="2800" smtClean="0">
                <a:latin typeface="Symbol" pitchFamily="18" charset="2"/>
              </a:rPr>
              <a:t></a:t>
            </a:r>
            <a:r>
              <a:rPr lang="en-US" sz="2800" smtClean="0">
                <a:latin typeface="Symbol" pitchFamily="18" charset="2"/>
                <a:sym typeface="Symbol" pitchFamily="18" charset="2"/>
              </a:rPr>
              <a:t></a:t>
            </a:r>
            <a:r>
              <a:rPr lang="en-US" sz="2800" b="0" smtClean="0"/>
              <a:t>+p</a:t>
            </a:r>
            <a:r>
              <a:rPr lang="en-US" sz="2800" smtClean="0">
                <a:latin typeface="Symbol" pitchFamily="18" charset="2"/>
              </a:rPr>
              <a:t></a:t>
            </a:r>
            <a:r>
              <a:rPr lang="en-US" sz="2800" smtClean="0">
                <a:latin typeface="Symbol" pitchFamily="18" charset="2"/>
                <a:sym typeface="Symbol" pitchFamily="18" charset="2"/>
              </a:rPr>
              <a:t></a:t>
            </a:r>
            <a:r>
              <a:rPr lang="en-US" sz="2800" b="0" smtClean="0"/>
              <a:t>, d+Au collisions</a:t>
            </a:r>
          </a:p>
          <a:p>
            <a:pPr marL="677863" lvl="1" indent="-225425" defTabSz="901700" eaLnBrk="1" hangingPunct="1">
              <a:lnSpc>
                <a:spcPct val="90000"/>
              </a:lnSpc>
              <a:spcBef>
                <a:spcPct val="0"/>
              </a:spcBef>
              <a:defRPr/>
            </a:pPr>
            <a:r>
              <a:rPr lang="en-US" sz="2400" b="0" smtClean="0"/>
              <a:t>4 </a:t>
            </a:r>
            <a:r>
              <a:rPr lang="hu-HU" sz="2400" b="0" smtClean="0"/>
              <a:t>kísérleti együttműködés</a:t>
            </a:r>
            <a:r>
              <a:rPr lang="en-US" sz="2400" b="0" smtClean="0"/>
              <a:t>: </a:t>
            </a:r>
          </a:p>
          <a:p>
            <a:pPr marL="677863" lvl="1" indent="-225425" defTabSz="901700" eaLnBrk="1" hangingPunct="1">
              <a:lnSpc>
                <a:spcPct val="90000"/>
              </a:lnSpc>
              <a:spcBef>
                <a:spcPct val="0"/>
              </a:spcBef>
              <a:buFont typeface="Book Antiqua" pitchFamily="18" charset="0"/>
              <a:buNone/>
              <a:defRPr/>
            </a:pPr>
            <a:r>
              <a:rPr lang="en-US" sz="2400" b="0" smtClean="0"/>
              <a:t>	 </a:t>
            </a:r>
            <a:r>
              <a:rPr lang="en-US" sz="2400" u="sng" smtClean="0"/>
              <a:t>STAR</a:t>
            </a:r>
            <a:r>
              <a:rPr lang="en-US" sz="2400" smtClean="0"/>
              <a:t>, </a:t>
            </a:r>
            <a:r>
              <a:rPr lang="en-US" sz="2400" u="sng" smtClean="0"/>
              <a:t>PHENIX</a:t>
            </a:r>
            <a:r>
              <a:rPr lang="en-US" sz="2400" b="0" smtClean="0"/>
              <a:t>, BRAHMS</a:t>
            </a:r>
            <a:r>
              <a:rPr lang="hu-HU" sz="2400" b="0" smtClean="0"/>
              <a:t>, </a:t>
            </a:r>
            <a:r>
              <a:rPr lang="en-US" sz="2400" b="0" smtClean="0"/>
              <a:t>PHOBOS</a:t>
            </a:r>
            <a:r>
              <a:rPr lang="hu-HU" sz="2400" b="0" smtClean="0"/>
              <a:t> (Veres G.@MIT)</a:t>
            </a:r>
            <a:r>
              <a:rPr lang="en-US" sz="2400" b="0" smtClean="0"/>
              <a:t>,  </a:t>
            </a:r>
          </a:p>
          <a:p>
            <a:pPr marL="282575" indent="-282575" defTabSz="901700" eaLnBrk="1" hangingPunct="1">
              <a:lnSpc>
                <a:spcPct val="90000"/>
              </a:lnSpc>
              <a:spcAft>
                <a:spcPct val="10000"/>
              </a:spcAft>
              <a:defRPr/>
            </a:pPr>
            <a:r>
              <a:rPr lang="hu-HU" sz="2800" smtClean="0"/>
              <a:t>Magyar intézményi tagság a</a:t>
            </a:r>
            <a:r>
              <a:rPr lang="en-US" sz="2800" smtClean="0"/>
              <a:t> PHENIX</a:t>
            </a:r>
            <a:r>
              <a:rPr lang="hu-HU" sz="2800" smtClean="0"/>
              <a:t>-ben</a:t>
            </a:r>
            <a:r>
              <a:rPr lang="en-US" sz="2800" smtClean="0"/>
              <a:t>: </a:t>
            </a:r>
          </a:p>
          <a:p>
            <a:pPr marL="677863" lvl="1" indent="-225425" defTabSz="901700" eaLnBrk="1" hangingPunct="1">
              <a:lnSpc>
                <a:spcPct val="90000"/>
              </a:lnSpc>
              <a:spcBef>
                <a:spcPct val="0"/>
              </a:spcBef>
              <a:defRPr/>
            </a:pPr>
            <a:r>
              <a:rPr lang="en-US" sz="2400" b="0" smtClean="0"/>
              <a:t>KFKI: Csörgő, Nagy, </a:t>
            </a:r>
            <a:r>
              <a:rPr lang="hu-HU" sz="2400" b="0" smtClean="0"/>
              <a:t>Ster, Sziklai, </a:t>
            </a:r>
            <a:r>
              <a:rPr lang="en-US" sz="2400" b="0" smtClean="0"/>
              <a:t>Vértesi, Zimányi</a:t>
            </a:r>
            <a:r>
              <a:rPr lang="en-US" sz="2400" baseline="30000" smtClean="0"/>
              <a:t>†</a:t>
            </a:r>
          </a:p>
          <a:p>
            <a:pPr marL="677863" lvl="1" indent="-225425" defTabSz="901700" eaLnBrk="1" hangingPunct="1">
              <a:lnSpc>
                <a:spcPct val="90000"/>
              </a:lnSpc>
              <a:spcBef>
                <a:spcPct val="0"/>
              </a:spcBef>
              <a:defRPr/>
            </a:pPr>
            <a:r>
              <a:rPr lang="en-US" sz="2400" b="0" smtClean="0"/>
              <a:t>ELTE:  Kiss, Csanád, Vargyas</a:t>
            </a:r>
          </a:p>
          <a:p>
            <a:pPr marL="677863" lvl="1" indent="-225425" defTabSz="901700" eaLnBrk="1" hangingPunct="1">
              <a:lnSpc>
                <a:spcPct val="90000"/>
              </a:lnSpc>
              <a:spcBef>
                <a:spcPct val="0"/>
              </a:spcBef>
              <a:defRPr/>
            </a:pPr>
            <a:r>
              <a:rPr lang="en-US" sz="2400" b="0" smtClean="0"/>
              <a:t>DE: </a:t>
            </a:r>
            <a:r>
              <a:rPr lang="hu-HU" sz="2400" b="0" i="1" smtClean="0"/>
              <a:t>Dávid</a:t>
            </a:r>
            <a:r>
              <a:rPr lang="en-US" sz="2400" b="0" smtClean="0"/>
              <a:t>, Tarján, Imrek</a:t>
            </a:r>
          </a:p>
        </p:txBody>
      </p:sp>
      <p:pic>
        <p:nvPicPr>
          <p:cNvPr id="1030" name="Picture 4" descr="longisland"/>
          <p:cNvPicPr>
            <a:picLocks noChangeAspect="1" noChangeArrowheads="1"/>
          </p:cNvPicPr>
          <p:nvPr/>
        </p:nvPicPr>
        <p:blipFill>
          <a:blip r:embed="rId4" cstate="print"/>
          <a:srcRect/>
          <a:stretch>
            <a:fillRect/>
          </a:stretch>
        </p:blipFill>
        <p:spPr bwMode="auto">
          <a:xfrm>
            <a:off x="2971800" y="4083050"/>
            <a:ext cx="6172200" cy="2422525"/>
          </a:xfrm>
          <a:prstGeom prst="rect">
            <a:avLst/>
          </a:prstGeom>
          <a:noFill/>
          <a:ln w="9525">
            <a:noFill/>
            <a:miter lim="800000"/>
            <a:headEnd/>
            <a:tailEnd/>
          </a:ln>
        </p:spPr>
      </p:pic>
      <p:graphicFrame>
        <p:nvGraphicFramePr>
          <p:cNvPr id="1026" name="Object 5"/>
          <p:cNvGraphicFramePr>
            <a:graphicFrameLocks noChangeAspect="1"/>
          </p:cNvGraphicFramePr>
          <p:nvPr/>
        </p:nvGraphicFramePr>
        <p:xfrm>
          <a:off x="76200" y="4008438"/>
          <a:ext cx="3028950" cy="2589212"/>
        </p:xfrm>
        <a:graphic>
          <a:graphicData uri="http://schemas.openxmlformats.org/presentationml/2006/ole">
            <mc:AlternateContent xmlns:mc="http://schemas.openxmlformats.org/markup-compatibility/2006">
              <mc:Choice xmlns:v="urn:schemas-microsoft-com:vml" Requires="v">
                <p:oleObj spid="_x0000_s1027" name="Bitkép" r:id="rId5" imgW="4686954" imgH="4123810" progId="PBrush">
                  <p:embed/>
                </p:oleObj>
              </mc:Choice>
              <mc:Fallback>
                <p:oleObj name="Bitkép" r:id="rId5" imgW="4686954" imgH="4123810" progId="PBrush">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4008438"/>
                        <a:ext cx="3028950" cy="258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1" name="Rectangle 6"/>
          <p:cNvSpPr>
            <a:spLocks noChangeArrowheads="1"/>
          </p:cNvSpPr>
          <p:nvPr/>
        </p:nvSpPr>
        <p:spPr bwMode="auto">
          <a:xfrm>
            <a:off x="6275388" y="5149850"/>
            <a:ext cx="152400" cy="152400"/>
          </a:xfrm>
          <a:prstGeom prst="rect">
            <a:avLst/>
          </a:prstGeom>
          <a:noFill/>
          <a:ln w="9525">
            <a:solidFill>
              <a:schemeClr val="tx1"/>
            </a:solidFill>
            <a:miter lim="800000"/>
            <a:headEnd/>
            <a:tailEnd/>
          </a:ln>
        </p:spPr>
        <p:txBody>
          <a:bodyPr wrap="none" anchor="ctr"/>
          <a:lstStyle/>
          <a:p>
            <a:endParaRPr lang="hu-HU"/>
          </a:p>
        </p:txBody>
      </p:sp>
      <p:sp>
        <p:nvSpPr>
          <p:cNvPr id="1032" name="Line 7"/>
          <p:cNvSpPr>
            <a:spLocks noChangeShapeType="1"/>
          </p:cNvSpPr>
          <p:nvPr/>
        </p:nvSpPr>
        <p:spPr bwMode="auto">
          <a:xfrm>
            <a:off x="3124200" y="4006850"/>
            <a:ext cx="3276600" cy="1143000"/>
          </a:xfrm>
          <a:prstGeom prst="line">
            <a:avLst/>
          </a:prstGeom>
          <a:noFill/>
          <a:ln w="9525">
            <a:solidFill>
              <a:schemeClr val="tx1"/>
            </a:solidFill>
            <a:round/>
            <a:headEnd/>
            <a:tailEnd/>
          </a:ln>
        </p:spPr>
        <p:txBody>
          <a:bodyPr wrap="none"/>
          <a:lstStyle/>
          <a:p>
            <a:endParaRPr lang="hu-HU"/>
          </a:p>
        </p:txBody>
      </p:sp>
      <p:sp>
        <p:nvSpPr>
          <p:cNvPr id="1033" name="Line 8"/>
          <p:cNvSpPr>
            <a:spLocks noChangeShapeType="1"/>
          </p:cNvSpPr>
          <p:nvPr/>
        </p:nvSpPr>
        <p:spPr bwMode="auto">
          <a:xfrm flipV="1">
            <a:off x="3124200" y="5302250"/>
            <a:ext cx="3276600" cy="1295400"/>
          </a:xfrm>
          <a:prstGeom prst="line">
            <a:avLst/>
          </a:prstGeom>
          <a:noFill/>
          <a:ln w="9525">
            <a:solidFill>
              <a:schemeClr val="tx1"/>
            </a:solidFill>
            <a:round/>
            <a:headEnd/>
            <a:tailEnd/>
          </a:ln>
        </p:spPr>
        <p:txBody>
          <a:bodyPr wrap="none"/>
          <a:lstStyle/>
          <a:p>
            <a:endParaRPr lang="hu-HU"/>
          </a:p>
        </p:txBody>
      </p:sp>
      <p:grpSp>
        <p:nvGrpSpPr>
          <p:cNvPr id="2" name="Group 9"/>
          <p:cNvGrpSpPr>
            <a:grpSpLocks/>
          </p:cNvGrpSpPr>
          <p:nvPr/>
        </p:nvGrpSpPr>
        <p:grpSpPr bwMode="auto">
          <a:xfrm>
            <a:off x="228600" y="4311650"/>
            <a:ext cx="2743200" cy="1981200"/>
            <a:chOff x="144" y="2784"/>
            <a:chExt cx="1728" cy="1248"/>
          </a:xfrm>
        </p:grpSpPr>
        <p:pic>
          <p:nvPicPr>
            <p:cNvPr id="1035" name="Picture 10" descr="eRHIC-sm-w"/>
            <p:cNvPicPr>
              <a:picLocks noChangeAspect="1" noChangeArrowheads="1"/>
            </p:cNvPicPr>
            <p:nvPr/>
          </p:nvPicPr>
          <p:blipFill>
            <a:blip r:embed="rId7" cstate="print"/>
            <a:srcRect/>
            <a:stretch>
              <a:fillRect/>
            </a:stretch>
          </p:blipFill>
          <p:spPr bwMode="auto">
            <a:xfrm>
              <a:off x="288" y="3744"/>
              <a:ext cx="1411" cy="288"/>
            </a:xfrm>
            <a:prstGeom prst="rect">
              <a:avLst/>
            </a:prstGeom>
            <a:noFill/>
            <a:ln w="9525">
              <a:noFill/>
              <a:miter lim="800000"/>
              <a:headEnd/>
              <a:tailEnd/>
            </a:ln>
          </p:spPr>
        </p:pic>
        <p:pic>
          <p:nvPicPr>
            <p:cNvPr id="1036" name="Picture 11" descr="RHIC-II-sm-w"/>
            <p:cNvPicPr>
              <a:picLocks noChangeAspect="1" noChangeArrowheads="1"/>
            </p:cNvPicPr>
            <p:nvPr/>
          </p:nvPicPr>
          <p:blipFill>
            <a:blip r:embed="rId8" cstate="print"/>
            <a:srcRect/>
            <a:stretch>
              <a:fillRect/>
            </a:stretch>
          </p:blipFill>
          <p:spPr bwMode="auto">
            <a:xfrm>
              <a:off x="288" y="3264"/>
              <a:ext cx="1411" cy="288"/>
            </a:xfrm>
            <a:prstGeom prst="rect">
              <a:avLst/>
            </a:prstGeom>
            <a:noFill/>
            <a:ln w="9525">
              <a:noFill/>
              <a:miter lim="800000"/>
              <a:headEnd/>
              <a:tailEnd/>
            </a:ln>
          </p:spPr>
        </p:pic>
        <p:sp>
          <p:nvSpPr>
            <p:cNvPr id="410636" name="Rectangle 12"/>
            <p:cNvSpPr>
              <a:spLocks noChangeArrowheads="1"/>
            </p:cNvSpPr>
            <p:nvPr/>
          </p:nvSpPr>
          <p:spPr bwMode="auto">
            <a:xfrm>
              <a:off x="144" y="2784"/>
              <a:ext cx="1728" cy="404"/>
            </a:xfrm>
            <a:prstGeom prst="rect">
              <a:avLst/>
            </a:prstGeom>
            <a:noFill/>
            <a:ln w="9525">
              <a:noFill/>
              <a:miter lim="800000"/>
              <a:headEnd/>
              <a:tailEnd/>
            </a:ln>
            <a:effectLst/>
          </p:spPr>
          <p:txBody>
            <a:bodyPr>
              <a:spAutoFit/>
            </a:bodyPr>
            <a:lstStyle/>
            <a:p>
              <a:pPr algn="ctr">
                <a:defRPr/>
              </a:pPr>
              <a:r>
                <a:rPr lang="hu-HU" sz="1800">
                  <a:effectLst>
                    <a:outerShdw blurRad="38100" dist="38100" dir="2700000" algn="tl">
                      <a:srgbClr val="000000"/>
                    </a:outerShdw>
                  </a:effectLst>
                  <a:latin typeface="Book Antiqua" pitchFamily="18" charset="0"/>
                </a:rPr>
                <a:t>Elfogadott fejlesztési programok:</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 számának helye 3"/>
          <p:cNvSpPr>
            <a:spLocks noGrp="1"/>
          </p:cNvSpPr>
          <p:nvPr>
            <p:ph type="sldNum" sz="quarter" idx="10"/>
          </p:nvPr>
        </p:nvSpPr>
        <p:spPr/>
        <p:txBody>
          <a:bodyPr/>
          <a:lstStyle/>
          <a:p>
            <a:pPr>
              <a:defRPr/>
            </a:pPr>
            <a:fld id="{287679E7-3E51-4C77-BEDE-6C69781EDBA9}" type="slidenum">
              <a:rPr lang="hu-HU"/>
              <a:pPr>
                <a:defRPr/>
              </a:pPr>
              <a:t>18</a:t>
            </a:fld>
            <a:endParaRPr lang="hu-HU"/>
          </a:p>
        </p:txBody>
      </p:sp>
      <p:sp>
        <p:nvSpPr>
          <p:cNvPr id="412674" name="Rectangle 2"/>
          <p:cNvSpPr>
            <a:spLocks noGrp="1" noChangeArrowheads="1"/>
          </p:cNvSpPr>
          <p:nvPr>
            <p:ph type="title"/>
          </p:nvPr>
        </p:nvSpPr>
        <p:spPr>
          <a:xfrm>
            <a:off x="0" y="71438"/>
            <a:ext cx="9144000" cy="620712"/>
          </a:xfrm>
        </p:spPr>
        <p:txBody>
          <a:bodyPr lIns="92160" tIns="46080" rIns="92160" bIns="46080" anchor="b"/>
          <a:lstStyle/>
          <a:p>
            <a:pP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hu-HU" sz="4000" smtClean="0"/>
              <a:t>A gyorsító és a kísérletek adatai</a:t>
            </a:r>
            <a:endParaRPr lang="en-US" sz="4000" smtClean="0"/>
          </a:p>
        </p:txBody>
      </p:sp>
      <p:sp>
        <p:nvSpPr>
          <p:cNvPr id="412675" name="Rectangle 3"/>
          <p:cNvSpPr>
            <a:spLocks noGrp="1" noChangeArrowheads="1"/>
          </p:cNvSpPr>
          <p:nvPr>
            <p:ph type="body" idx="1"/>
          </p:nvPr>
        </p:nvSpPr>
        <p:spPr>
          <a:xfrm>
            <a:off x="0" y="735013"/>
            <a:ext cx="9144000" cy="5862637"/>
          </a:xfrm>
        </p:spPr>
        <p:txBody>
          <a:bodyPr lIns="92160" tIns="46080" rIns="92160" bIns="46080"/>
          <a:lstStyle/>
          <a:p>
            <a:pPr marL="331788" indent="-331788" defTabSz="449263" eaLnBrk="1" hangingPunct="1">
              <a:lnSpc>
                <a:spcPct val="8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hu-HU" sz="2800" smtClean="0"/>
              <a:t>Különböző módusok</a:t>
            </a:r>
            <a:endParaRPr lang="en-US" sz="2800" smtClean="0"/>
          </a:p>
          <a:p>
            <a:pPr marL="731838" lvl="1" indent="-274638" defTabSz="449263" eaLnBrk="1" hangingPunct="1">
              <a:lnSpc>
                <a:spcPct val="8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2400" smtClean="0"/>
              <a:t>9.2 GeV</a:t>
            </a:r>
            <a:r>
              <a:rPr lang="hu-HU" sz="2400" smtClean="0"/>
              <a:t>/n</a:t>
            </a:r>
            <a:r>
              <a:rPr lang="en-US" sz="2400" smtClean="0"/>
              <a:t> (Au)</a:t>
            </a:r>
          </a:p>
          <a:p>
            <a:pPr marL="731838" lvl="1" indent="-274638" defTabSz="449263" eaLnBrk="1" hangingPunct="1">
              <a:lnSpc>
                <a:spcPct val="8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2400" smtClean="0"/>
              <a:t>22 GeV/n (Au, Cu, p)</a:t>
            </a:r>
          </a:p>
          <a:p>
            <a:pPr marL="731838" lvl="1" indent="-274638" defTabSz="449263" eaLnBrk="1" hangingPunct="1">
              <a:lnSpc>
                <a:spcPct val="8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2400" smtClean="0"/>
              <a:t>56 GeV/n (Au)</a:t>
            </a:r>
          </a:p>
          <a:p>
            <a:pPr marL="731838" lvl="1" indent="-274638" defTabSz="449263" eaLnBrk="1" hangingPunct="1">
              <a:lnSpc>
                <a:spcPct val="8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2400" smtClean="0"/>
              <a:t>62 GeV/n (Au, Cu, p</a:t>
            </a:r>
            <a:r>
              <a:rPr lang="en-US" sz="2400" smtClean="0">
                <a:latin typeface="Symbol" pitchFamily="18" charset="2"/>
              </a:rPr>
              <a:t>)</a:t>
            </a:r>
          </a:p>
          <a:p>
            <a:pPr marL="731838" lvl="1" indent="-274638" defTabSz="449263" eaLnBrk="1" hangingPunct="1">
              <a:lnSpc>
                <a:spcPct val="8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2400" smtClean="0"/>
              <a:t>130 GeV/n (Au)</a:t>
            </a:r>
          </a:p>
          <a:p>
            <a:pPr marL="731838" lvl="1" indent="-274638" defTabSz="449263" eaLnBrk="1" hangingPunct="1">
              <a:lnSpc>
                <a:spcPct val="8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2400" smtClean="0"/>
              <a:t>200 GeV/n (Au, Cu, p)</a:t>
            </a:r>
          </a:p>
          <a:p>
            <a:pPr marL="731838" lvl="1" indent="-274638" defTabSz="449263" eaLnBrk="1" hangingPunct="1">
              <a:lnSpc>
                <a:spcPct val="8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2400" smtClean="0"/>
              <a:t>410 GeV/n (p)</a:t>
            </a:r>
          </a:p>
          <a:p>
            <a:pPr marL="731838" lvl="1" indent="-274638" defTabSz="449263" eaLnBrk="1" hangingPunct="1">
              <a:lnSpc>
                <a:spcPct val="8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US" sz="2400" smtClean="0"/>
              <a:t>500 GeV/n (p)</a:t>
            </a:r>
          </a:p>
          <a:p>
            <a:pPr marL="331788" indent="-331788" defTabSz="449263" eaLnBrk="1" hangingPunct="1">
              <a:lnSpc>
                <a:spcPct val="8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hu-HU" sz="2800" smtClean="0"/>
              <a:t>Tudomány</a:t>
            </a:r>
            <a:endParaRPr lang="en-US" sz="2800" smtClean="0"/>
          </a:p>
          <a:p>
            <a:pPr marL="731838" lvl="1" indent="-274638" defTabSz="449263" eaLnBrk="1" hangingPunct="1">
              <a:lnSpc>
                <a:spcPct val="8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hu-HU" sz="2400" smtClean="0"/>
              <a:t>&gt;1000 referált cikk, &gt;24000 független hivatkozás</a:t>
            </a:r>
            <a:endParaRPr lang="en-US" sz="2400" smtClean="0"/>
          </a:p>
          <a:p>
            <a:pPr marL="731838" lvl="1" indent="-274638" defTabSz="449263" eaLnBrk="1" hangingPunct="1">
              <a:lnSpc>
                <a:spcPct val="8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hu-HU" sz="2400" smtClean="0"/>
              <a:t>Felfedezések</a:t>
            </a:r>
            <a:endParaRPr lang="en-US" sz="2400" smtClean="0"/>
          </a:p>
          <a:p>
            <a:pPr marL="331788" indent="-331788" defTabSz="449263" eaLnBrk="1" hangingPunct="1">
              <a:lnSpc>
                <a:spcPct val="8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hu-HU" sz="2800" smtClean="0"/>
              <a:t>A jövő</a:t>
            </a:r>
            <a:r>
              <a:rPr lang="en-US" sz="2800" smtClean="0"/>
              <a:t>: e-RHIC </a:t>
            </a:r>
            <a:r>
              <a:rPr lang="hu-HU" sz="2800" smtClean="0"/>
              <a:t>és </a:t>
            </a:r>
            <a:r>
              <a:rPr lang="en-US" sz="2800" smtClean="0"/>
              <a:t>RHIC II</a:t>
            </a:r>
          </a:p>
          <a:p>
            <a:pPr marL="731838" lvl="1" indent="-274638" defTabSz="449263" eaLnBrk="1" hangingPunct="1">
              <a:lnSpc>
                <a:spcPct val="8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hu-HU" sz="2400" smtClean="0"/>
              <a:t>Tudományos kulcskérdések azonosítása</a:t>
            </a:r>
            <a:endParaRPr lang="en-US" sz="2400" smtClean="0"/>
          </a:p>
          <a:p>
            <a:pPr marL="731838" lvl="1" indent="-274638" defTabSz="449263" eaLnBrk="1" hangingPunct="1">
              <a:lnSpc>
                <a:spcPct val="8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hu-HU" sz="2400" smtClean="0"/>
              <a:t>Fejlesztési programok elindulása</a:t>
            </a:r>
            <a:endParaRPr lang="en-US" sz="2400" smtClean="0"/>
          </a:p>
        </p:txBody>
      </p:sp>
      <p:grpSp>
        <p:nvGrpSpPr>
          <p:cNvPr id="75781" name="Group 4"/>
          <p:cNvGrpSpPr>
            <a:grpSpLocks/>
          </p:cNvGrpSpPr>
          <p:nvPr/>
        </p:nvGrpSpPr>
        <p:grpSpPr bwMode="auto">
          <a:xfrm>
            <a:off x="3913188" y="787400"/>
            <a:ext cx="5230812" cy="3749675"/>
            <a:chOff x="2319" y="496"/>
            <a:chExt cx="3441" cy="2362"/>
          </a:xfrm>
        </p:grpSpPr>
        <p:sp>
          <p:nvSpPr>
            <p:cNvPr id="75782" name="Text Box 5"/>
            <p:cNvSpPr txBox="1">
              <a:spLocks noChangeArrowheads="1"/>
            </p:cNvSpPr>
            <p:nvPr/>
          </p:nvSpPr>
          <p:spPr bwMode="auto">
            <a:xfrm>
              <a:off x="2319" y="496"/>
              <a:ext cx="3440" cy="250"/>
            </a:xfrm>
            <a:prstGeom prst="rect">
              <a:avLst/>
            </a:prstGeom>
            <a:solidFill>
              <a:schemeClr val="tx1"/>
            </a:solidFill>
            <a:ln w="9525">
              <a:noFill/>
              <a:miter lim="800000"/>
              <a:headEnd/>
              <a:tailEnd/>
            </a:ln>
          </p:spPr>
          <p:txBody>
            <a:bodyPr/>
            <a:lstStyle/>
            <a:p>
              <a:pPr algn="ctr">
                <a:spcBef>
                  <a:spcPct val="50000"/>
                </a:spcBef>
              </a:pPr>
              <a:r>
                <a:rPr lang="hu-HU" sz="2000">
                  <a:solidFill>
                    <a:schemeClr val="bg2"/>
                  </a:solidFill>
                  <a:latin typeface="Arial" charset="0"/>
                </a:rPr>
                <a:t>Felvett események</a:t>
              </a:r>
              <a:endParaRPr lang="en-US" sz="2000">
                <a:solidFill>
                  <a:schemeClr val="bg2"/>
                </a:solidFill>
                <a:latin typeface="Arial" charset="0"/>
              </a:endParaRPr>
            </a:p>
          </p:txBody>
        </p:sp>
        <p:pic>
          <p:nvPicPr>
            <p:cNvPr id="75783" name="Picture 6"/>
            <p:cNvPicPr preferRelativeResize="0">
              <a:picLocks noChangeAspect="1" noChangeArrowheads="1"/>
            </p:cNvPicPr>
            <p:nvPr/>
          </p:nvPicPr>
          <p:blipFill>
            <a:blip r:embed="rId3" cstate="print"/>
            <a:srcRect/>
            <a:stretch>
              <a:fillRect/>
            </a:stretch>
          </p:blipFill>
          <p:spPr bwMode="auto">
            <a:xfrm>
              <a:off x="2321" y="693"/>
              <a:ext cx="3439" cy="2165"/>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3"/>
          <p:cNvSpPr>
            <a:spLocks noGrp="1"/>
          </p:cNvSpPr>
          <p:nvPr>
            <p:ph type="sldNum" sz="quarter" idx="10"/>
          </p:nvPr>
        </p:nvSpPr>
        <p:spPr/>
        <p:txBody>
          <a:bodyPr/>
          <a:lstStyle/>
          <a:p>
            <a:pPr>
              <a:defRPr/>
            </a:pPr>
            <a:fld id="{A245C1C6-07BA-4145-BB97-3FD6B2BD3780}" type="slidenum">
              <a:rPr lang="hu-HU"/>
              <a:pPr>
                <a:defRPr/>
              </a:pPr>
              <a:t>19</a:t>
            </a:fld>
            <a:endParaRPr lang="hu-HU"/>
          </a:p>
        </p:txBody>
      </p:sp>
      <p:sp>
        <p:nvSpPr>
          <p:cNvPr id="273410" name="Rectangle 2"/>
          <p:cNvSpPr>
            <a:spLocks noGrp="1" noChangeArrowheads="1"/>
          </p:cNvSpPr>
          <p:nvPr>
            <p:ph type="title"/>
          </p:nvPr>
        </p:nvSpPr>
        <p:spPr/>
        <p:txBody>
          <a:bodyPr/>
          <a:lstStyle/>
          <a:p>
            <a:pPr eaLnBrk="1" hangingPunct="1">
              <a:defRPr/>
            </a:pPr>
            <a:r>
              <a:rPr lang="en-US" sz="4000" smtClean="0"/>
              <a:t>The RHIC complex</a:t>
            </a:r>
          </a:p>
        </p:txBody>
      </p:sp>
      <p:sp>
        <p:nvSpPr>
          <p:cNvPr id="273414" name="Rectangle 6"/>
          <p:cNvSpPr>
            <a:spLocks noGrp="1" noChangeArrowheads="1"/>
          </p:cNvSpPr>
          <p:nvPr>
            <p:ph type="body" idx="1"/>
          </p:nvPr>
        </p:nvSpPr>
        <p:spPr>
          <a:xfrm>
            <a:off x="0" y="5848350"/>
            <a:ext cx="9144000" cy="820738"/>
          </a:xfrm>
        </p:spPr>
        <p:txBody>
          <a:bodyPr/>
          <a:lstStyle/>
          <a:p>
            <a:pPr eaLnBrk="1" hangingPunct="1">
              <a:lnSpc>
                <a:spcPct val="80000"/>
              </a:lnSpc>
              <a:defRPr/>
            </a:pPr>
            <a:r>
              <a:rPr lang="en-US" sz="2000" smtClean="0"/>
              <a:t>Tandem</a:t>
            </a:r>
            <a:r>
              <a:rPr lang="hu-HU" sz="2000" smtClean="0"/>
              <a:t> (1 MeV, +32)</a:t>
            </a:r>
            <a:r>
              <a:rPr lang="en-US" sz="2000" smtClean="0"/>
              <a:t>→Booster</a:t>
            </a:r>
            <a:r>
              <a:rPr lang="hu-HU" sz="2000" smtClean="0"/>
              <a:t> (95 MeV, +77)</a:t>
            </a:r>
            <a:r>
              <a:rPr lang="en-US" sz="2000" smtClean="0"/>
              <a:t>→AGS</a:t>
            </a:r>
            <a:r>
              <a:rPr lang="hu-HU" sz="2000" smtClean="0"/>
              <a:t> (9 GeV, +77)</a:t>
            </a:r>
            <a:r>
              <a:rPr lang="en-US" sz="2000" smtClean="0"/>
              <a:t>→RHIC</a:t>
            </a:r>
          </a:p>
          <a:p>
            <a:pPr eaLnBrk="1" hangingPunct="1">
              <a:lnSpc>
                <a:spcPct val="80000"/>
              </a:lnSpc>
              <a:defRPr/>
            </a:pPr>
            <a:r>
              <a:rPr lang="en-US" sz="2000" smtClean="0"/>
              <a:t>Protons: Linac</a:t>
            </a:r>
            <a:r>
              <a:rPr lang="hu-HU" sz="2000" smtClean="0"/>
              <a:t> (200 MeV)</a:t>
            </a:r>
            <a:r>
              <a:rPr lang="en-US" sz="2000" smtClean="0"/>
              <a:t>→Booster </a:t>
            </a:r>
            <a:r>
              <a:rPr lang="hu-HU" sz="2000" smtClean="0"/>
              <a:t>(95 MeV)</a:t>
            </a:r>
            <a:r>
              <a:rPr lang="en-US" sz="2000" smtClean="0"/>
              <a:t>→AGS</a:t>
            </a:r>
            <a:r>
              <a:rPr lang="hu-HU" sz="2000" smtClean="0"/>
              <a:t> (9 GeV)</a:t>
            </a:r>
            <a:r>
              <a:rPr lang="en-US" sz="2000" smtClean="0"/>
              <a:t>→RHIC</a:t>
            </a:r>
          </a:p>
        </p:txBody>
      </p:sp>
      <p:pic>
        <p:nvPicPr>
          <p:cNvPr id="76805" name="Picture 5" descr="rhic_green"/>
          <p:cNvPicPr>
            <a:picLocks noChangeAspect="1" noChangeArrowheads="1"/>
          </p:cNvPicPr>
          <p:nvPr/>
        </p:nvPicPr>
        <p:blipFill>
          <a:blip r:embed="rId3" cstate="print">
            <a:lum bright="6000" contrast="48000"/>
          </a:blip>
          <a:srcRect/>
          <a:stretch>
            <a:fillRect/>
          </a:stretch>
        </p:blipFill>
        <p:spPr bwMode="auto">
          <a:xfrm>
            <a:off x="827088" y="819150"/>
            <a:ext cx="7200900" cy="48339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eaLnBrk="1" hangingPunct="1">
              <a:defRPr/>
            </a:pPr>
            <a:r>
              <a:rPr lang="hu-HU" dirty="0" smtClean="0"/>
              <a:t>Mire lesz szükség</a:t>
            </a:r>
          </a:p>
        </p:txBody>
      </p:sp>
      <p:sp>
        <p:nvSpPr>
          <p:cNvPr id="3" name="Tartalom helye 2"/>
          <p:cNvSpPr>
            <a:spLocks noGrp="1"/>
          </p:cNvSpPr>
          <p:nvPr>
            <p:ph idx="1"/>
          </p:nvPr>
        </p:nvSpPr>
        <p:spPr>
          <a:xfrm>
            <a:off x="298450" y="758825"/>
            <a:ext cx="8778875" cy="5854700"/>
          </a:xfrm>
        </p:spPr>
        <p:txBody>
          <a:bodyPr/>
          <a:lstStyle/>
          <a:p>
            <a:pPr eaLnBrk="1" hangingPunct="1">
              <a:defRPr/>
            </a:pPr>
            <a:r>
              <a:rPr lang="hu-HU" dirty="0" smtClean="0"/>
              <a:t>Matematikai ismeretek:</a:t>
            </a:r>
          </a:p>
          <a:p>
            <a:pPr lvl="1" eaLnBrk="1" hangingPunct="1">
              <a:defRPr/>
            </a:pPr>
            <a:r>
              <a:rPr lang="hu-HU" dirty="0" smtClean="0"/>
              <a:t>Alapműveletek :)</a:t>
            </a:r>
          </a:p>
          <a:p>
            <a:pPr lvl="1" eaLnBrk="1" hangingPunct="1">
              <a:defRPr/>
            </a:pPr>
            <a:r>
              <a:rPr lang="hu-HU" dirty="0" smtClean="0"/>
              <a:t>Differenciálás, integrálás</a:t>
            </a:r>
          </a:p>
          <a:p>
            <a:pPr lvl="1" eaLnBrk="1" hangingPunct="1">
              <a:defRPr/>
            </a:pPr>
            <a:r>
              <a:rPr lang="hu-HU" dirty="0" smtClean="0"/>
              <a:t>Differenciál-egyenletek</a:t>
            </a:r>
          </a:p>
          <a:p>
            <a:pPr eaLnBrk="1" hangingPunct="1">
              <a:defRPr/>
            </a:pPr>
            <a:r>
              <a:rPr lang="hu-HU" dirty="0" smtClean="0"/>
              <a:t>Fizikai ismeretek:</a:t>
            </a:r>
          </a:p>
          <a:p>
            <a:pPr lvl="1" eaLnBrk="1" hangingPunct="1">
              <a:defRPr/>
            </a:pPr>
            <a:r>
              <a:rPr lang="hu-HU" dirty="0" smtClean="0"/>
              <a:t>Kinematika</a:t>
            </a:r>
          </a:p>
          <a:p>
            <a:pPr lvl="1" eaLnBrk="1" hangingPunct="1">
              <a:defRPr/>
            </a:pPr>
            <a:r>
              <a:rPr lang="pl-PL" dirty="0" smtClean="0"/>
              <a:t>Folytonos közegek</a:t>
            </a:r>
          </a:p>
          <a:p>
            <a:pPr lvl="1" eaLnBrk="1" hangingPunct="1">
              <a:defRPr/>
            </a:pPr>
            <a:r>
              <a:rPr lang="hu-HU" dirty="0" smtClean="0"/>
              <a:t>Termodinamika</a:t>
            </a:r>
          </a:p>
          <a:p>
            <a:pPr lvl="1" eaLnBrk="1" hangingPunct="1">
              <a:defRPr/>
            </a:pPr>
            <a:r>
              <a:rPr lang="hu-HU" dirty="0" err="1" smtClean="0"/>
              <a:t>Relativitaselmelet</a:t>
            </a:r>
            <a:endParaRPr lang="hu-HU" dirty="0" smtClean="0"/>
          </a:p>
          <a:p>
            <a:pPr lvl="1" eaLnBrk="1" hangingPunct="1">
              <a:defRPr/>
            </a:pPr>
            <a:r>
              <a:rPr lang="hu-HU" dirty="0" err="1" smtClean="0"/>
              <a:t>Kvantumelmeletek</a:t>
            </a:r>
            <a:endParaRPr lang="hu-HU" dirty="0" smtClean="0"/>
          </a:p>
          <a:p>
            <a:pPr eaLnBrk="1" hangingPunct="1">
              <a:defRPr/>
            </a:pPr>
            <a:r>
              <a:rPr lang="hu-HU" dirty="0" smtClean="0"/>
              <a:t>De a fentieket mindet megtanuljuk közbe</a:t>
            </a:r>
          </a:p>
        </p:txBody>
      </p:sp>
      <p:sp>
        <p:nvSpPr>
          <p:cNvPr id="4" name="Dia számának helye 3"/>
          <p:cNvSpPr>
            <a:spLocks noGrp="1"/>
          </p:cNvSpPr>
          <p:nvPr>
            <p:ph type="sldNum" sz="quarter" idx="10"/>
          </p:nvPr>
        </p:nvSpPr>
        <p:spPr/>
        <p:txBody>
          <a:bodyPr/>
          <a:lstStyle/>
          <a:p>
            <a:pPr>
              <a:defRPr/>
            </a:pPr>
            <a:fld id="{B9B5EE5F-7CAE-44B8-AC65-F610D91E5484}" type="slidenum">
              <a:rPr lang="hu-HU"/>
              <a:pPr>
                <a:defRPr/>
              </a:pPr>
              <a:t>2</a:t>
            </a:fld>
            <a:endParaRPr lang="hu-HU"/>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 számának helye 3"/>
          <p:cNvSpPr>
            <a:spLocks noGrp="1"/>
          </p:cNvSpPr>
          <p:nvPr>
            <p:ph type="sldNum" sz="quarter" idx="10"/>
          </p:nvPr>
        </p:nvSpPr>
        <p:spPr/>
        <p:txBody>
          <a:bodyPr/>
          <a:lstStyle/>
          <a:p>
            <a:pPr>
              <a:defRPr/>
            </a:pPr>
            <a:fld id="{3E93AC98-33A5-46C9-9F88-FB6FEAE53685}" type="slidenum">
              <a:rPr lang="hu-HU"/>
              <a:pPr>
                <a:defRPr/>
              </a:pPr>
              <a:t>20</a:t>
            </a:fld>
            <a:endParaRPr lang="hu-HU"/>
          </a:p>
        </p:txBody>
      </p:sp>
      <p:sp>
        <p:nvSpPr>
          <p:cNvPr id="272386" name="Rectangle 2"/>
          <p:cNvSpPr>
            <a:spLocks noGrp="1" noChangeArrowheads="1"/>
          </p:cNvSpPr>
          <p:nvPr>
            <p:ph type="title"/>
          </p:nvPr>
        </p:nvSpPr>
        <p:spPr/>
        <p:txBody>
          <a:bodyPr/>
          <a:lstStyle/>
          <a:p>
            <a:pPr eaLnBrk="1" hangingPunct="1">
              <a:defRPr/>
            </a:pPr>
            <a:r>
              <a:rPr lang="en-US" sz="4000" smtClean="0"/>
              <a:t>RHIC geometry &amp; numbers</a:t>
            </a:r>
          </a:p>
        </p:txBody>
      </p:sp>
      <p:sp>
        <p:nvSpPr>
          <p:cNvPr id="272387" name="Rectangle 3"/>
          <p:cNvSpPr>
            <a:spLocks noGrp="1" noChangeArrowheads="1"/>
          </p:cNvSpPr>
          <p:nvPr>
            <p:ph type="body" idx="1"/>
          </p:nvPr>
        </p:nvSpPr>
        <p:spPr>
          <a:xfrm>
            <a:off x="98425" y="739775"/>
            <a:ext cx="9010650" cy="2616200"/>
          </a:xfrm>
        </p:spPr>
        <p:txBody>
          <a:bodyPr/>
          <a:lstStyle/>
          <a:p>
            <a:pPr eaLnBrk="1" hangingPunct="1">
              <a:lnSpc>
                <a:spcPct val="80000"/>
              </a:lnSpc>
              <a:defRPr/>
            </a:pPr>
            <a:r>
              <a:rPr lang="en-US" sz="2800" smtClean="0"/>
              <a:t>Two rings (</a:t>
            </a:r>
            <a:r>
              <a:rPr lang="en-US" sz="2800" smtClean="0">
                <a:solidFill>
                  <a:schemeClr val="bg1"/>
                </a:solidFill>
              </a:rPr>
              <a:t>blue</a:t>
            </a:r>
            <a:r>
              <a:rPr lang="en-US" sz="2800" smtClean="0"/>
              <a:t> and </a:t>
            </a:r>
            <a:r>
              <a:rPr lang="en-US" sz="2800" smtClean="0">
                <a:solidFill>
                  <a:schemeClr val="folHlink"/>
                </a:solidFill>
              </a:rPr>
              <a:t>yellow</a:t>
            </a:r>
            <a:r>
              <a:rPr lang="en-US" sz="2800" smtClean="0"/>
              <a:t>) 3.9 km each</a:t>
            </a:r>
          </a:p>
          <a:p>
            <a:pPr eaLnBrk="1" hangingPunct="1">
              <a:lnSpc>
                <a:spcPct val="80000"/>
              </a:lnSpc>
              <a:defRPr/>
            </a:pPr>
            <a:r>
              <a:rPr lang="en-US" sz="2800" smtClean="0"/>
              <a:t>Six crossings, four experiments</a:t>
            </a:r>
          </a:p>
          <a:p>
            <a:pPr eaLnBrk="1" hangingPunct="1">
              <a:lnSpc>
                <a:spcPct val="80000"/>
              </a:lnSpc>
              <a:defRPr/>
            </a:pPr>
            <a:r>
              <a:rPr lang="en-US" sz="2800" smtClean="0"/>
              <a:t>57 bunches of ions at 99.995% of the speed of light</a:t>
            </a:r>
          </a:p>
          <a:p>
            <a:pPr eaLnBrk="1" hangingPunct="1">
              <a:lnSpc>
                <a:spcPct val="80000"/>
              </a:lnSpc>
              <a:defRPr/>
            </a:pPr>
            <a:r>
              <a:rPr lang="en-US" sz="2800" smtClean="0"/>
              <a:t>1740 superconducting magnets at 4 K</a:t>
            </a:r>
          </a:p>
          <a:p>
            <a:pPr eaLnBrk="1" hangingPunct="1">
              <a:lnSpc>
                <a:spcPct val="80000"/>
              </a:lnSpc>
              <a:defRPr/>
            </a:pPr>
            <a:r>
              <a:rPr lang="en-US" sz="2800" smtClean="0"/>
              <a:t>15 MW power consumption ~ 300 TJ/run (30 weeks)</a:t>
            </a:r>
            <a:endParaRPr lang="hu-HU" sz="2800" smtClean="0"/>
          </a:p>
          <a:p>
            <a:pPr eaLnBrk="1" hangingPunct="1">
              <a:lnSpc>
                <a:spcPct val="80000"/>
              </a:lnSpc>
              <a:defRPr/>
            </a:pPr>
            <a:r>
              <a:rPr lang="hu-HU" sz="2800" smtClean="0"/>
              <a:t>Luminosity: 2-3</a:t>
            </a:r>
            <a:r>
              <a:rPr lang="hu-HU" sz="2800" smtClean="0">
                <a:sym typeface="Symbol" pitchFamily="18" charset="2"/>
              </a:rPr>
              <a:t>10</a:t>
            </a:r>
            <a:r>
              <a:rPr lang="hu-HU" sz="2800" baseline="30000" smtClean="0">
                <a:sym typeface="Symbol" pitchFamily="18" charset="2"/>
              </a:rPr>
              <a:t>26</a:t>
            </a:r>
            <a:r>
              <a:rPr lang="hu-HU" sz="2800" smtClean="0">
                <a:sym typeface="Symbol" pitchFamily="18" charset="2"/>
              </a:rPr>
              <a:t> 1/cm</a:t>
            </a:r>
            <a:r>
              <a:rPr lang="hu-HU" sz="2800" baseline="30000" smtClean="0">
                <a:sym typeface="Symbol" pitchFamily="18" charset="2"/>
              </a:rPr>
              <a:t>2</a:t>
            </a:r>
            <a:r>
              <a:rPr lang="hu-HU" sz="2800" smtClean="0">
                <a:sym typeface="Symbol" pitchFamily="18" charset="2"/>
              </a:rPr>
              <a:t>/s</a:t>
            </a:r>
          </a:p>
        </p:txBody>
      </p:sp>
      <p:pic>
        <p:nvPicPr>
          <p:cNvPr id="77829" name="Picture 4"/>
          <p:cNvPicPr>
            <a:picLocks noChangeAspect="1" noChangeArrowheads="1"/>
          </p:cNvPicPr>
          <p:nvPr/>
        </p:nvPicPr>
        <p:blipFill>
          <a:blip r:embed="rId3" cstate="print"/>
          <a:srcRect/>
          <a:stretch>
            <a:fillRect/>
          </a:stretch>
        </p:blipFill>
        <p:spPr bwMode="auto">
          <a:xfrm>
            <a:off x="4608513" y="3228975"/>
            <a:ext cx="4427537" cy="3359150"/>
          </a:xfrm>
          <a:prstGeom prst="rect">
            <a:avLst/>
          </a:prstGeom>
          <a:noFill/>
          <a:ln w="9525">
            <a:noFill/>
            <a:miter lim="800000"/>
            <a:headEnd/>
            <a:tailEnd/>
          </a:ln>
        </p:spPr>
      </p:pic>
      <p:pic>
        <p:nvPicPr>
          <p:cNvPr id="272389" name="Picture 5"/>
          <p:cNvPicPr>
            <a:picLocks noChangeAspect="1" noChangeArrowheads="1"/>
          </p:cNvPicPr>
          <p:nvPr/>
        </p:nvPicPr>
        <p:blipFill>
          <a:blip r:embed="rId4" cstate="print"/>
          <a:srcRect/>
          <a:stretch>
            <a:fillRect/>
          </a:stretch>
        </p:blipFill>
        <p:spPr bwMode="auto">
          <a:xfrm>
            <a:off x="36513" y="3228975"/>
            <a:ext cx="4500562" cy="33686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2389"/>
                                        </p:tgtEl>
                                        <p:attrNameLst>
                                          <p:attrName>style.visibility</p:attrName>
                                        </p:attrNameLst>
                                      </p:cBhvr>
                                      <p:to>
                                        <p:strVal val="visible"/>
                                      </p:to>
                                    </p:set>
                                    <p:anim calcmode="lin" valueType="num">
                                      <p:cBhvr additive="base">
                                        <p:cTn id="7" dur="500" fill="hold"/>
                                        <p:tgtEl>
                                          <p:spTgt spid="272389"/>
                                        </p:tgtEl>
                                        <p:attrNameLst>
                                          <p:attrName>ppt_x</p:attrName>
                                        </p:attrNameLst>
                                      </p:cBhvr>
                                      <p:tavLst>
                                        <p:tav tm="0">
                                          <p:val>
                                            <p:strVal val="#ppt_x"/>
                                          </p:val>
                                        </p:tav>
                                        <p:tav tm="100000">
                                          <p:val>
                                            <p:strVal val="#ppt_x"/>
                                          </p:val>
                                        </p:tav>
                                      </p:tavLst>
                                    </p:anim>
                                    <p:anim calcmode="lin" valueType="num">
                                      <p:cBhvr additive="base">
                                        <p:cTn id="8" dur="500" fill="hold"/>
                                        <p:tgtEl>
                                          <p:spTgt spid="272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0"/>
          </p:nvPr>
        </p:nvSpPr>
        <p:spPr/>
        <p:txBody>
          <a:bodyPr/>
          <a:lstStyle/>
          <a:p>
            <a:pPr>
              <a:defRPr/>
            </a:pPr>
            <a:fld id="{8C3064F0-4D79-45D1-A158-846BDA885F99}" type="slidenum">
              <a:rPr lang="hu-HU"/>
              <a:pPr>
                <a:defRPr/>
              </a:pPr>
              <a:t>21</a:t>
            </a:fld>
            <a:endParaRPr lang="hu-HU"/>
          </a:p>
        </p:txBody>
      </p:sp>
      <p:sp>
        <p:nvSpPr>
          <p:cNvPr id="267266" name="Rectangle 2"/>
          <p:cNvSpPr>
            <a:spLocks noGrp="1" noChangeArrowheads="1"/>
          </p:cNvSpPr>
          <p:nvPr>
            <p:ph type="title"/>
          </p:nvPr>
        </p:nvSpPr>
        <p:spPr/>
        <p:txBody>
          <a:bodyPr/>
          <a:lstStyle/>
          <a:p>
            <a:pPr eaLnBrk="1" hangingPunct="1">
              <a:defRPr/>
            </a:pPr>
            <a:r>
              <a:rPr lang="en-US" sz="4000" smtClean="0"/>
              <a:t>The four Collaborations</a:t>
            </a:r>
          </a:p>
        </p:txBody>
      </p:sp>
      <p:sp>
        <p:nvSpPr>
          <p:cNvPr id="267267" name="Rectangle 3"/>
          <p:cNvSpPr>
            <a:spLocks noGrp="1" noChangeArrowheads="1"/>
          </p:cNvSpPr>
          <p:nvPr>
            <p:ph type="body" idx="1"/>
          </p:nvPr>
        </p:nvSpPr>
        <p:spPr>
          <a:xfrm>
            <a:off x="0" y="981075"/>
            <a:ext cx="9082088" cy="5327650"/>
          </a:xfrm>
        </p:spPr>
        <p:txBody>
          <a:bodyPr/>
          <a:lstStyle/>
          <a:p>
            <a:pPr eaLnBrk="1" hangingPunct="1">
              <a:lnSpc>
                <a:spcPct val="90000"/>
              </a:lnSpc>
              <a:defRPr/>
            </a:pPr>
            <a:r>
              <a:rPr lang="en-US" sz="2400" smtClean="0"/>
              <a:t>BRAHMS (Broad Range Hadron Magnetic Spectrometer)</a:t>
            </a:r>
          </a:p>
          <a:p>
            <a:pPr lvl="1" eaLnBrk="1" hangingPunct="1">
              <a:lnSpc>
                <a:spcPct val="90000"/>
              </a:lnSpc>
              <a:defRPr/>
            </a:pPr>
            <a:r>
              <a:rPr lang="en-US" sz="2000" smtClean="0"/>
              <a:t>Two small but distant spectrometers, detect charged hadrons precisely</a:t>
            </a:r>
          </a:p>
          <a:p>
            <a:pPr lvl="1" eaLnBrk="1" hangingPunct="1">
              <a:lnSpc>
                <a:spcPct val="90000"/>
              </a:lnSpc>
              <a:defRPr/>
            </a:pPr>
            <a:r>
              <a:rPr lang="en-US" sz="2000" smtClean="0"/>
              <a:t>4 countries, 14 institutions, 60 participants, until 2006</a:t>
            </a:r>
          </a:p>
          <a:p>
            <a:pPr eaLnBrk="1" hangingPunct="1">
              <a:lnSpc>
                <a:spcPct val="90000"/>
              </a:lnSpc>
              <a:defRPr/>
            </a:pPr>
            <a:r>
              <a:rPr lang="en-US" sz="2400" smtClean="0"/>
              <a:t>PHENIX (Pioneering High Energy Nuclear Interactions eXperiment)</a:t>
            </a:r>
          </a:p>
          <a:p>
            <a:pPr lvl="1" eaLnBrk="1" hangingPunct="1">
              <a:lnSpc>
                <a:spcPct val="90000"/>
              </a:lnSpc>
              <a:defRPr/>
            </a:pPr>
            <a:r>
              <a:rPr lang="en-US" sz="2000" smtClean="0"/>
              <a:t>Many different detector-types, detect electrons, muons, photons, hadrons</a:t>
            </a:r>
          </a:p>
          <a:p>
            <a:pPr lvl="1" eaLnBrk="1" hangingPunct="1">
              <a:lnSpc>
                <a:spcPct val="90000"/>
              </a:lnSpc>
              <a:defRPr/>
            </a:pPr>
            <a:r>
              <a:rPr lang="en-US" sz="2000" smtClean="0"/>
              <a:t>14 countries, 69 institutions, 600 participants</a:t>
            </a:r>
          </a:p>
          <a:p>
            <a:pPr eaLnBrk="1" hangingPunct="1">
              <a:lnSpc>
                <a:spcPct val="90000"/>
              </a:lnSpc>
              <a:defRPr/>
            </a:pPr>
            <a:r>
              <a:rPr lang="en-US" sz="2400" smtClean="0"/>
              <a:t>PHOBOS</a:t>
            </a:r>
          </a:p>
          <a:p>
            <a:pPr lvl="1" eaLnBrk="1" hangingPunct="1">
              <a:lnSpc>
                <a:spcPct val="90000"/>
              </a:lnSpc>
              <a:defRPr/>
            </a:pPr>
            <a:r>
              <a:rPr lang="en-US" sz="2000" smtClean="0"/>
              <a:t>Small silicon detectors, broad rapidity range, look for rare events, fluctuations </a:t>
            </a:r>
          </a:p>
          <a:p>
            <a:pPr lvl="1" eaLnBrk="1" hangingPunct="1">
              <a:lnSpc>
                <a:spcPct val="90000"/>
              </a:lnSpc>
              <a:defRPr/>
            </a:pPr>
            <a:r>
              <a:rPr lang="en-US" sz="2000" smtClean="0"/>
              <a:t>3 countries, 12 institutions, until 2006</a:t>
            </a:r>
          </a:p>
          <a:p>
            <a:pPr eaLnBrk="1" hangingPunct="1">
              <a:lnSpc>
                <a:spcPct val="90000"/>
              </a:lnSpc>
              <a:defRPr/>
            </a:pPr>
            <a:r>
              <a:rPr lang="en-US" sz="2400" smtClean="0"/>
              <a:t>STAR (Solenoidal Tracker At RHIC)</a:t>
            </a:r>
          </a:p>
          <a:p>
            <a:pPr lvl="1" eaLnBrk="1" hangingPunct="1">
              <a:lnSpc>
                <a:spcPct val="90000"/>
              </a:lnSpc>
              <a:defRPr/>
            </a:pPr>
            <a:r>
              <a:rPr lang="en-US" sz="2000" smtClean="0"/>
              <a:t>Time Projection Chamber, detect all hadrons</a:t>
            </a:r>
          </a:p>
          <a:p>
            <a:pPr lvl="1" eaLnBrk="1" hangingPunct="1">
              <a:lnSpc>
                <a:spcPct val="90000"/>
              </a:lnSpc>
              <a:defRPr/>
            </a:pPr>
            <a:r>
              <a:rPr lang="en-US" sz="2000" smtClean="0"/>
              <a:t>12 countries, 46 institutions, 550 participants, 1200 tons</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3"/>
          <p:cNvSpPr>
            <a:spLocks noGrp="1"/>
          </p:cNvSpPr>
          <p:nvPr>
            <p:ph type="sldNum" sz="quarter" idx="10"/>
          </p:nvPr>
        </p:nvSpPr>
        <p:spPr/>
        <p:txBody>
          <a:bodyPr/>
          <a:lstStyle/>
          <a:p>
            <a:pPr>
              <a:defRPr/>
            </a:pPr>
            <a:fld id="{B2EFD00D-CD80-4F98-A47D-664C8A64C577}" type="slidenum">
              <a:rPr lang="hu-HU"/>
              <a:pPr>
                <a:defRPr/>
              </a:pPr>
              <a:t>22</a:t>
            </a:fld>
            <a:endParaRPr lang="hu-HU"/>
          </a:p>
        </p:txBody>
      </p:sp>
      <p:sp>
        <p:nvSpPr>
          <p:cNvPr id="177154" name="Rectangle 2"/>
          <p:cNvSpPr>
            <a:spLocks noGrp="1" noChangeArrowheads="1"/>
          </p:cNvSpPr>
          <p:nvPr>
            <p:ph type="title"/>
          </p:nvPr>
        </p:nvSpPr>
        <p:spPr>
          <a:xfrm>
            <a:off x="0" y="76200"/>
            <a:ext cx="9144000" cy="685800"/>
          </a:xfrm>
        </p:spPr>
        <p:txBody>
          <a:bodyPr/>
          <a:lstStyle/>
          <a:p>
            <a:pPr eaLnBrk="1" hangingPunct="1">
              <a:defRPr/>
            </a:pPr>
            <a:r>
              <a:rPr lang="en-US" smtClean="0"/>
              <a:t>The PHENIX group</a:t>
            </a:r>
          </a:p>
        </p:txBody>
      </p:sp>
      <p:pic>
        <p:nvPicPr>
          <p:cNvPr id="79876" name="Picture 3" descr="2004june9_1024x812"/>
          <p:cNvPicPr>
            <a:picLocks noChangeAspect="1" noChangeArrowheads="1"/>
          </p:cNvPicPr>
          <p:nvPr/>
        </p:nvPicPr>
        <p:blipFill>
          <a:blip r:embed="rId3" cstate="print"/>
          <a:srcRect/>
          <a:stretch>
            <a:fillRect/>
          </a:stretch>
        </p:blipFill>
        <p:spPr bwMode="auto">
          <a:xfrm>
            <a:off x="381000" y="1163638"/>
            <a:ext cx="7720013" cy="5392737"/>
          </a:xfrm>
          <a:prstGeom prst="rect">
            <a:avLst/>
          </a:prstGeom>
          <a:noFill/>
          <a:ln w="9525">
            <a:noFill/>
            <a:miter lim="800000"/>
            <a:headEnd/>
            <a:tailEnd/>
          </a:ln>
        </p:spPr>
      </p:pic>
      <p:pic>
        <p:nvPicPr>
          <p:cNvPr id="79877" name="Picture 5"/>
          <p:cNvPicPr>
            <a:picLocks noChangeAspect="1" noChangeArrowheads="1"/>
          </p:cNvPicPr>
          <p:nvPr/>
        </p:nvPicPr>
        <p:blipFill>
          <a:blip r:embed="rId4" cstate="print"/>
          <a:srcRect/>
          <a:stretch>
            <a:fillRect/>
          </a:stretch>
        </p:blipFill>
        <p:spPr bwMode="auto">
          <a:xfrm>
            <a:off x="5435600" y="836613"/>
            <a:ext cx="3708400" cy="23764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0"/>
          </p:nvPr>
        </p:nvSpPr>
        <p:spPr/>
        <p:txBody>
          <a:bodyPr/>
          <a:lstStyle/>
          <a:p>
            <a:pPr>
              <a:defRPr/>
            </a:pPr>
            <a:fld id="{80EFDB7E-F748-4288-A686-4BFF7E84210C}" type="slidenum">
              <a:rPr lang="hu-HU"/>
              <a:pPr>
                <a:defRPr/>
              </a:pPr>
              <a:t>23</a:t>
            </a:fld>
            <a:endParaRPr lang="hu-HU"/>
          </a:p>
        </p:txBody>
      </p:sp>
      <p:sp>
        <p:nvSpPr>
          <p:cNvPr id="268290" name="Rectangle 2"/>
          <p:cNvSpPr>
            <a:spLocks noGrp="1" noChangeArrowheads="1"/>
          </p:cNvSpPr>
          <p:nvPr>
            <p:ph type="title"/>
          </p:nvPr>
        </p:nvSpPr>
        <p:spPr/>
        <p:txBody>
          <a:bodyPr/>
          <a:lstStyle/>
          <a:p>
            <a:pPr eaLnBrk="1" hangingPunct="1">
              <a:defRPr/>
            </a:pPr>
            <a:r>
              <a:rPr lang="en-US" sz="4000" smtClean="0"/>
              <a:t>Detectors</a:t>
            </a:r>
          </a:p>
        </p:txBody>
      </p:sp>
      <p:sp>
        <p:nvSpPr>
          <p:cNvPr id="268291" name="Rectangle 3"/>
          <p:cNvSpPr>
            <a:spLocks noGrp="1" noChangeArrowheads="1"/>
          </p:cNvSpPr>
          <p:nvPr>
            <p:ph type="body" idx="1"/>
          </p:nvPr>
        </p:nvSpPr>
        <p:spPr>
          <a:xfrm>
            <a:off x="179388" y="908050"/>
            <a:ext cx="8964612" cy="5545138"/>
          </a:xfrm>
        </p:spPr>
        <p:txBody>
          <a:bodyPr/>
          <a:lstStyle/>
          <a:p>
            <a:pPr eaLnBrk="1" hangingPunct="1">
              <a:defRPr/>
            </a:pPr>
            <a:r>
              <a:rPr lang="en-US" sz="2800" smtClean="0"/>
              <a:t>Tracking (momentum measurement)</a:t>
            </a:r>
          </a:p>
          <a:p>
            <a:pPr lvl="1" eaLnBrk="1" hangingPunct="1">
              <a:defRPr/>
            </a:pPr>
            <a:r>
              <a:rPr lang="en-US" sz="2400" smtClean="0"/>
              <a:t>Drift Chamber (DC), Pad Chamber (PC)</a:t>
            </a:r>
          </a:p>
          <a:p>
            <a:pPr eaLnBrk="1" hangingPunct="1">
              <a:defRPr/>
            </a:pPr>
            <a:r>
              <a:rPr lang="en-US" sz="2800" smtClean="0"/>
              <a:t>Calorimetry (energy measurement)</a:t>
            </a:r>
          </a:p>
          <a:p>
            <a:pPr lvl="1" eaLnBrk="1" hangingPunct="1">
              <a:defRPr/>
            </a:pPr>
            <a:r>
              <a:rPr lang="en-US" sz="2400" smtClean="0"/>
              <a:t>PbSc, PbGl (EMCal)</a:t>
            </a:r>
          </a:p>
          <a:p>
            <a:pPr eaLnBrk="1" hangingPunct="1">
              <a:defRPr/>
            </a:pPr>
            <a:r>
              <a:rPr lang="en-US" sz="2800" smtClean="0"/>
              <a:t>Identification (velocity measurement)</a:t>
            </a:r>
          </a:p>
          <a:p>
            <a:pPr lvl="1" eaLnBrk="1" hangingPunct="1">
              <a:defRPr/>
            </a:pPr>
            <a:r>
              <a:rPr lang="en-US" sz="2400" smtClean="0"/>
              <a:t>Cerenkov-counters RICH, Aerogel, Time Of Flight (TOF), Hadron Blind Detector (HBD)</a:t>
            </a:r>
          </a:p>
          <a:p>
            <a:pPr eaLnBrk="1" hangingPunct="1">
              <a:defRPr/>
            </a:pPr>
            <a:r>
              <a:rPr lang="en-US" sz="2800" smtClean="0"/>
              <a:t>Event characterisation</a:t>
            </a:r>
          </a:p>
          <a:p>
            <a:pPr lvl="1" eaLnBrk="1" hangingPunct="1">
              <a:defRPr/>
            </a:pPr>
            <a:r>
              <a:rPr lang="en-US" sz="2400" smtClean="0"/>
              <a:t>Beam-Beam Counter (BBC), Zero Degree Calorimeter (ZDC), Reaction Plane Detector (RxNP)</a:t>
            </a:r>
          </a:p>
          <a:p>
            <a:pPr eaLnBrk="1" hangingPunct="1">
              <a:defRPr/>
            </a:pPr>
            <a:r>
              <a:rPr lang="en-US" sz="2800" smtClean="0"/>
              <a:t>Muon detectors</a:t>
            </a:r>
          </a:p>
          <a:p>
            <a:pPr lvl="1" eaLnBrk="1" hangingPunct="1">
              <a:defRPr/>
            </a:pPr>
            <a:r>
              <a:rPr lang="en-US" sz="2400" smtClean="0"/>
              <a:t>Muon Tracker (MuTr), Muon Identifier (MuId)</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 számának helye 4"/>
          <p:cNvSpPr>
            <a:spLocks noGrp="1"/>
          </p:cNvSpPr>
          <p:nvPr>
            <p:ph type="sldNum" sz="quarter" idx="10"/>
          </p:nvPr>
        </p:nvSpPr>
        <p:spPr/>
        <p:txBody>
          <a:bodyPr/>
          <a:lstStyle/>
          <a:p>
            <a:pPr>
              <a:defRPr/>
            </a:pPr>
            <a:fld id="{EE674FCF-73C8-4FB5-B48B-93006B042048}" type="slidenum">
              <a:rPr lang="hu-HU"/>
              <a:pPr>
                <a:defRPr/>
              </a:pPr>
              <a:t>24</a:t>
            </a:fld>
            <a:endParaRPr lang="hu-HU"/>
          </a:p>
        </p:txBody>
      </p:sp>
      <p:sp>
        <p:nvSpPr>
          <p:cNvPr id="238595" name="Rectangle 3"/>
          <p:cNvSpPr>
            <a:spLocks noGrp="1" noChangeArrowheads="1"/>
          </p:cNvSpPr>
          <p:nvPr>
            <p:ph type="title"/>
          </p:nvPr>
        </p:nvSpPr>
        <p:spPr/>
        <p:txBody>
          <a:bodyPr/>
          <a:lstStyle/>
          <a:p>
            <a:pPr eaLnBrk="1" hangingPunct="1">
              <a:defRPr/>
            </a:pPr>
            <a:r>
              <a:rPr lang="en-US" smtClean="0"/>
              <a:t>Current setup</a:t>
            </a:r>
          </a:p>
        </p:txBody>
      </p:sp>
      <p:sp>
        <p:nvSpPr>
          <p:cNvPr id="238596" name="Rectangle 4"/>
          <p:cNvSpPr>
            <a:spLocks noGrp="1" noChangeArrowheads="1"/>
          </p:cNvSpPr>
          <p:nvPr>
            <p:ph type="body" sz="half" idx="1"/>
          </p:nvPr>
        </p:nvSpPr>
        <p:spPr>
          <a:xfrm>
            <a:off x="0" y="836613"/>
            <a:ext cx="5003800" cy="2520950"/>
          </a:xfrm>
        </p:spPr>
        <p:txBody>
          <a:bodyPr/>
          <a:lstStyle/>
          <a:p>
            <a:pPr marL="269875" indent="-269875" eaLnBrk="1" hangingPunct="1">
              <a:defRPr/>
            </a:pPr>
            <a:r>
              <a:rPr lang="en-US" sz="2400" smtClean="0"/>
              <a:t>Physics</a:t>
            </a:r>
          </a:p>
          <a:p>
            <a:pPr marL="720725" lvl="1" indent="-271463" eaLnBrk="1" hangingPunct="1">
              <a:defRPr/>
            </a:pPr>
            <a:r>
              <a:rPr lang="en-US" sz="2000" smtClean="0"/>
              <a:t>Charged hadrons ( </a:t>
            </a:r>
            <a:r>
              <a:rPr lang="en-US" sz="2000" i="1" smtClean="0"/>
              <a:t>π</a:t>
            </a:r>
            <a:r>
              <a:rPr lang="en-US" sz="2000" baseline="30000" smtClean="0"/>
              <a:t>±</a:t>
            </a:r>
            <a:r>
              <a:rPr lang="en-US" sz="2000" smtClean="0"/>
              <a:t>, K</a:t>
            </a:r>
            <a:r>
              <a:rPr lang="en-US" sz="2000" baseline="30000" smtClean="0"/>
              <a:t>±</a:t>
            </a:r>
            <a:r>
              <a:rPr lang="en-US" sz="2000" smtClean="0"/>
              <a:t>, etc.)</a:t>
            </a:r>
          </a:p>
          <a:p>
            <a:pPr marL="720725" lvl="1" indent="-271463" eaLnBrk="1" hangingPunct="1">
              <a:defRPr/>
            </a:pPr>
            <a:r>
              <a:rPr lang="en-US" sz="2000" smtClean="0"/>
              <a:t>Photons, direct or decay (→ η , </a:t>
            </a:r>
            <a:r>
              <a:rPr lang="en-US" sz="2000" i="1" smtClean="0"/>
              <a:t>π</a:t>
            </a:r>
            <a:r>
              <a:rPr lang="en-US" sz="2000" baseline="-25000" smtClean="0"/>
              <a:t>0</a:t>
            </a:r>
            <a:r>
              <a:rPr lang="en-US" sz="2000" smtClean="0"/>
              <a:t>)</a:t>
            </a:r>
          </a:p>
          <a:p>
            <a:pPr marL="720725" lvl="1" indent="-271463" eaLnBrk="1" hangingPunct="1">
              <a:defRPr/>
            </a:pPr>
            <a:r>
              <a:rPr lang="en-US" sz="2000" smtClean="0"/>
              <a:t>Light mesons φ, ω and η</a:t>
            </a:r>
          </a:p>
          <a:p>
            <a:pPr marL="720725" lvl="1" indent="-271463" eaLnBrk="1" hangingPunct="1">
              <a:defRPr/>
            </a:pPr>
            <a:r>
              <a:rPr lang="en-US" sz="2000" smtClean="0"/>
              <a:t>Single leptons → heavy flavor</a:t>
            </a:r>
          </a:p>
          <a:p>
            <a:pPr marL="720725" lvl="1" indent="-271463" eaLnBrk="1" hangingPunct="1">
              <a:defRPr/>
            </a:pPr>
            <a:r>
              <a:rPr lang="en-US" sz="2000" smtClean="0"/>
              <a:t>Di-leptons → heavy flavor, J/Ψ</a:t>
            </a:r>
          </a:p>
        </p:txBody>
      </p:sp>
      <p:pic>
        <p:nvPicPr>
          <p:cNvPr id="81925" name="Picture 6" descr="Phenix_2008"/>
          <p:cNvPicPr>
            <a:picLocks noChangeAspect="1" noChangeArrowheads="1"/>
          </p:cNvPicPr>
          <p:nvPr/>
        </p:nvPicPr>
        <p:blipFill>
          <a:blip r:embed="rId3" cstate="print"/>
          <a:srcRect/>
          <a:stretch>
            <a:fillRect/>
          </a:stretch>
        </p:blipFill>
        <p:spPr bwMode="auto">
          <a:xfrm>
            <a:off x="4859338" y="836613"/>
            <a:ext cx="4260850" cy="5545137"/>
          </a:xfrm>
          <a:prstGeom prst="rect">
            <a:avLst/>
          </a:prstGeom>
          <a:noFill/>
          <a:ln w="9525">
            <a:noFill/>
            <a:miter lim="800000"/>
            <a:headEnd/>
            <a:tailEnd/>
          </a:ln>
        </p:spPr>
      </p:pic>
      <p:pic>
        <p:nvPicPr>
          <p:cNvPr id="81926" name="Picture 7" descr="acceptance"/>
          <p:cNvPicPr>
            <a:picLocks noChangeAspect="1" noChangeArrowheads="1"/>
          </p:cNvPicPr>
          <p:nvPr/>
        </p:nvPicPr>
        <p:blipFill>
          <a:blip r:embed="rId4" cstate="print"/>
          <a:srcRect/>
          <a:stretch>
            <a:fillRect/>
          </a:stretch>
        </p:blipFill>
        <p:spPr bwMode="auto">
          <a:xfrm>
            <a:off x="184150" y="3141663"/>
            <a:ext cx="4459288" cy="3397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0"/>
          </p:nvPr>
        </p:nvSpPr>
        <p:spPr/>
        <p:txBody>
          <a:bodyPr/>
          <a:lstStyle/>
          <a:p>
            <a:pPr>
              <a:defRPr/>
            </a:pPr>
            <a:fld id="{B24DF5FF-B9CC-445B-8A4C-93217B61F95A}" type="slidenum">
              <a:rPr lang="hu-HU"/>
              <a:pPr>
                <a:defRPr/>
              </a:pPr>
              <a:t>25</a:t>
            </a:fld>
            <a:endParaRPr lang="hu-HU"/>
          </a:p>
        </p:txBody>
      </p:sp>
      <p:sp>
        <p:nvSpPr>
          <p:cNvPr id="376834" name="Rectangle 2"/>
          <p:cNvSpPr>
            <a:spLocks noGrp="1" noChangeArrowheads="1"/>
          </p:cNvSpPr>
          <p:nvPr>
            <p:ph type="title"/>
          </p:nvPr>
        </p:nvSpPr>
        <p:spPr/>
        <p:txBody>
          <a:bodyPr/>
          <a:lstStyle/>
          <a:p>
            <a:pPr eaLnBrk="1" hangingPunct="1">
              <a:defRPr/>
            </a:pPr>
            <a:r>
              <a:rPr lang="hu-HU" sz="4000" smtClean="0"/>
              <a:t>A 3D picture of PHENIX</a:t>
            </a:r>
            <a:endParaRPr lang="en-US" sz="4000" smtClean="0"/>
          </a:p>
        </p:txBody>
      </p:sp>
      <p:pic>
        <p:nvPicPr>
          <p:cNvPr id="82948" name="Picture 4" descr="phenix_3d"/>
          <p:cNvPicPr>
            <a:picLocks noChangeAspect="1" noChangeArrowheads="1"/>
          </p:cNvPicPr>
          <p:nvPr/>
        </p:nvPicPr>
        <p:blipFill>
          <a:blip r:embed="rId2" cstate="print"/>
          <a:srcRect/>
          <a:stretch>
            <a:fillRect/>
          </a:stretch>
        </p:blipFill>
        <p:spPr bwMode="auto">
          <a:xfrm>
            <a:off x="1503363" y="1027113"/>
            <a:ext cx="6432550" cy="5245100"/>
          </a:xfrm>
          <a:prstGeom prst="rect">
            <a:avLst/>
          </a:prstGeom>
          <a:noFill/>
          <a:ln w="9525">
            <a:noFill/>
            <a:miter lim="800000"/>
            <a:headEnd/>
            <a:tailEnd/>
          </a:ln>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ia számának helye 3"/>
          <p:cNvSpPr>
            <a:spLocks noGrp="1"/>
          </p:cNvSpPr>
          <p:nvPr>
            <p:ph type="sldNum" sz="quarter" idx="10"/>
          </p:nvPr>
        </p:nvSpPr>
        <p:spPr/>
        <p:txBody>
          <a:bodyPr/>
          <a:lstStyle/>
          <a:p>
            <a:pPr>
              <a:defRPr/>
            </a:pPr>
            <a:fld id="{8BE174E8-EE0A-4132-B09A-866BE010CEA3}" type="slidenum">
              <a:rPr lang="hu-HU"/>
              <a:pPr>
                <a:defRPr/>
              </a:pPr>
              <a:t>26</a:t>
            </a:fld>
            <a:endParaRPr lang="hu-HU"/>
          </a:p>
        </p:txBody>
      </p:sp>
      <p:sp>
        <p:nvSpPr>
          <p:cNvPr id="235522" name="Rectangle 2"/>
          <p:cNvSpPr>
            <a:spLocks noGrp="1" noChangeArrowheads="1"/>
          </p:cNvSpPr>
          <p:nvPr>
            <p:ph type="title"/>
          </p:nvPr>
        </p:nvSpPr>
        <p:spPr>
          <a:xfrm>
            <a:off x="0" y="44450"/>
            <a:ext cx="9144000" cy="601663"/>
          </a:xfrm>
        </p:spPr>
        <p:txBody>
          <a:bodyPr lIns="92160" tIns="46080" rIns="92160" bIns="46080" anchor="b"/>
          <a:lstStyle/>
          <a:p>
            <a:pP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mtClean="0"/>
              <a:t>Event characterisation</a:t>
            </a:r>
          </a:p>
        </p:txBody>
      </p:sp>
      <p:sp>
        <p:nvSpPr>
          <p:cNvPr id="235523" name="Rectangle 3"/>
          <p:cNvSpPr>
            <a:spLocks noGrp="1" noChangeArrowheads="1"/>
          </p:cNvSpPr>
          <p:nvPr>
            <p:ph type="body" idx="1"/>
          </p:nvPr>
        </p:nvSpPr>
        <p:spPr>
          <a:xfrm>
            <a:off x="382588" y="784225"/>
            <a:ext cx="8474075" cy="2200275"/>
          </a:xfrm>
        </p:spPr>
        <p:txBody>
          <a:bodyPr lIns="92160" tIns="46080" rIns="92160" bIns="46080"/>
          <a:lstStyle/>
          <a:p>
            <a:pPr marL="331788" indent="-331788" defTabSz="449263" eaLnBrk="1" hangingPunct="1">
              <a:tabLst>
                <a:tab pos="715963" algn="l"/>
                <a:tab pos="4757738" algn="l"/>
                <a:tab pos="7185025" algn="l"/>
                <a:tab pos="7634288" algn="l"/>
                <a:tab pos="8083550" algn="l"/>
                <a:tab pos="8532813" algn="l"/>
                <a:tab pos="8982075" algn="l"/>
              </a:tabLst>
              <a:defRPr/>
            </a:pPr>
            <a:r>
              <a:rPr lang="en-US" sz="2800" smtClean="0"/>
              <a:t>Control over the event geometry:</a:t>
            </a:r>
          </a:p>
          <a:p>
            <a:pPr marL="731838" lvl="1" indent="-274638" defTabSz="449263" eaLnBrk="1" hangingPunct="1">
              <a:tabLst>
                <a:tab pos="715963" algn="l"/>
                <a:tab pos="4757738" algn="l"/>
                <a:tab pos="7185025" algn="l"/>
                <a:tab pos="7634288" algn="l"/>
                <a:tab pos="8083550" algn="l"/>
                <a:tab pos="8532813" algn="l"/>
                <a:tab pos="8982075" algn="l"/>
              </a:tabLst>
              <a:defRPr/>
            </a:pPr>
            <a:r>
              <a:rPr lang="en-US" sz="2400" smtClean="0"/>
              <a:t>When (</a:t>
            </a:r>
            <a:r>
              <a:rPr lang="en-US" sz="2400" smtClean="0">
                <a:solidFill>
                  <a:schemeClr val="hlink"/>
                </a:solidFill>
              </a:rPr>
              <a:t>time zero</a:t>
            </a:r>
            <a:r>
              <a:rPr lang="en-US" sz="2400" smtClean="0"/>
              <a:t>) and where (</a:t>
            </a:r>
            <a:r>
              <a:rPr lang="en-US" sz="2400" smtClean="0">
                <a:solidFill>
                  <a:schemeClr val="hlink"/>
                </a:solidFill>
              </a:rPr>
              <a:t>vertex</a:t>
            </a:r>
            <a:r>
              <a:rPr lang="en-US" sz="2400" smtClean="0"/>
              <a:t>)</a:t>
            </a:r>
          </a:p>
          <a:p>
            <a:pPr marL="731838" lvl="1" indent="-274638" defTabSz="449263" eaLnBrk="1" hangingPunct="1">
              <a:tabLst>
                <a:tab pos="715963" algn="l"/>
                <a:tab pos="4757738" algn="l"/>
                <a:tab pos="7185025" algn="l"/>
                <a:tab pos="7634288" algn="l"/>
                <a:tab pos="8083550" algn="l"/>
                <a:tab pos="8532813" algn="l"/>
                <a:tab pos="8982075" algn="l"/>
              </a:tabLst>
              <a:defRPr/>
            </a:pPr>
            <a:r>
              <a:rPr lang="en-US" sz="2400" smtClean="0"/>
              <a:t>Overlap (</a:t>
            </a:r>
            <a:r>
              <a:rPr lang="en-US" sz="2400" smtClean="0">
                <a:solidFill>
                  <a:schemeClr val="hlink"/>
                </a:solidFill>
              </a:rPr>
              <a:t>centrality</a:t>
            </a:r>
            <a:r>
              <a:rPr lang="en-US" sz="2400" smtClean="0"/>
              <a:t>), number of participants (N</a:t>
            </a:r>
            <a:r>
              <a:rPr lang="en-US" sz="2400" baseline="-25000" smtClean="0"/>
              <a:t>part</a:t>
            </a:r>
            <a:r>
              <a:rPr lang="en-US" sz="2400" smtClean="0"/>
              <a:t>)</a:t>
            </a:r>
          </a:p>
          <a:p>
            <a:pPr marL="731838" lvl="1" indent="-274638" defTabSz="449263" eaLnBrk="1" hangingPunct="1">
              <a:tabLst>
                <a:tab pos="715963" algn="l"/>
                <a:tab pos="4757738" algn="l"/>
                <a:tab pos="7185025" algn="l"/>
                <a:tab pos="7634288" algn="l"/>
                <a:tab pos="8083550" algn="l"/>
                <a:tab pos="8532813" algn="l"/>
                <a:tab pos="8982075" algn="l"/>
              </a:tabLst>
              <a:defRPr/>
            </a:pPr>
            <a:r>
              <a:rPr lang="en-US" sz="2400" smtClean="0"/>
              <a:t>Orientation with respect to overlap (</a:t>
            </a:r>
            <a:r>
              <a:rPr lang="en-US" sz="2400" smtClean="0">
                <a:solidFill>
                  <a:schemeClr val="hlink"/>
                </a:solidFill>
              </a:rPr>
              <a:t>reaction plane</a:t>
            </a:r>
            <a:r>
              <a:rPr lang="en-US" sz="2400" smtClean="0"/>
              <a:t>)</a:t>
            </a:r>
          </a:p>
        </p:txBody>
      </p:sp>
      <p:grpSp>
        <p:nvGrpSpPr>
          <p:cNvPr id="83973" name="Group 32"/>
          <p:cNvGrpSpPr>
            <a:grpSpLocks/>
          </p:cNvGrpSpPr>
          <p:nvPr/>
        </p:nvGrpSpPr>
        <p:grpSpPr bwMode="auto">
          <a:xfrm>
            <a:off x="1042988" y="2817813"/>
            <a:ext cx="6985000" cy="1936750"/>
            <a:chOff x="657" y="1616"/>
            <a:chExt cx="4400" cy="1220"/>
          </a:xfrm>
        </p:grpSpPr>
        <p:sp>
          <p:nvSpPr>
            <p:cNvPr id="235524" name="Text Box 4"/>
            <p:cNvSpPr txBox="1">
              <a:spLocks noChangeArrowheads="1"/>
            </p:cNvSpPr>
            <p:nvPr/>
          </p:nvSpPr>
          <p:spPr bwMode="auto">
            <a:xfrm>
              <a:off x="657" y="2432"/>
              <a:ext cx="1134" cy="404"/>
            </a:xfrm>
            <a:prstGeom prst="rect">
              <a:avLst/>
            </a:prstGeom>
            <a:noFill/>
            <a:ln w="9525">
              <a:noFill/>
              <a:miter lim="800000"/>
              <a:headEnd/>
              <a:tailEnd/>
            </a:ln>
          </p:spPr>
          <p:txBody>
            <a:bodyPr lIns="90000" tIns="46800" rIns="90000" bIns="46800">
              <a:spAutoFit/>
            </a:bodyPr>
            <a:lstStyle/>
            <a:p>
              <a:pPr marL="331788" indent="-331788" algn="ctr">
                <a:buClr>
                  <a:srgbClr val="0000FF"/>
                </a:buClr>
                <a:buSzPct val="62000"/>
                <a:buFont typeface="Monotype Sorts" pitchFamily="2" charset="2"/>
                <a:buNone/>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hu-HU" sz="1800">
                  <a:effectLst>
                    <a:outerShdw blurRad="38100" dist="38100" dir="2700000" algn="tl">
                      <a:srgbClr val="000000"/>
                    </a:outerShdw>
                  </a:effectLst>
                  <a:latin typeface="Book Antiqua" pitchFamily="18" charset="0"/>
                </a:rPr>
                <a:t>Central Au+Au</a:t>
              </a:r>
            </a:p>
            <a:p>
              <a:pPr marL="331788" indent="-331788" algn="ctr">
                <a:buClr>
                  <a:srgbClr val="0000FF"/>
                </a:buClr>
                <a:buSzPct val="62000"/>
                <a:buFont typeface="Monotype Sorts" pitchFamily="2" charset="2"/>
                <a:buNone/>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hu-HU" sz="1800">
                  <a:effectLst>
                    <a:outerShdw blurRad="38100" dist="38100" dir="2700000" algn="tl">
                      <a:srgbClr val="000000"/>
                    </a:outerShdw>
                  </a:effectLst>
                  <a:latin typeface="Book Antiqua" pitchFamily="18" charset="0"/>
                </a:rPr>
                <a:t>N</a:t>
              </a:r>
              <a:r>
                <a:rPr lang="hu-HU" sz="1800" baseline="-25000">
                  <a:effectLst>
                    <a:outerShdw blurRad="38100" dist="38100" dir="2700000" algn="tl">
                      <a:srgbClr val="000000"/>
                    </a:outerShdw>
                  </a:effectLst>
                  <a:latin typeface="Book Antiqua" pitchFamily="18" charset="0"/>
                </a:rPr>
                <a:t>part</a:t>
              </a:r>
              <a:r>
                <a:rPr lang="hu-HU" sz="1800">
                  <a:effectLst>
                    <a:outerShdw blurRad="38100" dist="38100" dir="2700000" algn="tl">
                      <a:srgbClr val="000000"/>
                    </a:outerShdw>
                  </a:effectLst>
                  <a:latin typeface="Book Antiqua" pitchFamily="18" charset="0"/>
                </a:rPr>
                <a:t>~300</a:t>
              </a:r>
              <a:endParaRPr lang="en-GB" sz="1800">
                <a:effectLst>
                  <a:outerShdw blurRad="38100" dist="38100" dir="2700000" algn="tl">
                    <a:srgbClr val="000000"/>
                  </a:outerShdw>
                </a:effectLst>
                <a:latin typeface="Book Antiqua" pitchFamily="18" charset="0"/>
              </a:endParaRPr>
            </a:p>
          </p:txBody>
        </p:sp>
        <p:sp>
          <p:nvSpPr>
            <p:cNvPr id="83983" name="Oval 5"/>
            <p:cNvSpPr>
              <a:spLocks noChangeArrowheads="1"/>
            </p:cNvSpPr>
            <p:nvPr/>
          </p:nvSpPr>
          <p:spPr bwMode="auto">
            <a:xfrm>
              <a:off x="657" y="1619"/>
              <a:ext cx="864" cy="795"/>
            </a:xfrm>
            <a:prstGeom prst="ellipse">
              <a:avLst/>
            </a:prstGeom>
            <a:solidFill>
              <a:schemeClr val="tx1">
                <a:alpha val="29803"/>
              </a:schemeClr>
            </a:solidFill>
            <a:ln w="9525">
              <a:noFill/>
              <a:round/>
              <a:headEnd/>
              <a:tailEnd/>
            </a:ln>
          </p:spPr>
          <p:txBody>
            <a:bodyPr wrap="none" anchor="ctr"/>
            <a:lstStyle/>
            <a:p>
              <a:endParaRPr lang="hu-HU"/>
            </a:p>
          </p:txBody>
        </p:sp>
        <p:sp>
          <p:nvSpPr>
            <p:cNvPr id="83984" name="Oval 6"/>
            <p:cNvSpPr>
              <a:spLocks noChangeArrowheads="1"/>
            </p:cNvSpPr>
            <p:nvPr/>
          </p:nvSpPr>
          <p:spPr bwMode="auto">
            <a:xfrm>
              <a:off x="945" y="1619"/>
              <a:ext cx="864" cy="795"/>
            </a:xfrm>
            <a:prstGeom prst="ellipse">
              <a:avLst/>
            </a:prstGeom>
            <a:solidFill>
              <a:schemeClr val="tx1">
                <a:alpha val="29803"/>
              </a:schemeClr>
            </a:solidFill>
            <a:ln w="9525">
              <a:noFill/>
              <a:round/>
              <a:headEnd/>
              <a:tailEnd/>
            </a:ln>
          </p:spPr>
          <p:txBody>
            <a:bodyPr wrap="none" anchor="ctr"/>
            <a:lstStyle/>
            <a:p>
              <a:endParaRPr lang="hu-HU"/>
            </a:p>
          </p:txBody>
        </p:sp>
        <p:sp>
          <p:nvSpPr>
            <p:cNvPr id="83985" name="Oval 7"/>
            <p:cNvSpPr>
              <a:spLocks noChangeArrowheads="1"/>
            </p:cNvSpPr>
            <p:nvPr/>
          </p:nvSpPr>
          <p:spPr bwMode="auto">
            <a:xfrm>
              <a:off x="945" y="1663"/>
              <a:ext cx="576" cy="708"/>
            </a:xfrm>
            <a:prstGeom prst="ellipse">
              <a:avLst/>
            </a:prstGeom>
            <a:solidFill>
              <a:srgbClr val="FF0000">
                <a:alpha val="29803"/>
              </a:srgbClr>
            </a:solidFill>
            <a:ln w="9360">
              <a:solidFill>
                <a:srgbClr val="000000"/>
              </a:solidFill>
              <a:round/>
              <a:headEnd/>
              <a:tailEnd/>
            </a:ln>
          </p:spPr>
          <p:txBody>
            <a:bodyPr wrap="none" anchor="ctr"/>
            <a:lstStyle/>
            <a:p>
              <a:endParaRPr lang="hu-HU"/>
            </a:p>
          </p:txBody>
        </p:sp>
        <p:sp>
          <p:nvSpPr>
            <p:cNvPr id="83986" name="Oval 8"/>
            <p:cNvSpPr>
              <a:spLocks noChangeArrowheads="1"/>
            </p:cNvSpPr>
            <p:nvPr/>
          </p:nvSpPr>
          <p:spPr bwMode="auto">
            <a:xfrm>
              <a:off x="1927" y="1636"/>
              <a:ext cx="864" cy="796"/>
            </a:xfrm>
            <a:prstGeom prst="ellipse">
              <a:avLst/>
            </a:prstGeom>
            <a:solidFill>
              <a:schemeClr val="tx1">
                <a:alpha val="29803"/>
              </a:schemeClr>
            </a:solidFill>
            <a:ln w="9525">
              <a:noFill/>
              <a:round/>
              <a:headEnd/>
              <a:tailEnd/>
            </a:ln>
          </p:spPr>
          <p:txBody>
            <a:bodyPr wrap="none" anchor="ctr"/>
            <a:lstStyle/>
            <a:p>
              <a:endParaRPr lang="hu-HU"/>
            </a:p>
          </p:txBody>
        </p:sp>
        <p:sp>
          <p:nvSpPr>
            <p:cNvPr id="83987" name="Oval 9"/>
            <p:cNvSpPr>
              <a:spLocks noChangeArrowheads="1"/>
            </p:cNvSpPr>
            <p:nvPr/>
          </p:nvSpPr>
          <p:spPr bwMode="auto">
            <a:xfrm>
              <a:off x="2454" y="1636"/>
              <a:ext cx="864" cy="796"/>
            </a:xfrm>
            <a:prstGeom prst="ellipse">
              <a:avLst/>
            </a:prstGeom>
            <a:solidFill>
              <a:schemeClr val="tx1">
                <a:alpha val="29803"/>
              </a:schemeClr>
            </a:solidFill>
            <a:ln w="9525">
              <a:noFill/>
              <a:round/>
              <a:headEnd/>
              <a:tailEnd/>
            </a:ln>
          </p:spPr>
          <p:txBody>
            <a:bodyPr wrap="none" anchor="ctr"/>
            <a:lstStyle/>
            <a:p>
              <a:endParaRPr lang="hu-HU"/>
            </a:p>
          </p:txBody>
        </p:sp>
        <p:sp>
          <p:nvSpPr>
            <p:cNvPr id="83988" name="Oval 10"/>
            <p:cNvSpPr>
              <a:spLocks noChangeArrowheads="1"/>
            </p:cNvSpPr>
            <p:nvPr/>
          </p:nvSpPr>
          <p:spPr bwMode="auto">
            <a:xfrm>
              <a:off x="2454" y="1769"/>
              <a:ext cx="336" cy="532"/>
            </a:xfrm>
            <a:prstGeom prst="ellipse">
              <a:avLst/>
            </a:prstGeom>
            <a:solidFill>
              <a:srgbClr val="FF0000">
                <a:alpha val="29803"/>
              </a:srgbClr>
            </a:solidFill>
            <a:ln w="9360">
              <a:solidFill>
                <a:srgbClr val="000000"/>
              </a:solidFill>
              <a:round/>
              <a:headEnd/>
              <a:tailEnd/>
            </a:ln>
          </p:spPr>
          <p:txBody>
            <a:bodyPr wrap="none" anchor="ctr"/>
            <a:lstStyle/>
            <a:p>
              <a:endParaRPr lang="hu-HU"/>
            </a:p>
          </p:txBody>
        </p:sp>
        <p:sp>
          <p:nvSpPr>
            <p:cNvPr id="83989" name="Oval 11"/>
            <p:cNvSpPr>
              <a:spLocks noChangeArrowheads="1"/>
            </p:cNvSpPr>
            <p:nvPr/>
          </p:nvSpPr>
          <p:spPr bwMode="auto">
            <a:xfrm>
              <a:off x="3560" y="1616"/>
              <a:ext cx="864" cy="796"/>
            </a:xfrm>
            <a:prstGeom prst="ellipse">
              <a:avLst/>
            </a:prstGeom>
            <a:solidFill>
              <a:schemeClr val="tx1">
                <a:alpha val="29803"/>
              </a:schemeClr>
            </a:solidFill>
            <a:ln w="9525">
              <a:noFill/>
              <a:round/>
              <a:headEnd/>
              <a:tailEnd/>
            </a:ln>
          </p:spPr>
          <p:txBody>
            <a:bodyPr wrap="none" anchor="ctr"/>
            <a:lstStyle/>
            <a:p>
              <a:endParaRPr lang="hu-HU"/>
            </a:p>
          </p:txBody>
        </p:sp>
        <p:sp>
          <p:nvSpPr>
            <p:cNvPr id="83990" name="Oval 12"/>
            <p:cNvSpPr>
              <a:spLocks noChangeArrowheads="1"/>
            </p:cNvSpPr>
            <p:nvPr/>
          </p:nvSpPr>
          <p:spPr bwMode="auto">
            <a:xfrm>
              <a:off x="3770" y="2036"/>
              <a:ext cx="244" cy="210"/>
            </a:xfrm>
            <a:prstGeom prst="ellipse">
              <a:avLst/>
            </a:prstGeom>
            <a:solidFill>
              <a:schemeClr val="tx1">
                <a:alpha val="29803"/>
              </a:schemeClr>
            </a:solidFill>
            <a:ln w="9525">
              <a:noFill/>
              <a:round/>
              <a:headEnd/>
              <a:tailEnd/>
            </a:ln>
          </p:spPr>
          <p:txBody>
            <a:bodyPr wrap="none" anchor="ctr"/>
            <a:lstStyle/>
            <a:p>
              <a:endParaRPr lang="hu-HU"/>
            </a:p>
          </p:txBody>
        </p:sp>
        <p:sp>
          <p:nvSpPr>
            <p:cNvPr id="83991" name="Oval 13"/>
            <p:cNvSpPr>
              <a:spLocks noChangeArrowheads="1"/>
            </p:cNvSpPr>
            <p:nvPr/>
          </p:nvSpPr>
          <p:spPr bwMode="auto">
            <a:xfrm>
              <a:off x="3770" y="2036"/>
              <a:ext cx="244" cy="215"/>
            </a:xfrm>
            <a:prstGeom prst="ellipse">
              <a:avLst/>
            </a:prstGeom>
            <a:solidFill>
              <a:srgbClr val="FF0000">
                <a:alpha val="29803"/>
              </a:srgbClr>
            </a:solidFill>
            <a:ln w="9360">
              <a:solidFill>
                <a:srgbClr val="000000"/>
              </a:solidFill>
              <a:round/>
              <a:headEnd/>
              <a:tailEnd/>
            </a:ln>
          </p:spPr>
          <p:txBody>
            <a:bodyPr wrap="none" anchor="ctr"/>
            <a:lstStyle/>
            <a:p>
              <a:endParaRPr lang="hu-HU"/>
            </a:p>
          </p:txBody>
        </p:sp>
        <p:sp>
          <p:nvSpPr>
            <p:cNvPr id="83992" name="Oval 14"/>
            <p:cNvSpPr>
              <a:spLocks noChangeArrowheads="1"/>
            </p:cNvSpPr>
            <p:nvPr/>
          </p:nvSpPr>
          <p:spPr bwMode="auto">
            <a:xfrm>
              <a:off x="4740" y="2115"/>
              <a:ext cx="181" cy="136"/>
            </a:xfrm>
            <a:prstGeom prst="ellipse">
              <a:avLst/>
            </a:prstGeom>
            <a:solidFill>
              <a:schemeClr val="tx1">
                <a:alpha val="29803"/>
              </a:schemeClr>
            </a:solidFill>
            <a:ln w="9525">
              <a:noFill/>
              <a:round/>
              <a:headEnd/>
              <a:tailEnd/>
            </a:ln>
          </p:spPr>
          <p:txBody>
            <a:bodyPr wrap="none" anchor="ctr"/>
            <a:lstStyle/>
            <a:p>
              <a:endParaRPr lang="hu-HU"/>
            </a:p>
          </p:txBody>
        </p:sp>
        <p:sp>
          <p:nvSpPr>
            <p:cNvPr id="83993" name="Oval 15"/>
            <p:cNvSpPr>
              <a:spLocks noChangeArrowheads="1"/>
            </p:cNvSpPr>
            <p:nvPr/>
          </p:nvSpPr>
          <p:spPr bwMode="auto">
            <a:xfrm>
              <a:off x="4785" y="2115"/>
              <a:ext cx="136" cy="136"/>
            </a:xfrm>
            <a:prstGeom prst="ellipse">
              <a:avLst/>
            </a:prstGeom>
            <a:solidFill>
              <a:srgbClr val="FF0000">
                <a:alpha val="29803"/>
              </a:srgbClr>
            </a:solidFill>
            <a:ln w="9360">
              <a:solidFill>
                <a:srgbClr val="000000"/>
              </a:solidFill>
              <a:round/>
              <a:headEnd/>
              <a:tailEnd/>
            </a:ln>
          </p:spPr>
          <p:txBody>
            <a:bodyPr wrap="none" anchor="ctr"/>
            <a:lstStyle/>
            <a:p>
              <a:endParaRPr lang="hu-HU"/>
            </a:p>
          </p:txBody>
        </p:sp>
        <p:sp>
          <p:nvSpPr>
            <p:cNvPr id="83994" name="Oval 16"/>
            <p:cNvSpPr>
              <a:spLocks noChangeArrowheads="1"/>
            </p:cNvSpPr>
            <p:nvPr/>
          </p:nvSpPr>
          <p:spPr bwMode="auto">
            <a:xfrm>
              <a:off x="4785" y="2115"/>
              <a:ext cx="181" cy="136"/>
            </a:xfrm>
            <a:prstGeom prst="ellipse">
              <a:avLst/>
            </a:prstGeom>
            <a:solidFill>
              <a:schemeClr val="tx1">
                <a:alpha val="29803"/>
              </a:schemeClr>
            </a:solidFill>
            <a:ln w="9525">
              <a:noFill/>
              <a:round/>
              <a:headEnd/>
              <a:tailEnd/>
            </a:ln>
          </p:spPr>
          <p:txBody>
            <a:bodyPr wrap="none" anchor="ctr"/>
            <a:lstStyle/>
            <a:p>
              <a:endParaRPr lang="hu-HU"/>
            </a:p>
          </p:txBody>
        </p:sp>
        <p:sp>
          <p:nvSpPr>
            <p:cNvPr id="235547" name="Text Box 27"/>
            <p:cNvSpPr txBox="1">
              <a:spLocks noChangeArrowheads="1"/>
            </p:cNvSpPr>
            <p:nvPr/>
          </p:nvSpPr>
          <p:spPr bwMode="auto">
            <a:xfrm>
              <a:off x="1972" y="2432"/>
              <a:ext cx="1362" cy="404"/>
            </a:xfrm>
            <a:prstGeom prst="rect">
              <a:avLst/>
            </a:prstGeom>
            <a:noFill/>
            <a:ln w="9525">
              <a:noFill/>
              <a:miter lim="800000"/>
              <a:headEnd/>
              <a:tailEnd/>
            </a:ln>
          </p:spPr>
          <p:txBody>
            <a:bodyPr lIns="90000" tIns="46800" rIns="90000" bIns="46800">
              <a:spAutoFit/>
            </a:bodyPr>
            <a:lstStyle/>
            <a:p>
              <a:pPr marL="331788" indent="-331788" algn="ctr">
                <a:buClr>
                  <a:srgbClr val="0000FF"/>
                </a:buClr>
                <a:buSzPct val="62000"/>
                <a:buFont typeface="Monotype Sorts" pitchFamily="2" charset="2"/>
                <a:buNone/>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hu-HU" sz="1800">
                  <a:effectLst>
                    <a:outerShdw blurRad="38100" dist="38100" dir="2700000" algn="tl">
                      <a:srgbClr val="000000"/>
                    </a:outerShdw>
                  </a:effectLst>
                  <a:latin typeface="Book Antiqua" pitchFamily="18" charset="0"/>
                </a:rPr>
                <a:t>Peripheral Au+Au</a:t>
              </a:r>
            </a:p>
            <a:p>
              <a:pPr marL="331788" indent="-331788" algn="ctr">
                <a:buClr>
                  <a:srgbClr val="0000FF"/>
                </a:buClr>
                <a:buSzPct val="62000"/>
                <a:buFont typeface="Monotype Sorts" pitchFamily="2" charset="2"/>
                <a:buNone/>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GB" sz="1800">
                  <a:effectLst>
                    <a:outerShdw blurRad="38100" dist="38100" dir="2700000" algn="tl">
                      <a:srgbClr val="000000"/>
                    </a:outerShdw>
                  </a:effectLst>
                  <a:latin typeface="Book Antiqua" pitchFamily="18" charset="0"/>
                </a:rPr>
                <a:t>N</a:t>
              </a:r>
              <a:r>
                <a:rPr lang="en-GB" sz="1800" baseline="-25000">
                  <a:effectLst>
                    <a:outerShdw blurRad="38100" dist="38100" dir="2700000" algn="tl">
                      <a:srgbClr val="000000"/>
                    </a:outerShdw>
                  </a:effectLst>
                  <a:latin typeface="Book Antiqua" pitchFamily="18" charset="0"/>
                </a:rPr>
                <a:t>part</a:t>
              </a:r>
              <a:r>
                <a:rPr lang="en-GB" sz="1800">
                  <a:effectLst>
                    <a:outerShdw blurRad="38100" dist="38100" dir="2700000" algn="tl">
                      <a:srgbClr val="000000"/>
                    </a:outerShdw>
                  </a:effectLst>
                  <a:latin typeface="Book Antiqua" pitchFamily="18" charset="0"/>
                </a:rPr>
                <a:t>~</a:t>
              </a:r>
              <a:r>
                <a:rPr lang="hu-HU" sz="1800">
                  <a:effectLst>
                    <a:outerShdw blurRad="38100" dist="38100" dir="2700000" algn="tl">
                      <a:srgbClr val="000000"/>
                    </a:outerShdw>
                  </a:effectLst>
                  <a:latin typeface="Book Antiqua" pitchFamily="18" charset="0"/>
                </a:rPr>
                <a:t>5</a:t>
              </a:r>
              <a:r>
                <a:rPr lang="en-GB" sz="1800">
                  <a:effectLst>
                    <a:outerShdw blurRad="38100" dist="38100" dir="2700000" algn="tl">
                      <a:srgbClr val="000000"/>
                    </a:outerShdw>
                  </a:effectLst>
                  <a:latin typeface="Book Antiqua" pitchFamily="18" charset="0"/>
                </a:rPr>
                <a:t>0</a:t>
              </a:r>
            </a:p>
          </p:txBody>
        </p:sp>
        <p:sp>
          <p:nvSpPr>
            <p:cNvPr id="235548" name="Text Box 28"/>
            <p:cNvSpPr txBox="1">
              <a:spLocks noChangeArrowheads="1"/>
            </p:cNvSpPr>
            <p:nvPr/>
          </p:nvSpPr>
          <p:spPr bwMode="auto">
            <a:xfrm>
              <a:off x="3696" y="2432"/>
              <a:ext cx="545" cy="231"/>
            </a:xfrm>
            <a:prstGeom prst="rect">
              <a:avLst/>
            </a:prstGeom>
            <a:noFill/>
            <a:ln w="9525">
              <a:noFill/>
              <a:miter lim="800000"/>
              <a:headEnd/>
              <a:tailEnd/>
            </a:ln>
          </p:spPr>
          <p:txBody>
            <a:bodyPr lIns="90000" tIns="46800" rIns="90000" bIns="46800">
              <a:spAutoFit/>
            </a:bodyPr>
            <a:lstStyle/>
            <a:p>
              <a:pPr marL="331788" indent="-331788" algn="ctr">
                <a:buClr>
                  <a:srgbClr val="0000FF"/>
                </a:buClr>
                <a:buSzPct val="62000"/>
                <a:buFont typeface="Monotype Sorts" pitchFamily="2" charset="2"/>
                <a:buNone/>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hu-HU" sz="1800">
                  <a:effectLst>
                    <a:outerShdw blurRad="38100" dist="38100" dir="2700000" algn="tl">
                      <a:srgbClr val="000000"/>
                    </a:outerShdw>
                  </a:effectLst>
                  <a:latin typeface="Book Antiqua" pitchFamily="18" charset="0"/>
                </a:rPr>
                <a:t>d+Au</a:t>
              </a:r>
              <a:endParaRPr lang="en-GB" sz="1800">
                <a:effectLst>
                  <a:outerShdw blurRad="38100" dist="38100" dir="2700000" algn="tl">
                    <a:srgbClr val="000000"/>
                  </a:outerShdw>
                </a:effectLst>
                <a:latin typeface="Book Antiqua" pitchFamily="18" charset="0"/>
              </a:endParaRPr>
            </a:p>
          </p:txBody>
        </p:sp>
        <p:sp>
          <p:nvSpPr>
            <p:cNvPr id="235549" name="Text Box 29"/>
            <p:cNvSpPr txBox="1">
              <a:spLocks noChangeArrowheads="1"/>
            </p:cNvSpPr>
            <p:nvPr/>
          </p:nvSpPr>
          <p:spPr bwMode="auto">
            <a:xfrm>
              <a:off x="4648" y="2432"/>
              <a:ext cx="409" cy="231"/>
            </a:xfrm>
            <a:prstGeom prst="rect">
              <a:avLst/>
            </a:prstGeom>
            <a:noFill/>
            <a:ln w="9525">
              <a:noFill/>
              <a:miter lim="800000"/>
              <a:headEnd/>
              <a:tailEnd/>
            </a:ln>
          </p:spPr>
          <p:txBody>
            <a:bodyPr lIns="90000" tIns="46800" rIns="90000" bIns="46800">
              <a:spAutoFit/>
            </a:bodyPr>
            <a:lstStyle/>
            <a:p>
              <a:pPr marL="331788" indent="-331788" algn="ctr">
                <a:buClr>
                  <a:srgbClr val="0000FF"/>
                </a:buClr>
                <a:buSzPct val="62000"/>
                <a:buFont typeface="Monotype Sorts" pitchFamily="2" charset="2"/>
                <a:buNone/>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hu-HU" sz="1800">
                  <a:effectLst>
                    <a:outerShdw blurRad="38100" dist="38100" dir="2700000" algn="tl">
                      <a:srgbClr val="000000"/>
                    </a:outerShdw>
                  </a:effectLst>
                  <a:latin typeface="Book Antiqua" pitchFamily="18" charset="0"/>
                </a:rPr>
                <a:t>p+p</a:t>
              </a:r>
              <a:endParaRPr lang="en-GB" sz="1800">
                <a:effectLst>
                  <a:outerShdw blurRad="38100" dist="38100" dir="2700000" algn="tl">
                    <a:srgbClr val="000000"/>
                  </a:outerShdw>
                </a:effectLst>
                <a:latin typeface="Book Antiqua" pitchFamily="18" charset="0"/>
              </a:endParaRPr>
            </a:p>
          </p:txBody>
        </p:sp>
      </p:grpSp>
      <p:grpSp>
        <p:nvGrpSpPr>
          <p:cNvPr id="83974" name="Group 31"/>
          <p:cNvGrpSpPr>
            <a:grpSpLocks/>
          </p:cNvGrpSpPr>
          <p:nvPr/>
        </p:nvGrpSpPr>
        <p:grpSpPr bwMode="auto">
          <a:xfrm>
            <a:off x="2343150" y="4843463"/>
            <a:ext cx="4446588" cy="1657350"/>
            <a:chOff x="1338" y="3101"/>
            <a:chExt cx="2801" cy="1044"/>
          </a:xfrm>
        </p:grpSpPr>
        <p:sp>
          <p:nvSpPr>
            <p:cNvPr id="83975" name="Oval 18"/>
            <p:cNvSpPr>
              <a:spLocks noChangeArrowheads="1"/>
            </p:cNvSpPr>
            <p:nvPr/>
          </p:nvSpPr>
          <p:spPr bwMode="auto">
            <a:xfrm rot="-749941">
              <a:off x="1782" y="3334"/>
              <a:ext cx="864" cy="811"/>
            </a:xfrm>
            <a:prstGeom prst="ellipse">
              <a:avLst/>
            </a:prstGeom>
            <a:solidFill>
              <a:schemeClr val="tx1">
                <a:alpha val="29803"/>
              </a:schemeClr>
            </a:solidFill>
            <a:ln w="9525">
              <a:noFill/>
              <a:round/>
              <a:headEnd/>
              <a:tailEnd/>
            </a:ln>
          </p:spPr>
          <p:txBody>
            <a:bodyPr wrap="none" anchor="ctr"/>
            <a:lstStyle/>
            <a:p>
              <a:endParaRPr lang="hu-HU"/>
            </a:p>
          </p:txBody>
        </p:sp>
        <p:sp>
          <p:nvSpPr>
            <p:cNvPr id="83976" name="Oval 19"/>
            <p:cNvSpPr>
              <a:spLocks noChangeArrowheads="1"/>
            </p:cNvSpPr>
            <p:nvPr/>
          </p:nvSpPr>
          <p:spPr bwMode="auto">
            <a:xfrm rot="-749941">
              <a:off x="2298" y="3219"/>
              <a:ext cx="864" cy="811"/>
            </a:xfrm>
            <a:prstGeom prst="ellipse">
              <a:avLst/>
            </a:prstGeom>
            <a:solidFill>
              <a:schemeClr val="tx1">
                <a:alpha val="29803"/>
              </a:schemeClr>
            </a:solidFill>
            <a:ln w="9525">
              <a:noFill/>
              <a:round/>
              <a:headEnd/>
              <a:tailEnd/>
            </a:ln>
          </p:spPr>
          <p:txBody>
            <a:bodyPr wrap="none" anchor="ctr"/>
            <a:lstStyle/>
            <a:p>
              <a:endParaRPr lang="hu-HU"/>
            </a:p>
          </p:txBody>
        </p:sp>
        <p:sp>
          <p:nvSpPr>
            <p:cNvPr id="83977" name="Oval 20"/>
            <p:cNvSpPr>
              <a:spLocks noChangeArrowheads="1"/>
            </p:cNvSpPr>
            <p:nvPr/>
          </p:nvSpPr>
          <p:spPr bwMode="auto">
            <a:xfrm rot="-749941">
              <a:off x="2308" y="3412"/>
              <a:ext cx="336" cy="543"/>
            </a:xfrm>
            <a:prstGeom prst="ellipse">
              <a:avLst/>
            </a:prstGeom>
            <a:solidFill>
              <a:srgbClr val="FF0000">
                <a:alpha val="29803"/>
              </a:srgbClr>
            </a:solidFill>
            <a:ln w="9360">
              <a:solidFill>
                <a:srgbClr val="000000"/>
              </a:solidFill>
              <a:round/>
              <a:headEnd/>
              <a:tailEnd/>
            </a:ln>
          </p:spPr>
          <p:txBody>
            <a:bodyPr wrap="none" anchor="ctr"/>
            <a:lstStyle/>
            <a:p>
              <a:endParaRPr lang="hu-HU"/>
            </a:p>
          </p:txBody>
        </p:sp>
        <p:sp>
          <p:nvSpPr>
            <p:cNvPr id="83978" name="Line 21"/>
            <p:cNvSpPr>
              <a:spLocks noChangeShapeType="1"/>
            </p:cNvSpPr>
            <p:nvPr/>
          </p:nvSpPr>
          <p:spPr bwMode="auto">
            <a:xfrm rot="570060" flipV="1">
              <a:off x="2472" y="3612"/>
              <a:ext cx="627" cy="116"/>
            </a:xfrm>
            <a:prstGeom prst="line">
              <a:avLst/>
            </a:prstGeom>
            <a:noFill/>
            <a:ln w="57240">
              <a:solidFill>
                <a:schemeClr val="tx1"/>
              </a:solidFill>
              <a:round/>
              <a:headEnd/>
              <a:tailEnd type="triangle" w="med" len="med"/>
            </a:ln>
          </p:spPr>
          <p:txBody>
            <a:bodyPr/>
            <a:lstStyle/>
            <a:p>
              <a:endParaRPr lang="hu-HU"/>
            </a:p>
          </p:txBody>
        </p:sp>
        <p:sp>
          <p:nvSpPr>
            <p:cNvPr id="83979" name="Line 22"/>
            <p:cNvSpPr>
              <a:spLocks noChangeShapeType="1"/>
            </p:cNvSpPr>
            <p:nvPr/>
          </p:nvSpPr>
          <p:spPr bwMode="auto">
            <a:xfrm rot="570060" flipV="1">
              <a:off x="1338" y="3183"/>
              <a:ext cx="2266" cy="932"/>
            </a:xfrm>
            <a:prstGeom prst="line">
              <a:avLst/>
            </a:prstGeom>
            <a:noFill/>
            <a:ln w="57240">
              <a:solidFill>
                <a:schemeClr val="tx1"/>
              </a:solidFill>
              <a:prstDash val="sysDot"/>
              <a:round/>
              <a:headEnd/>
              <a:tailEnd/>
            </a:ln>
          </p:spPr>
          <p:txBody>
            <a:bodyPr/>
            <a:lstStyle/>
            <a:p>
              <a:endParaRPr lang="hu-HU"/>
            </a:p>
          </p:txBody>
        </p:sp>
        <p:sp>
          <p:nvSpPr>
            <p:cNvPr id="235546" name="Text Box 26"/>
            <p:cNvSpPr txBox="1">
              <a:spLocks noChangeArrowheads="1"/>
            </p:cNvSpPr>
            <p:nvPr/>
          </p:nvSpPr>
          <p:spPr bwMode="auto">
            <a:xfrm rot="20850059">
              <a:off x="2699" y="3158"/>
              <a:ext cx="1440" cy="288"/>
            </a:xfrm>
            <a:prstGeom prst="rect">
              <a:avLst/>
            </a:prstGeom>
            <a:noFill/>
            <a:ln w="9525">
              <a:noFill/>
              <a:miter lim="800000"/>
              <a:headEnd/>
              <a:tailEnd/>
            </a:ln>
          </p:spPr>
          <p:txBody>
            <a:bodyPr lIns="90000" tIns="46800" rIns="90000" bIns="46800">
              <a:spAutoFit/>
            </a:bodyPr>
            <a:lstStyle/>
            <a:p>
              <a:pPr marL="331788" indent="-331788">
                <a:spcBef>
                  <a:spcPts val="1500"/>
                </a:spcBef>
                <a:buClr>
                  <a:srgbClr val="0000FF"/>
                </a:buClr>
                <a:buSzPct val="62000"/>
                <a:buFont typeface="Monotype Sorts" pitchFamily="2" charset="2"/>
                <a:buNone/>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GB">
                  <a:effectLst>
                    <a:outerShdw blurRad="38100" dist="38100" dir="2700000" algn="tl">
                      <a:srgbClr val="000000"/>
                    </a:outerShdw>
                  </a:effectLst>
                  <a:latin typeface="Book Antiqua" pitchFamily="18" charset="0"/>
                </a:rPr>
                <a:t>Reaction Plane</a:t>
              </a:r>
            </a:p>
          </p:txBody>
        </p:sp>
        <p:sp>
          <p:nvSpPr>
            <p:cNvPr id="83981" name="Line 30"/>
            <p:cNvSpPr>
              <a:spLocks noChangeShapeType="1"/>
            </p:cNvSpPr>
            <p:nvPr/>
          </p:nvSpPr>
          <p:spPr bwMode="auto">
            <a:xfrm rot="570060" flipH="1" flipV="1">
              <a:off x="2423" y="3101"/>
              <a:ext cx="91" cy="570"/>
            </a:xfrm>
            <a:prstGeom prst="line">
              <a:avLst/>
            </a:prstGeom>
            <a:noFill/>
            <a:ln w="57240">
              <a:solidFill>
                <a:schemeClr val="tx1"/>
              </a:solidFill>
              <a:round/>
              <a:headEnd/>
              <a:tailEnd type="triangle" w="med" len="med"/>
            </a:ln>
          </p:spPr>
          <p:txBody>
            <a:bodyPr/>
            <a:lstStyle/>
            <a:p>
              <a:endParaRPr lang="hu-HU"/>
            </a:p>
          </p:txBody>
        </p:sp>
      </p:gr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Dia számának helye 3"/>
          <p:cNvSpPr>
            <a:spLocks noGrp="1"/>
          </p:cNvSpPr>
          <p:nvPr>
            <p:ph type="sldNum" sz="quarter" idx="10"/>
          </p:nvPr>
        </p:nvSpPr>
        <p:spPr/>
        <p:txBody>
          <a:bodyPr/>
          <a:lstStyle/>
          <a:p>
            <a:pPr>
              <a:defRPr/>
            </a:pPr>
            <a:fld id="{CD749C0C-8201-4556-B8E3-1E20DDCE0B1E}" type="slidenum">
              <a:rPr lang="hu-HU"/>
              <a:pPr>
                <a:defRPr/>
              </a:pPr>
              <a:t>27</a:t>
            </a:fld>
            <a:endParaRPr lang="hu-HU"/>
          </a:p>
        </p:txBody>
      </p:sp>
      <p:sp>
        <p:nvSpPr>
          <p:cNvPr id="277506" name="Rectangle 2"/>
          <p:cNvSpPr>
            <a:spLocks noGrp="1" noChangeArrowheads="1"/>
          </p:cNvSpPr>
          <p:nvPr>
            <p:ph type="title"/>
          </p:nvPr>
        </p:nvSpPr>
        <p:spPr/>
        <p:txBody>
          <a:bodyPr/>
          <a:lstStyle/>
          <a:p>
            <a:pPr eaLnBrk="1" hangingPunct="1">
              <a:defRPr/>
            </a:pPr>
            <a:r>
              <a:rPr lang="en-US" sz="4000" smtClean="0"/>
              <a:t>Time zero + vertex: BBC &amp; ZDC</a:t>
            </a:r>
          </a:p>
        </p:txBody>
      </p:sp>
      <p:sp>
        <p:nvSpPr>
          <p:cNvPr id="277507" name="Rectangle 3"/>
          <p:cNvSpPr>
            <a:spLocks noGrp="1" noChangeArrowheads="1"/>
          </p:cNvSpPr>
          <p:nvPr>
            <p:ph type="body" idx="1"/>
          </p:nvPr>
        </p:nvSpPr>
        <p:spPr>
          <a:xfrm>
            <a:off x="179388" y="765175"/>
            <a:ext cx="8569325" cy="3097213"/>
          </a:xfrm>
        </p:spPr>
        <p:txBody>
          <a:bodyPr/>
          <a:lstStyle/>
          <a:p>
            <a:pPr eaLnBrk="1" hangingPunct="1">
              <a:lnSpc>
                <a:spcPct val="80000"/>
              </a:lnSpc>
              <a:defRPr/>
            </a:pPr>
            <a:r>
              <a:rPr lang="en-US" sz="2800" smtClean="0"/>
              <a:t>BBC &amp; ZDC  south and north at high rapidity</a:t>
            </a:r>
          </a:p>
          <a:p>
            <a:pPr eaLnBrk="1" hangingPunct="1">
              <a:lnSpc>
                <a:spcPct val="80000"/>
              </a:lnSpc>
              <a:defRPr/>
            </a:pPr>
            <a:r>
              <a:rPr lang="en-US" sz="2800" smtClean="0"/>
              <a:t>BBC at </a:t>
            </a:r>
            <a:r>
              <a:rPr lang="en-US" sz="2800" smtClean="0">
                <a:latin typeface="Symbol" pitchFamily="18" charset="2"/>
              </a:rPr>
              <a:t>h </a:t>
            </a:r>
            <a:r>
              <a:rPr lang="en-US" sz="2800" smtClean="0"/>
              <a:t>≈ 3-4 </a:t>
            </a:r>
          </a:p>
          <a:p>
            <a:pPr lvl="1" eaLnBrk="1" hangingPunct="1">
              <a:lnSpc>
                <a:spcPct val="80000"/>
              </a:lnSpc>
              <a:defRPr/>
            </a:pPr>
            <a:r>
              <a:rPr lang="en-US" sz="2400" smtClean="0"/>
              <a:t>particles from vertex</a:t>
            </a:r>
          </a:p>
          <a:p>
            <a:pPr eaLnBrk="1" hangingPunct="1">
              <a:lnSpc>
                <a:spcPct val="80000"/>
              </a:lnSpc>
              <a:defRPr/>
            </a:pPr>
            <a:r>
              <a:rPr lang="en-US" sz="2800" smtClean="0"/>
              <a:t>ZDC at </a:t>
            </a:r>
            <a:r>
              <a:rPr lang="en-US" sz="2800" smtClean="0">
                <a:latin typeface="Symbol" pitchFamily="18" charset="2"/>
              </a:rPr>
              <a:t>h </a:t>
            </a:r>
            <a:r>
              <a:rPr lang="en-US" sz="2800" smtClean="0"/>
              <a:t>≈ ∞ </a:t>
            </a:r>
          </a:p>
          <a:p>
            <a:pPr lvl="1" eaLnBrk="1" hangingPunct="1">
              <a:lnSpc>
                <a:spcPct val="80000"/>
              </a:lnSpc>
              <a:defRPr/>
            </a:pPr>
            <a:r>
              <a:rPr lang="en-US" sz="2400" smtClean="0"/>
              <a:t>evaporating neutrons</a:t>
            </a:r>
          </a:p>
          <a:p>
            <a:pPr eaLnBrk="1" hangingPunct="1">
              <a:lnSpc>
                <a:spcPct val="80000"/>
              </a:lnSpc>
              <a:defRPr/>
            </a:pPr>
            <a:r>
              <a:rPr lang="en-US" sz="2800" smtClean="0"/>
              <a:t>Time zero from &lt;T&gt;</a:t>
            </a:r>
          </a:p>
          <a:p>
            <a:pPr eaLnBrk="1" hangingPunct="1">
              <a:lnSpc>
                <a:spcPct val="80000"/>
              </a:lnSpc>
              <a:defRPr/>
            </a:pPr>
            <a:r>
              <a:rPr lang="en-US" sz="2800" smtClean="0"/>
              <a:t>Vertex from </a:t>
            </a:r>
            <a:r>
              <a:rPr lang="en-US" sz="2800" smtClean="0">
                <a:latin typeface="Symbol" pitchFamily="18" charset="2"/>
              </a:rPr>
              <a:t>D</a:t>
            </a:r>
            <a:r>
              <a:rPr lang="en-US" sz="2800" smtClean="0"/>
              <a:t>T</a:t>
            </a:r>
          </a:p>
        </p:txBody>
      </p:sp>
      <p:sp>
        <p:nvSpPr>
          <p:cNvPr id="277513" name="Text Box 9"/>
          <p:cNvSpPr txBox="1">
            <a:spLocks noChangeArrowheads="1"/>
          </p:cNvSpPr>
          <p:nvPr/>
        </p:nvSpPr>
        <p:spPr bwMode="auto">
          <a:xfrm>
            <a:off x="8118475" y="4843463"/>
            <a:ext cx="900113" cy="366712"/>
          </a:xfrm>
          <a:prstGeom prst="rect">
            <a:avLst/>
          </a:prstGeom>
          <a:noFill/>
          <a:ln w="19050" algn="ctr">
            <a:noFill/>
            <a:miter lim="800000"/>
            <a:headEnd/>
            <a:tailEnd/>
          </a:ln>
          <a:effectLst/>
        </p:spPr>
        <p:txBody>
          <a:bodyPr>
            <a:spAutoFit/>
          </a:bodyPr>
          <a:lstStyle/>
          <a:p>
            <a:pPr algn="ctr">
              <a:spcBef>
                <a:spcPct val="50000"/>
              </a:spcBef>
              <a:defRPr/>
            </a:pPr>
            <a:r>
              <a:rPr kumimoji="1" lang="en-US" altLang="ja-JP" sz="1800">
                <a:effectLst>
                  <a:outerShdw blurRad="38100" dist="38100" dir="2700000" algn="tl">
                    <a:srgbClr val="000000"/>
                  </a:outerShdw>
                </a:effectLst>
                <a:latin typeface="Book Antiqua" pitchFamily="18" charset="0"/>
                <a:ea typeface="ＭＳ Ｐゴシック" pitchFamily="50" charset="-128"/>
              </a:rPr>
              <a:t>North</a:t>
            </a:r>
          </a:p>
        </p:txBody>
      </p:sp>
      <p:sp>
        <p:nvSpPr>
          <p:cNvPr id="277514" name="Text Box 10"/>
          <p:cNvSpPr txBox="1">
            <a:spLocks noChangeArrowheads="1"/>
          </p:cNvSpPr>
          <p:nvPr/>
        </p:nvSpPr>
        <p:spPr bwMode="auto">
          <a:xfrm>
            <a:off x="198438" y="4843463"/>
            <a:ext cx="900112" cy="366712"/>
          </a:xfrm>
          <a:prstGeom prst="rect">
            <a:avLst/>
          </a:prstGeom>
          <a:noFill/>
          <a:ln w="19050" algn="ctr">
            <a:noFill/>
            <a:miter lim="800000"/>
            <a:headEnd/>
            <a:tailEnd/>
          </a:ln>
          <a:effectLst/>
        </p:spPr>
        <p:txBody>
          <a:bodyPr>
            <a:spAutoFit/>
          </a:bodyPr>
          <a:lstStyle/>
          <a:p>
            <a:pPr algn="ctr">
              <a:spcBef>
                <a:spcPct val="50000"/>
              </a:spcBef>
              <a:defRPr/>
            </a:pPr>
            <a:r>
              <a:rPr kumimoji="1" lang="en-US" altLang="ja-JP" sz="1800">
                <a:effectLst>
                  <a:outerShdw blurRad="38100" dist="38100" dir="2700000" algn="tl">
                    <a:srgbClr val="000000"/>
                  </a:outerShdw>
                </a:effectLst>
                <a:latin typeface="Book Antiqua" pitchFamily="18" charset="0"/>
                <a:ea typeface="ＭＳ Ｐゴシック" pitchFamily="50" charset="-128"/>
              </a:rPr>
              <a:t>South</a:t>
            </a:r>
          </a:p>
        </p:txBody>
      </p:sp>
      <p:sp>
        <p:nvSpPr>
          <p:cNvPr id="277516" name="Text Box 12"/>
          <p:cNvSpPr txBox="1">
            <a:spLocks noChangeArrowheads="1"/>
          </p:cNvSpPr>
          <p:nvPr/>
        </p:nvSpPr>
        <p:spPr bwMode="auto">
          <a:xfrm>
            <a:off x="6318250" y="5805488"/>
            <a:ext cx="2159000" cy="366712"/>
          </a:xfrm>
          <a:prstGeom prst="rect">
            <a:avLst/>
          </a:prstGeom>
          <a:noFill/>
          <a:ln w="19050" algn="ctr">
            <a:noFill/>
            <a:miter lim="800000"/>
            <a:headEnd/>
            <a:tailEnd/>
          </a:ln>
          <a:effectLst/>
        </p:spPr>
        <p:txBody>
          <a:bodyPr>
            <a:spAutoFit/>
          </a:bodyPr>
          <a:lstStyle/>
          <a:p>
            <a:pPr>
              <a:spcBef>
                <a:spcPct val="50000"/>
              </a:spcBef>
              <a:defRPr/>
            </a:pPr>
            <a:endParaRPr kumimoji="1" lang="en-US" altLang="ja-JP" sz="1800">
              <a:effectLst>
                <a:outerShdw blurRad="38100" dist="38100" dir="2700000" algn="tl">
                  <a:srgbClr val="000000"/>
                </a:outerShdw>
              </a:effectLst>
              <a:latin typeface="Book Antiqua" pitchFamily="18" charset="0"/>
              <a:ea typeface="ＭＳ Ｐゴシック" pitchFamily="50" charset="-128"/>
            </a:endParaRPr>
          </a:p>
        </p:txBody>
      </p:sp>
      <p:sp>
        <p:nvSpPr>
          <p:cNvPr id="85000" name="Rectangle 13"/>
          <p:cNvSpPr>
            <a:spLocks noChangeArrowheads="1"/>
          </p:cNvSpPr>
          <p:nvPr/>
        </p:nvSpPr>
        <p:spPr bwMode="auto">
          <a:xfrm>
            <a:off x="-17463" y="3571875"/>
            <a:ext cx="8964613" cy="2592388"/>
          </a:xfrm>
          <a:prstGeom prst="rect">
            <a:avLst/>
          </a:prstGeom>
          <a:noFill/>
          <a:ln w="9525">
            <a:noFill/>
            <a:miter lim="800000"/>
            <a:headEnd/>
            <a:tailEnd/>
          </a:ln>
        </p:spPr>
        <p:txBody>
          <a:bodyPr wrap="none" anchor="ctr"/>
          <a:lstStyle/>
          <a:p>
            <a:endParaRPr lang="hu-HU"/>
          </a:p>
        </p:txBody>
      </p:sp>
      <p:sp>
        <p:nvSpPr>
          <p:cNvPr id="277518" name="Oval 14"/>
          <p:cNvSpPr>
            <a:spLocks noChangeArrowheads="1"/>
          </p:cNvSpPr>
          <p:nvPr/>
        </p:nvSpPr>
        <p:spPr bwMode="auto">
          <a:xfrm>
            <a:off x="-171450" y="4970463"/>
            <a:ext cx="90487" cy="449262"/>
          </a:xfrm>
          <a:prstGeom prst="ellipse">
            <a:avLst/>
          </a:prstGeom>
          <a:solidFill>
            <a:schemeClr val="tx1"/>
          </a:solidFill>
          <a:ln w="19050" algn="ctr">
            <a:solidFill>
              <a:schemeClr val="tx1"/>
            </a:solidFill>
            <a:round/>
            <a:headEnd/>
            <a:tailEnd/>
          </a:ln>
        </p:spPr>
        <p:txBody>
          <a:bodyPr wrap="none" anchor="ctr">
            <a:spAutoFit/>
          </a:bodyPr>
          <a:lstStyle/>
          <a:p>
            <a:endParaRPr lang="hu-HU"/>
          </a:p>
        </p:txBody>
      </p:sp>
      <p:sp>
        <p:nvSpPr>
          <p:cNvPr id="277519" name="Oval 15"/>
          <p:cNvSpPr>
            <a:spLocks noChangeArrowheads="1"/>
          </p:cNvSpPr>
          <p:nvPr/>
        </p:nvSpPr>
        <p:spPr bwMode="auto">
          <a:xfrm>
            <a:off x="9234488" y="4972050"/>
            <a:ext cx="90487" cy="449263"/>
          </a:xfrm>
          <a:prstGeom prst="ellipse">
            <a:avLst/>
          </a:prstGeom>
          <a:solidFill>
            <a:schemeClr val="tx1"/>
          </a:solidFill>
          <a:ln w="19050" algn="ctr">
            <a:solidFill>
              <a:schemeClr val="tx1"/>
            </a:solidFill>
            <a:round/>
            <a:headEnd/>
            <a:tailEnd/>
          </a:ln>
        </p:spPr>
        <p:txBody>
          <a:bodyPr wrap="none" anchor="ctr">
            <a:spAutoFit/>
          </a:bodyPr>
          <a:lstStyle/>
          <a:p>
            <a:endParaRPr lang="hu-HU"/>
          </a:p>
        </p:txBody>
      </p:sp>
      <p:sp>
        <p:nvSpPr>
          <p:cNvPr id="85003" name="Line 17"/>
          <p:cNvSpPr>
            <a:spLocks noChangeShapeType="1"/>
          </p:cNvSpPr>
          <p:nvPr/>
        </p:nvSpPr>
        <p:spPr bwMode="auto">
          <a:xfrm>
            <a:off x="234950" y="5194300"/>
            <a:ext cx="8640763" cy="0"/>
          </a:xfrm>
          <a:prstGeom prst="line">
            <a:avLst/>
          </a:prstGeom>
          <a:noFill/>
          <a:ln w="19050">
            <a:solidFill>
              <a:schemeClr val="tx1"/>
            </a:solidFill>
            <a:round/>
            <a:headEnd/>
            <a:tailEnd/>
          </a:ln>
        </p:spPr>
        <p:txBody>
          <a:bodyPr>
            <a:spAutoFit/>
          </a:bodyPr>
          <a:lstStyle/>
          <a:p>
            <a:endParaRPr lang="hu-HU"/>
          </a:p>
        </p:txBody>
      </p:sp>
      <p:sp>
        <p:nvSpPr>
          <p:cNvPr id="85004" name="Rectangle 18"/>
          <p:cNvSpPr>
            <a:spLocks noChangeArrowheads="1"/>
          </p:cNvSpPr>
          <p:nvPr/>
        </p:nvSpPr>
        <p:spPr bwMode="auto">
          <a:xfrm>
            <a:off x="1270000" y="4608513"/>
            <a:ext cx="404813" cy="1214437"/>
          </a:xfrm>
          <a:prstGeom prst="rect">
            <a:avLst/>
          </a:prstGeom>
          <a:noFill/>
          <a:ln w="19050" algn="ctr">
            <a:solidFill>
              <a:schemeClr val="hlink"/>
            </a:solidFill>
            <a:miter lim="800000"/>
            <a:headEnd/>
            <a:tailEnd/>
          </a:ln>
        </p:spPr>
        <p:txBody>
          <a:bodyPr anchor="ctr">
            <a:spAutoFit/>
          </a:bodyPr>
          <a:lstStyle/>
          <a:p>
            <a:endParaRPr lang="hu-HU"/>
          </a:p>
        </p:txBody>
      </p:sp>
      <p:sp>
        <p:nvSpPr>
          <p:cNvPr id="85005" name="Rectangle 19"/>
          <p:cNvSpPr>
            <a:spLocks noChangeArrowheads="1"/>
          </p:cNvSpPr>
          <p:nvPr/>
        </p:nvSpPr>
        <p:spPr bwMode="auto">
          <a:xfrm>
            <a:off x="7434263" y="4608513"/>
            <a:ext cx="404812" cy="1214437"/>
          </a:xfrm>
          <a:prstGeom prst="rect">
            <a:avLst/>
          </a:prstGeom>
          <a:noFill/>
          <a:ln w="19050" algn="ctr">
            <a:solidFill>
              <a:schemeClr val="hlink"/>
            </a:solidFill>
            <a:miter lim="800000"/>
            <a:headEnd/>
            <a:tailEnd/>
          </a:ln>
        </p:spPr>
        <p:txBody>
          <a:bodyPr anchor="ctr">
            <a:spAutoFit/>
          </a:bodyPr>
          <a:lstStyle/>
          <a:p>
            <a:endParaRPr lang="hu-HU"/>
          </a:p>
        </p:txBody>
      </p:sp>
      <p:sp>
        <p:nvSpPr>
          <p:cNvPr id="85006" name="Line 20"/>
          <p:cNvSpPr>
            <a:spLocks noChangeShapeType="1"/>
          </p:cNvSpPr>
          <p:nvPr/>
        </p:nvSpPr>
        <p:spPr bwMode="auto">
          <a:xfrm>
            <a:off x="4543425" y="4608513"/>
            <a:ext cx="0" cy="1214437"/>
          </a:xfrm>
          <a:prstGeom prst="line">
            <a:avLst/>
          </a:prstGeom>
          <a:noFill/>
          <a:ln w="28575">
            <a:solidFill>
              <a:schemeClr val="tx2"/>
            </a:solidFill>
            <a:prstDash val="sysDot"/>
            <a:round/>
            <a:headEnd/>
            <a:tailEnd/>
          </a:ln>
        </p:spPr>
        <p:txBody>
          <a:bodyPr wrap="none">
            <a:spAutoFit/>
          </a:bodyPr>
          <a:lstStyle/>
          <a:p>
            <a:endParaRPr lang="hu-HU"/>
          </a:p>
        </p:txBody>
      </p:sp>
      <p:sp>
        <p:nvSpPr>
          <p:cNvPr id="85007" name="Line 21"/>
          <p:cNvSpPr>
            <a:spLocks noChangeShapeType="1"/>
          </p:cNvSpPr>
          <p:nvPr/>
        </p:nvSpPr>
        <p:spPr bwMode="auto">
          <a:xfrm>
            <a:off x="1674813" y="4795838"/>
            <a:ext cx="2879725" cy="0"/>
          </a:xfrm>
          <a:prstGeom prst="line">
            <a:avLst/>
          </a:prstGeom>
          <a:noFill/>
          <a:ln w="19050">
            <a:solidFill>
              <a:schemeClr val="tx1"/>
            </a:solidFill>
            <a:round/>
            <a:headEnd type="triangle" w="med" len="med"/>
            <a:tailEnd type="triangle" w="med" len="med"/>
          </a:ln>
        </p:spPr>
        <p:txBody>
          <a:bodyPr>
            <a:spAutoFit/>
          </a:bodyPr>
          <a:lstStyle/>
          <a:p>
            <a:endParaRPr lang="hu-HU"/>
          </a:p>
        </p:txBody>
      </p:sp>
      <p:sp>
        <p:nvSpPr>
          <p:cNvPr id="85008" name="Line 22"/>
          <p:cNvSpPr>
            <a:spLocks noChangeShapeType="1"/>
          </p:cNvSpPr>
          <p:nvPr/>
        </p:nvSpPr>
        <p:spPr bwMode="auto">
          <a:xfrm>
            <a:off x="4554538" y="4795838"/>
            <a:ext cx="2879725" cy="0"/>
          </a:xfrm>
          <a:prstGeom prst="line">
            <a:avLst/>
          </a:prstGeom>
          <a:noFill/>
          <a:ln w="19050">
            <a:solidFill>
              <a:schemeClr val="tx1"/>
            </a:solidFill>
            <a:round/>
            <a:headEnd type="triangle" w="med" len="med"/>
            <a:tailEnd type="triangle" w="med" len="med"/>
          </a:ln>
        </p:spPr>
        <p:txBody>
          <a:bodyPr>
            <a:spAutoFit/>
          </a:bodyPr>
          <a:lstStyle/>
          <a:p>
            <a:endParaRPr lang="hu-HU"/>
          </a:p>
        </p:txBody>
      </p:sp>
      <p:sp>
        <p:nvSpPr>
          <p:cNvPr id="277527" name="Text Box 23"/>
          <p:cNvSpPr txBox="1">
            <a:spLocks noChangeArrowheads="1"/>
          </p:cNvSpPr>
          <p:nvPr/>
        </p:nvSpPr>
        <p:spPr bwMode="auto">
          <a:xfrm>
            <a:off x="5589588" y="4338638"/>
            <a:ext cx="765175" cy="366712"/>
          </a:xfrm>
          <a:prstGeom prst="rect">
            <a:avLst/>
          </a:prstGeom>
          <a:noFill/>
          <a:ln w="19050" algn="ctr">
            <a:noFill/>
            <a:miter lim="800000"/>
            <a:headEnd/>
            <a:tailEnd/>
          </a:ln>
          <a:effectLst/>
        </p:spPr>
        <p:txBody>
          <a:bodyPr>
            <a:spAutoFit/>
          </a:bodyPr>
          <a:lstStyle/>
          <a:p>
            <a:pPr algn="ctr">
              <a:spcBef>
                <a:spcPct val="50000"/>
              </a:spcBef>
              <a:defRPr/>
            </a:pPr>
            <a:r>
              <a:rPr kumimoji="1" lang="en-US" altLang="ja-JP" sz="1800" i="1">
                <a:effectLst>
                  <a:outerShdw blurRad="38100" dist="38100" dir="2700000" algn="tl">
                    <a:srgbClr val="000000"/>
                  </a:outerShdw>
                </a:effectLst>
                <a:latin typeface="Book Antiqua" pitchFamily="18" charset="0"/>
                <a:ea typeface="ＭＳ Ｐゴシック" pitchFamily="50" charset="-128"/>
              </a:rPr>
              <a:t>L</a:t>
            </a:r>
          </a:p>
        </p:txBody>
      </p:sp>
      <p:sp>
        <p:nvSpPr>
          <p:cNvPr id="277528" name="Text Box 24"/>
          <p:cNvSpPr txBox="1">
            <a:spLocks noChangeArrowheads="1"/>
          </p:cNvSpPr>
          <p:nvPr/>
        </p:nvSpPr>
        <p:spPr bwMode="auto">
          <a:xfrm>
            <a:off x="2709863" y="4338638"/>
            <a:ext cx="765175" cy="366712"/>
          </a:xfrm>
          <a:prstGeom prst="rect">
            <a:avLst/>
          </a:prstGeom>
          <a:noFill/>
          <a:ln w="19050" algn="ctr">
            <a:noFill/>
            <a:miter lim="800000"/>
            <a:headEnd/>
            <a:tailEnd/>
          </a:ln>
          <a:effectLst/>
        </p:spPr>
        <p:txBody>
          <a:bodyPr>
            <a:spAutoFit/>
          </a:bodyPr>
          <a:lstStyle/>
          <a:p>
            <a:pPr algn="ctr">
              <a:spcBef>
                <a:spcPct val="50000"/>
              </a:spcBef>
              <a:defRPr/>
            </a:pPr>
            <a:r>
              <a:rPr kumimoji="1" lang="en-US" altLang="ja-JP" sz="1800" i="1">
                <a:effectLst>
                  <a:outerShdw blurRad="38100" dist="38100" dir="2700000" algn="tl">
                    <a:srgbClr val="000000"/>
                  </a:outerShdw>
                </a:effectLst>
                <a:latin typeface="Book Antiqua" pitchFamily="18" charset="0"/>
                <a:ea typeface="ＭＳ Ｐゴシック" pitchFamily="50" charset="-128"/>
              </a:rPr>
              <a:t>L</a:t>
            </a:r>
          </a:p>
        </p:txBody>
      </p:sp>
      <p:sp>
        <p:nvSpPr>
          <p:cNvPr id="277530" name="Line 26"/>
          <p:cNvSpPr>
            <a:spLocks noChangeShapeType="1"/>
          </p:cNvSpPr>
          <p:nvPr/>
        </p:nvSpPr>
        <p:spPr bwMode="auto">
          <a:xfrm>
            <a:off x="5410200" y="5195888"/>
            <a:ext cx="2655888" cy="495300"/>
          </a:xfrm>
          <a:prstGeom prst="line">
            <a:avLst/>
          </a:prstGeom>
          <a:noFill/>
          <a:ln w="19050">
            <a:solidFill>
              <a:schemeClr val="folHlink"/>
            </a:solidFill>
            <a:round/>
            <a:headEnd/>
            <a:tailEnd type="triangle" w="med" len="med"/>
          </a:ln>
        </p:spPr>
        <p:txBody>
          <a:bodyPr anchor="ctr">
            <a:spAutoFit/>
          </a:bodyPr>
          <a:lstStyle/>
          <a:p>
            <a:endParaRPr lang="hu-HU"/>
          </a:p>
        </p:txBody>
      </p:sp>
      <p:sp>
        <p:nvSpPr>
          <p:cNvPr id="277531" name="Line 27"/>
          <p:cNvSpPr>
            <a:spLocks noChangeShapeType="1"/>
          </p:cNvSpPr>
          <p:nvPr/>
        </p:nvSpPr>
        <p:spPr bwMode="auto">
          <a:xfrm flipH="1" flipV="1">
            <a:off x="998538" y="4881563"/>
            <a:ext cx="4051300" cy="314325"/>
          </a:xfrm>
          <a:prstGeom prst="line">
            <a:avLst/>
          </a:prstGeom>
          <a:noFill/>
          <a:ln w="19050">
            <a:solidFill>
              <a:schemeClr val="folHlink"/>
            </a:solidFill>
            <a:round/>
            <a:headEnd/>
            <a:tailEnd type="triangle" w="med" len="med"/>
          </a:ln>
        </p:spPr>
        <p:txBody>
          <a:bodyPr anchor="ctr">
            <a:spAutoFit/>
          </a:bodyPr>
          <a:lstStyle/>
          <a:p>
            <a:endParaRPr lang="hu-HU"/>
          </a:p>
        </p:txBody>
      </p:sp>
      <p:sp>
        <p:nvSpPr>
          <p:cNvPr id="277532" name="Text Box 28"/>
          <p:cNvSpPr txBox="1">
            <a:spLocks noChangeArrowheads="1"/>
          </p:cNvSpPr>
          <p:nvPr/>
        </p:nvSpPr>
        <p:spPr bwMode="auto">
          <a:xfrm>
            <a:off x="7299325" y="5819775"/>
            <a:ext cx="765175" cy="457200"/>
          </a:xfrm>
          <a:prstGeom prst="rect">
            <a:avLst/>
          </a:prstGeom>
          <a:noFill/>
          <a:ln w="19050" algn="ctr">
            <a:noFill/>
            <a:miter lim="800000"/>
            <a:headEnd/>
            <a:tailEnd/>
          </a:ln>
          <a:effectLst/>
        </p:spPr>
        <p:txBody>
          <a:bodyPr>
            <a:spAutoFit/>
          </a:bodyPr>
          <a:lstStyle/>
          <a:p>
            <a:pPr algn="ctr">
              <a:spcBef>
                <a:spcPct val="50000"/>
              </a:spcBef>
              <a:defRPr/>
            </a:pPr>
            <a:r>
              <a:rPr kumimoji="1" lang="en-US" altLang="ja-JP" i="1">
                <a:effectLst>
                  <a:outerShdw blurRad="38100" dist="38100" dir="2700000" algn="tl">
                    <a:srgbClr val="000000"/>
                  </a:outerShdw>
                </a:effectLst>
                <a:latin typeface="Book Antiqua" pitchFamily="18" charset="0"/>
                <a:ea typeface="ＭＳ Ｐゴシック" pitchFamily="50" charset="-128"/>
              </a:rPr>
              <a:t>T</a:t>
            </a:r>
            <a:r>
              <a:rPr kumimoji="1" lang="en-US" altLang="ja-JP" i="1" baseline="-25000">
                <a:effectLst>
                  <a:outerShdw blurRad="38100" dist="38100" dir="2700000" algn="tl">
                    <a:srgbClr val="000000"/>
                  </a:outerShdw>
                </a:effectLst>
                <a:latin typeface="Book Antiqua" pitchFamily="18" charset="0"/>
                <a:ea typeface="ＭＳ Ｐゴシック" pitchFamily="50" charset="-128"/>
              </a:rPr>
              <a:t>N</a:t>
            </a:r>
            <a:endParaRPr kumimoji="1" lang="en-US" altLang="ja-JP" i="1">
              <a:effectLst>
                <a:outerShdw blurRad="38100" dist="38100" dir="2700000" algn="tl">
                  <a:srgbClr val="000000"/>
                </a:outerShdw>
              </a:effectLst>
              <a:latin typeface="Book Antiqua" pitchFamily="18" charset="0"/>
              <a:ea typeface="ＭＳ Ｐゴシック" pitchFamily="50" charset="-128"/>
            </a:endParaRPr>
          </a:p>
        </p:txBody>
      </p:sp>
      <p:sp>
        <p:nvSpPr>
          <p:cNvPr id="277533" name="Text Box 29"/>
          <p:cNvSpPr txBox="1">
            <a:spLocks noChangeArrowheads="1"/>
          </p:cNvSpPr>
          <p:nvPr/>
        </p:nvSpPr>
        <p:spPr bwMode="auto">
          <a:xfrm>
            <a:off x="1133475" y="5826125"/>
            <a:ext cx="765175" cy="457200"/>
          </a:xfrm>
          <a:prstGeom prst="rect">
            <a:avLst/>
          </a:prstGeom>
          <a:noFill/>
          <a:ln w="19050" algn="ctr">
            <a:noFill/>
            <a:miter lim="800000"/>
            <a:headEnd/>
            <a:tailEnd/>
          </a:ln>
          <a:effectLst/>
        </p:spPr>
        <p:txBody>
          <a:bodyPr>
            <a:spAutoFit/>
          </a:bodyPr>
          <a:lstStyle/>
          <a:p>
            <a:pPr algn="ctr">
              <a:spcBef>
                <a:spcPct val="50000"/>
              </a:spcBef>
              <a:defRPr/>
            </a:pPr>
            <a:r>
              <a:rPr kumimoji="1" lang="en-US" altLang="ja-JP" i="1">
                <a:effectLst>
                  <a:outerShdw blurRad="38100" dist="38100" dir="2700000" algn="tl">
                    <a:srgbClr val="000000"/>
                  </a:outerShdw>
                </a:effectLst>
                <a:latin typeface="Book Antiqua" pitchFamily="18" charset="0"/>
                <a:ea typeface="ＭＳ Ｐゴシック" pitchFamily="50" charset="-128"/>
              </a:rPr>
              <a:t>T</a:t>
            </a:r>
            <a:r>
              <a:rPr kumimoji="1" lang="en-US" altLang="ja-JP" i="1" baseline="-25000">
                <a:effectLst>
                  <a:outerShdw blurRad="38100" dist="38100" dir="2700000" algn="tl">
                    <a:srgbClr val="000000"/>
                  </a:outerShdw>
                </a:effectLst>
                <a:latin typeface="Book Antiqua" pitchFamily="18" charset="0"/>
                <a:ea typeface="ＭＳ Ｐゴシック" pitchFamily="50" charset="-128"/>
              </a:rPr>
              <a:t>S</a:t>
            </a:r>
            <a:endParaRPr kumimoji="1" lang="en-US" altLang="ja-JP" i="1">
              <a:effectLst>
                <a:outerShdw blurRad="38100" dist="38100" dir="2700000" algn="tl">
                  <a:srgbClr val="000000"/>
                </a:outerShdw>
              </a:effectLst>
              <a:latin typeface="Book Antiqua" pitchFamily="18" charset="0"/>
              <a:ea typeface="ＭＳ Ｐゴシック" pitchFamily="50" charset="-128"/>
            </a:endParaRPr>
          </a:p>
        </p:txBody>
      </p:sp>
      <p:sp>
        <p:nvSpPr>
          <p:cNvPr id="277534" name="Line 30"/>
          <p:cNvSpPr>
            <a:spLocks noChangeShapeType="1"/>
          </p:cNvSpPr>
          <p:nvPr/>
        </p:nvSpPr>
        <p:spPr bwMode="auto">
          <a:xfrm flipH="1">
            <a:off x="998538" y="5195888"/>
            <a:ext cx="4230687" cy="404812"/>
          </a:xfrm>
          <a:prstGeom prst="line">
            <a:avLst/>
          </a:prstGeom>
          <a:noFill/>
          <a:ln w="19050">
            <a:solidFill>
              <a:schemeClr val="folHlink"/>
            </a:solidFill>
            <a:round/>
            <a:headEnd/>
            <a:tailEnd type="triangle" w="med" len="med"/>
          </a:ln>
        </p:spPr>
        <p:txBody>
          <a:bodyPr anchor="ctr">
            <a:spAutoFit/>
          </a:bodyPr>
          <a:lstStyle/>
          <a:p>
            <a:endParaRPr lang="hu-HU"/>
          </a:p>
        </p:txBody>
      </p:sp>
      <p:sp>
        <p:nvSpPr>
          <p:cNvPr id="277535" name="Line 31"/>
          <p:cNvSpPr>
            <a:spLocks noChangeShapeType="1"/>
          </p:cNvSpPr>
          <p:nvPr/>
        </p:nvSpPr>
        <p:spPr bwMode="auto">
          <a:xfrm flipV="1">
            <a:off x="5319713" y="4881563"/>
            <a:ext cx="2790825" cy="314325"/>
          </a:xfrm>
          <a:prstGeom prst="line">
            <a:avLst/>
          </a:prstGeom>
          <a:noFill/>
          <a:ln w="19050">
            <a:solidFill>
              <a:schemeClr val="folHlink"/>
            </a:solidFill>
            <a:round/>
            <a:headEnd/>
            <a:tailEnd type="triangle" w="med" len="med"/>
          </a:ln>
        </p:spPr>
        <p:txBody>
          <a:bodyPr anchor="ctr">
            <a:spAutoFit/>
          </a:bodyPr>
          <a:lstStyle/>
          <a:p>
            <a:endParaRPr lang="hu-HU"/>
          </a:p>
        </p:txBody>
      </p:sp>
      <p:sp>
        <p:nvSpPr>
          <p:cNvPr id="277536" name="Oval 32"/>
          <p:cNvSpPr>
            <a:spLocks noChangeArrowheads="1"/>
          </p:cNvSpPr>
          <p:nvPr/>
        </p:nvSpPr>
        <p:spPr bwMode="auto">
          <a:xfrm>
            <a:off x="5049838" y="4972050"/>
            <a:ext cx="449262" cy="449263"/>
          </a:xfrm>
          <a:prstGeom prst="ellipse">
            <a:avLst/>
          </a:prstGeom>
          <a:solidFill>
            <a:srgbClr val="FFFF00"/>
          </a:solidFill>
          <a:ln w="19050" algn="ctr">
            <a:solidFill>
              <a:schemeClr val="tx1"/>
            </a:solidFill>
            <a:round/>
            <a:headEnd/>
            <a:tailEnd/>
          </a:ln>
        </p:spPr>
        <p:txBody>
          <a:bodyPr anchor="ctr">
            <a:spAutoFit/>
          </a:bodyPr>
          <a:lstStyle/>
          <a:p>
            <a:endParaRPr lang="hu-HU"/>
          </a:p>
        </p:txBody>
      </p:sp>
      <p:grpSp>
        <p:nvGrpSpPr>
          <p:cNvPr id="2" name="Group 35"/>
          <p:cNvGrpSpPr>
            <a:grpSpLocks/>
          </p:cNvGrpSpPr>
          <p:nvPr/>
        </p:nvGrpSpPr>
        <p:grpSpPr bwMode="auto">
          <a:xfrm>
            <a:off x="3203575" y="5491163"/>
            <a:ext cx="4176713" cy="1114425"/>
            <a:chOff x="2381" y="3022"/>
            <a:chExt cx="2087" cy="702"/>
          </a:xfrm>
        </p:grpSpPr>
        <p:sp>
          <p:nvSpPr>
            <p:cNvPr id="277529" name="AutoShape 25"/>
            <p:cNvSpPr>
              <a:spLocks noChangeArrowheads="1"/>
            </p:cNvSpPr>
            <p:nvPr/>
          </p:nvSpPr>
          <p:spPr bwMode="auto">
            <a:xfrm>
              <a:off x="2381" y="3022"/>
              <a:ext cx="2087" cy="356"/>
            </a:xfrm>
            <a:prstGeom prst="upArrowCallout">
              <a:avLst>
                <a:gd name="adj1" fmla="val 24426"/>
                <a:gd name="adj2" fmla="val 25132"/>
                <a:gd name="adj3" fmla="val 24157"/>
                <a:gd name="adj4" fmla="val 61514"/>
              </a:avLst>
            </a:prstGeom>
            <a:noFill/>
            <a:ln w="25400" algn="ctr">
              <a:solidFill>
                <a:schemeClr val="tx1"/>
              </a:solidFill>
              <a:miter lim="800000"/>
              <a:headEnd/>
              <a:tailEnd/>
            </a:ln>
            <a:effectLst/>
          </p:spPr>
          <p:txBody>
            <a:bodyPr anchor="ctr">
              <a:spAutoFit/>
            </a:bodyPr>
            <a:lstStyle/>
            <a:p>
              <a:pPr algn="ctr">
                <a:defRPr/>
              </a:pPr>
              <a:r>
                <a:rPr kumimoji="1" lang="en-US" altLang="ja-JP" sz="1800">
                  <a:effectLst>
                    <a:outerShdw blurRad="38100" dist="38100" dir="2700000" algn="tl">
                      <a:srgbClr val="000000"/>
                    </a:outerShdw>
                  </a:effectLst>
                  <a:latin typeface="Book Antiqua" pitchFamily="18" charset="0"/>
                  <a:ea typeface="ＭＳ Ｐゴシック" pitchFamily="50" charset="-128"/>
                </a:rPr>
                <a:t>Vertex position</a:t>
              </a:r>
              <a:r>
                <a:rPr kumimoji="1" lang="hu-HU" altLang="ja-JP" sz="1800">
                  <a:effectLst>
                    <a:outerShdw blurRad="38100" dist="38100" dir="2700000" algn="tl">
                      <a:srgbClr val="000000"/>
                    </a:outerShdw>
                  </a:effectLst>
                  <a:latin typeface="Book Antiqua" pitchFamily="18" charset="0"/>
                </a:rPr>
                <a:t>: (</a:t>
              </a:r>
              <a:r>
                <a:rPr kumimoji="1" lang="en-US" altLang="ja-JP" sz="1800">
                  <a:effectLst>
                    <a:outerShdw blurRad="38100" dist="38100" dir="2700000" algn="tl">
                      <a:srgbClr val="000000"/>
                    </a:outerShdw>
                  </a:effectLst>
                  <a:latin typeface="Book Antiqua" pitchFamily="18" charset="0"/>
                  <a:ea typeface="ＭＳ Ｐゴシック" pitchFamily="50" charset="-128"/>
                </a:rPr>
                <a:t>T</a:t>
              </a:r>
              <a:r>
                <a:rPr kumimoji="1" lang="hu-HU" altLang="ja-JP" sz="1800" baseline="-25000">
                  <a:effectLst>
                    <a:outerShdw blurRad="38100" dist="38100" dir="2700000" algn="tl">
                      <a:srgbClr val="000000"/>
                    </a:outerShdw>
                  </a:effectLst>
                  <a:latin typeface="Book Antiqua" pitchFamily="18" charset="0"/>
                </a:rPr>
                <a:t>S</a:t>
              </a:r>
              <a:r>
                <a:rPr kumimoji="1" lang="hu-HU" altLang="ja-JP" sz="1800">
                  <a:effectLst>
                    <a:outerShdw blurRad="38100" dist="38100" dir="2700000" algn="tl">
                      <a:srgbClr val="000000"/>
                    </a:outerShdw>
                  </a:effectLst>
                  <a:latin typeface="Book Antiqua" pitchFamily="18" charset="0"/>
                </a:rPr>
                <a:t>-</a:t>
              </a:r>
              <a:r>
                <a:rPr kumimoji="1" lang="en-US" altLang="ja-JP" sz="1800">
                  <a:effectLst>
                    <a:outerShdw blurRad="38100" dist="38100" dir="2700000" algn="tl">
                      <a:srgbClr val="000000"/>
                    </a:outerShdw>
                  </a:effectLst>
                  <a:latin typeface="Book Antiqua" pitchFamily="18" charset="0"/>
                  <a:ea typeface="ＭＳ Ｐゴシック" pitchFamily="50" charset="-128"/>
                </a:rPr>
                <a:t>T</a:t>
              </a:r>
              <a:r>
                <a:rPr kumimoji="1" lang="hu-HU" altLang="ja-JP" sz="1800" baseline="-25000">
                  <a:effectLst>
                    <a:outerShdw blurRad="38100" dist="38100" dir="2700000" algn="tl">
                      <a:srgbClr val="000000"/>
                    </a:outerShdw>
                  </a:effectLst>
                  <a:latin typeface="Book Antiqua" pitchFamily="18" charset="0"/>
                </a:rPr>
                <a:t>N</a:t>
              </a:r>
              <a:r>
                <a:rPr kumimoji="1" lang="hu-HU" altLang="ja-JP" sz="1800">
                  <a:effectLst>
                    <a:outerShdw blurRad="38100" dist="38100" dir="2700000" algn="tl">
                      <a:srgbClr val="000000"/>
                    </a:outerShdw>
                  </a:effectLst>
                  <a:latin typeface="Book Antiqua" pitchFamily="18" charset="0"/>
                </a:rPr>
                <a:t>) </a:t>
              </a:r>
              <a:r>
                <a:rPr kumimoji="1" lang="hu-HU" altLang="ja-JP" sz="1800">
                  <a:effectLst>
                    <a:outerShdw blurRad="38100" dist="38100" dir="2700000" algn="tl">
                      <a:srgbClr val="000000"/>
                    </a:outerShdw>
                  </a:effectLst>
                  <a:latin typeface="Book Antiqua" pitchFamily="18" charset="0"/>
                  <a:sym typeface="Symbol" pitchFamily="18" charset="2"/>
                </a:rPr>
                <a:t> </a:t>
              </a:r>
              <a:r>
                <a:rPr kumimoji="1" lang="hu-HU" altLang="ja-JP" sz="1800">
                  <a:effectLst>
                    <a:outerShdw blurRad="38100" dist="38100" dir="2700000" algn="tl">
                      <a:srgbClr val="000000"/>
                    </a:outerShdw>
                  </a:effectLst>
                  <a:latin typeface="Book Antiqua" pitchFamily="18" charset="0"/>
                </a:rPr>
                <a:t>c/2</a:t>
              </a:r>
              <a:endParaRPr kumimoji="1" lang="en-US" altLang="ja-JP" sz="1800">
                <a:effectLst>
                  <a:outerShdw blurRad="38100" dist="38100" dir="2700000" algn="tl">
                    <a:srgbClr val="000000"/>
                  </a:outerShdw>
                </a:effectLst>
                <a:latin typeface="Book Antiqua" pitchFamily="18" charset="0"/>
                <a:ea typeface="ＭＳ Ｐゴシック" pitchFamily="50" charset="-128"/>
              </a:endParaRPr>
            </a:p>
          </p:txBody>
        </p:sp>
        <p:sp>
          <p:nvSpPr>
            <p:cNvPr id="277538" name="Text Box 34"/>
            <p:cNvSpPr txBox="1">
              <a:spLocks noChangeArrowheads="1"/>
            </p:cNvSpPr>
            <p:nvPr/>
          </p:nvSpPr>
          <p:spPr bwMode="auto">
            <a:xfrm>
              <a:off x="2608" y="3475"/>
              <a:ext cx="1633" cy="249"/>
            </a:xfrm>
            <a:prstGeom prst="rect">
              <a:avLst/>
            </a:prstGeom>
            <a:noFill/>
            <a:ln w="28575">
              <a:solidFill>
                <a:schemeClr val="tx1"/>
              </a:solidFill>
              <a:miter lim="800000"/>
              <a:headEnd/>
              <a:tailEnd/>
            </a:ln>
            <a:effectLst/>
          </p:spPr>
          <p:txBody>
            <a:bodyPr>
              <a:spAutoFit/>
            </a:bodyPr>
            <a:lstStyle/>
            <a:p>
              <a:pPr>
                <a:spcBef>
                  <a:spcPct val="50000"/>
                </a:spcBef>
                <a:defRPr/>
              </a:pPr>
              <a:r>
                <a:rPr lang="hu-HU" sz="1800">
                  <a:effectLst>
                    <a:outerShdw blurRad="38100" dist="38100" dir="2700000" algn="tl">
                      <a:srgbClr val="000000"/>
                    </a:outerShdw>
                  </a:effectLst>
                  <a:latin typeface="Book Antiqua" pitchFamily="18" charset="0"/>
                </a:rPr>
                <a:t>Time zero</a:t>
              </a:r>
              <a:r>
                <a:rPr lang="hu-HU" sz="1800">
                  <a:effectLst>
                    <a:outerShdw blurRad="38100" dist="38100" dir="2700000" algn="tl">
                      <a:srgbClr val="000000"/>
                    </a:outerShdw>
                  </a:effectLst>
                  <a:latin typeface="Book Antiqua" pitchFamily="18" charset="0"/>
                  <a:sym typeface="Wingdings" pitchFamily="2" charset="2"/>
                </a:rPr>
                <a:t>: (</a:t>
              </a:r>
              <a:r>
                <a:rPr lang="hu-HU" sz="1800">
                  <a:effectLst>
                    <a:outerShdw blurRad="38100" dist="38100" dir="2700000" algn="tl">
                      <a:srgbClr val="000000"/>
                    </a:outerShdw>
                  </a:effectLst>
                  <a:latin typeface="Book Antiqua" pitchFamily="18" charset="0"/>
                </a:rPr>
                <a:t>T</a:t>
              </a:r>
              <a:r>
                <a:rPr lang="hu-HU" sz="1800" baseline="-25000">
                  <a:effectLst>
                    <a:outerShdw blurRad="38100" dist="38100" dir="2700000" algn="tl">
                      <a:srgbClr val="000000"/>
                    </a:outerShdw>
                  </a:effectLst>
                  <a:latin typeface="Book Antiqua" pitchFamily="18" charset="0"/>
                </a:rPr>
                <a:t>N</a:t>
              </a:r>
              <a:r>
                <a:rPr lang="hu-HU" sz="1800">
                  <a:effectLst>
                    <a:outerShdw blurRad="38100" dist="38100" dir="2700000" algn="tl">
                      <a:srgbClr val="000000"/>
                    </a:outerShdw>
                  </a:effectLst>
                  <a:latin typeface="Book Antiqua" pitchFamily="18" charset="0"/>
                </a:rPr>
                <a:t>+T</a:t>
              </a:r>
              <a:r>
                <a:rPr lang="hu-HU" sz="1800" baseline="-25000">
                  <a:effectLst>
                    <a:outerShdw blurRad="38100" dist="38100" dir="2700000" algn="tl">
                      <a:srgbClr val="000000"/>
                    </a:outerShdw>
                  </a:effectLst>
                  <a:latin typeface="Book Antiqua" pitchFamily="18" charset="0"/>
                </a:rPr>
                <a:t>S</a:t>
              </a:r>
              <a:r>
                <a:rPr lang="hu-HU" sz="1800">
                  <a:effectLst>
                    <a:outerShdw blurRad="38100" dist="38100" dir="2700000" algn="tl">
                      <a:srgbClr val="000000"/>
                    </a:outerShdw>
                  </a:effectLst>
                  <a:latin typeface="Book Antiqua" pitchFamily="18" charset="0"/>
                </a:rPr>
                <a:t>)/2 – L/c</a:t>
              </a:r>
            </a:p>
          </p:txBody>
        </p:sp>
      </p:grpSp>
      <p:pic>
        <p:nvPicPr>
          <p:cNvPr id="85019" name="Picture 36" descr="Phenix_2008"/>
          <p:cNvPicPr>
            <a:picLocks noChangeAspect="1" noChangeArrowheads="1"/>
          </p:cNvPicPr>
          <p:nvPr/>
        </p:nvPicPr>
        <p:blipFill>
          <a:blip r:embed="rId3" cstate="print"/>
          <a:srcRect/>
          <a:stretch>
            <a:fillRect/>
          </a:stretch>
        </p:blipFill>
        <p:spPr bwMode="auto">
          <a:xfrm>
            <a:off x="5172075" y="1484313"/>
            <a:ext cx="3971925" cy="2360612"/>
          </a:xfrm>
          <a:prstGeom prst="rect">
            <a:avLst/>
          </a:prstGeom>
          <a:noFill/>
          <a:ln w="9525">
            <a:noFill/>
            <a:miter lim="800000"/>
            <a:headEnd/>
            <a:tailEnd/>
          </a:ln>
        </p:spPr>
      </p:pic>
      <p:sp>
        <p:nvSpPr>
          <p:cNvPr id="85020" name="Oval 37"/>
          <p:cNvSpPr>
            <a:spLocks noChangeArrowheads="1"/>
          </p:cNvSpPr>
          <p:nvPr/>
        </p:nvSpPr>
        <p:spPr bwMode="auto">
          <a:xfrm>
            <a:off x="6721475" y="2687638"/>
            <a:ext cx="144463" cy="144462"/>
          </a:xfrm>
          <a:prstGeom prst="ellipse">
            <a:avLst/>
          </a:prstGeom>
          <a:noFill/>
          <a:ln w="28575">
            <a:solidFill>
              <a:srgbClr val="FF0000"/>
            </a:solidFill>
            <a:round/>
            <a:headEnd/>
            <a:tailEnd/>
          </a:ln>
        </p:spPr>
        <p:txBody>
          <a:bodyPr wrap="none" anchor="ctr"/>
          <a:lstStyle/>
          <a:p>
            <a:pPr algn="ctr"/>
            <a:endParaRPr lang="hu-HU"/>
          </a:p>
        </p:txBody>
      </p:sp>
      <p:sp>
        <p:nvSpPr>
          <p:cNvPr id="85021" name="Oval 38"/>
          <p:cNvSpPr>
            <a:spLocks noChangeArrowheads="1"/>
          </p:cNvSpPr>
          <p:nvPr/>
        </p:nvSpPr>
        <p:spPr bwMode="auto">
          <a:xfrm>
            <a:off x="7340600" y="2682875"/>
            <a:ext cx="144463" cy="144463"/>
          </a:xfrm>
          <a:prstGeom prst="ellipse">
            <a:avLst/>
          </a:prstGeom>
          <a:noFill/>
          <a:ln w="28575">
            <a:solidFill>
              <a:srgbClr val="FF0000"/>
            </a:solidFill>
            <a:round/>
            <a:headEnd/>
            <a:tailEnd/>
          </a:ln>
        </p:spPr>
        <p:txBody>
          <a:bodyPr wrap="none" anchor="ctr"/>
          <a:lstStyle/>
          <a:p>
            <a:pPr algn="ctr"/>
            <a:endParaRPr lang="hu-HU"/>
          </a:p>
        </p:txBody>
      </p:sp>
      <p:cxnSp>
        <p:nvCxnSpPr>
          <p:cNvPr id="85022" name="AutoShape 39"/>
          <p:cNvCxnSpPr>
            <a:cxnSpLocks noChangeShapeType="1"/>
            <a:stCxn id="85004" idx="0"/>
            <a:endCxn id="85020" idx="3"/>
          </p:cNvCxnSpPr>
          <p:nvPr/>
        </p:nvCxnSpPr>
        <p:spPr bwMode="auto">
          <a:xfrm flipV="1">
            <a:off x="1473200" y="2825750"/>
            <a:ext cx="5268913" cy="1773238"/>
          </a:xfrm>
          <a:prstGeom prst="straightConnector1">
            <a:avLst/>
          </a:prstGeom>
          <a:noFill/>
          <a:ln w="28575">
            <a:solidFill>
              <a:srgbClr val="FF0000"/>
            </a:solidFill>
            <a:round/>
            <a:headEnd/>
            <a:tailEnd type="triangle" w="med" len="med"/>
          </a:ln>
        </p:spPr>
      </p:cxnSp>
      <p:cxnSp>
        <p:nvCxnSpPr>
          <p:cNvPr id="85023" name="AutoShape 40"/>
          <p:cNvCxnSpPr>
            <a:cxnSpLocks noChangeShapeType="1"/>
            <a:stCxn id="85005" idx="0"/>
            <a:endCxn id="85021" idx="5"/>
          </p:cNvCxnSpPr>
          <p:nvPr/>
        </p:nvCxnSpPr>
        <p:spPr bwMode="auto">
          <a:xfrm flipH="1" flipV="1">
            <a:off x="7464425" y="2820988"/>
            <a:ext cx="173038" cy="1778000"/>
          </a:xfrm>
          <a:prstGeom prst="straightConnector1">
            <a:avLst/>
          </a:prstGeom>
          <a:noFill/>
          <a:ln w="28575">
            <a:solidFill>
              <a:srgbClr val="FF0000"/>
            </a:solidFill>
            <a:round/>
            <a:headEnd/>
            <a:tailEnd type="triangle" w="med" len="med"/>
          </a:ln>
        </p:spPr>
      </p:cxnSp>
      <p:sp>
        <p:nvSpPr>
          <p:cNvPr id="85024" name="Oval 42"/>
          <p:cNvSpPr>
            <a:spLocks noChangeArrowheads="1"/>
          </p:cNvSpPr>
          <p:nvPr/>
        </p:nvSpPr>
        <p:spPr bwMode="auto">
          <a:xfrm>
            <a:off x="5149850" y="2674938"/>
            <a:ext cx="144463" cy="144462"/>
          </a:xfrm>
          <a:prstGeom prst="ellipse">
            <a:avLst/>
          </a:prstGeom>
          <a:noFill/>
          <a:ln w="28575">
            <a:solidFill>
              <a:srgbClr val="FF0000"/>
            </a:solidFill>
            <a:round/>
            <a:headEnd/>
            <a:tailEnd/>
          </a:ln>
        </p:spPr>
        <p:txBody>
          <a:bodyPr wrap="none" anchor="ctr"/>
          <a:lstStyle/>
          <a:p>
            <a:pPr algn="ctr"/>
            <a:endParaRPr lang="hu-HU"/>
          </a:p>
        </p:txBody>
      </p:sp>
      <p:sp>
        <p:nvSpPr>
          <p:cNvPr id="85025" name="Oval 43"/>
          <p:cNvSpPr>
            <a:spLocks noChangeArrowheads="1"/>
          </p:cNvSpPr>
          <p:nvPr/>
        </p:nvSpPr>
        <p:spPr bwMode="auto">
          <a:xfrm>
            <a:off x="9012238" y="2684463"/>
            <a:ext cx="144462" cy="144462"/>
          </a:xfrm>
          <a:prstGeom prst="ellipse">
            <a:avLst/>
          </a:prstGeom>
          <a:noFill/>
          <a:ln w="28575">
            <a:solidFill>
              <a:srgbClr val="FF0000"/>
            </a:solidFill>
            <a:round/>
            <a:headEnd/>
            <a:tailEnd/>
          </a:ln>
        </p:spPr>
        <p:txBody>
          <a:bodyPr wrap="none" anchor="ctr"/>
          <a:lstStyle/>
          <a:p>
            <a:pPr algn="ctr"/>
            <a:endParaRPr lang="hu-HU"/>
          </a:p>
        </p:txBody>
      </p:sp>
      <p:cxnSp>
        <p:nvCxnSpPr>
          <p:cNvPr id="85026" name="AutoShape 44"/>
          <p:cNvCxnSpPr>
            <a:cxnSpLocks noChangeShapeType="1"/>
            <a:stCxn id="85004" idx="0"/>
            <a:endCxn id="85024" idx="3"/>
          </p:cNvCxnSpPr>
          <p:nvPr/>
        </p:nvCxnSpPr>
        <p:spPr bwMode="auto">
          <a:xfrm flipV="1">
            <a:off x="1473200" y="2813050"/>
            <a:ext cx="3697288" cy="1785938"/>
          </a:xfrm>
          <a:prstGeom prst="straightConnector1">
            <a:avLst/>
          </a:prstGeom>
          <a:noFill/>
          <a:ln w="28575">
            <a:solidFill>
              <a:srgbClr val="FF0000"/>
            </a:solidFill>
            <a:round/>
            <a:headEnd/>
            <a:tailEnd type="triangle" w="med" len="med"/>
          </a:ln>
        </p:spPr>
      </p:cxnSp>
      <p:cxnSp>
        <p:nvCxnSpPr>
          <p:cNvPr id="85027" name="AutoShape 45"/>
          <p:cNvCxnSpPr>
            <a:cxnSpLocks noChangeShapeType="1"/>
            <a:stCxn id="85005" idx="0"/>
            <a:endCxn id="85025" idx="3"/>
          </p:cNvCxnSpPr>
          <p:nvPr/>
        </p:nvCxnSpPr>
        <p:spPr bwMode="auto">
          <a:xfrm flipV="1">
            <a:off x="7637463" y="2822575"/>
            <a:ext cx="1395412" cy="1776413"/>
          </a:xfrm>
          <a:prstGeom prst="straightConnector1">
            <a:avLst/>
          </a:prstGeom>
          <a:noFill/>
          <a:ln w="28575">
            <a:solidFill>
              <a:srgbClr val="FF0000"/>
            </a:solidFill>
            <a:round/>
            <a:headEnd/>
            <a:tailEnd type="triangle" w="med" len="med"/>
          </a:ln>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4.44444E-6 -2.22222E-6 L 0.59063 -2.22222E-6 " pathEditMode="relative" rAng="0" ptsTypes="AA">
                                      <p:cBhvr>
                                        <p:cTn id="6" dur="2000" fill="hold"/>
                                        <p:tgtEl>
                                          <p:spTgt spid="277518"/>
                                        </p:tgtEl>
                                        <p:attrNameLst>
                                          <p:attrName>ppt_x</p:attrName>
                                          <p:attrName>ppt_y</p:attrName>
                                        </p:attrNameLst>
                                      </p:cBhvr>
                                      <p:rCtr x="295" y="0"/>
                                    </p:animMotion>
                                  </p:childTnLst>
                                </p:cTn>
                              </p:par>
                              <p:par>
                                <p:cTn id="7" presetID="35" presetClass="path" presetSubtype="0" accel="50000" decel="50000" fill="hold" grpId="0" nodeType="withEffect">
                                  <p:stCondLst>
                                    <p:cond delay="0"/>
                                  </p:stCondLst>
                                  <p:childTnLst>
                                    <p:animMotion origin="layout" path="M 3.33333E-6 -3.7037E-6 L -0.43785 -3.7037E-6 " pathEditMode="relative" rAng="0" ptsTypes="AA">
                                      <p:cBhvr>
                                        <p:cTn id="8" dur="2000" fill="hold"/>
                                        <p:tgtEl>
                                          <p:spTgt spid="277519"/>
                                        </p:tgtEl>
                                        <p:attrNameLst>
                                          <p:attrName>ppt_x</p:attrName>
                                          <p:attrName>ppt_y</p:attrName>
                                        </p:attrNameLst>
                                      </p:cBhvr>
                                      <p:rCtr x="-219" y="0"/>
                                    </p:animMotion>
                                  </p:childTnLst>
                                </p:cTn>
                              </p:par>
                            </p:childTnLst>
                          </p:cTn>
                        </p:par>
                        <p:par>
                          <p:cTn id="9" fill="hold">
                            <p:stCondLst>
                              <p:cond delay="2000"/>
                            </p:stCondLst>
                            <p:childTnLst>
                              <p:par>
                                <p:cTn id="10" presetID="53" presetClass="entr" presetSubtype="0" fill="hold" grpId="0" nodeType="afterEffect">
                                  <p:stCondLst>
                                    <p:cond delay="0"/>
                                  </p:stCondLst>
                                  <p:childTnLst>
                                    <p:set>
                                      <p:cBhvr>
                                        <p:cTn id="11" dur="1" fill="hold">
                                          <p:stCondLst>
                                            <p:cond delay="0"/>
                                          </p:stCondLst>
                                        </p:cTn>
                                        <p:tgtEl>
                                          <p:spTgt spid="277536"/>
                                        </p:tgtEl>
                                        <p:attrNameLst>
                                          <p:attrName>style.visibility</p:attrName>
                                        </p:attrNameLst>
                                      </p:cBhvr>
                                      <p:to>
                                        <p:strVal val="visible"/>
                                      </p:to>
                                    </p:set>
                                    <p:anim calcmode="lin" valueType="num">
                                      <p:cBhvr>
                                        <p:cTn id="12" dur="500" fill="hold"/>
                                        <p:tgtEl>
                                          <p:spTgt spid="277536"/>
                                        </p:tgtEl>
                                        <p:attrNameLst>
                                          <p:attrName>ppt_w</p:attrName>
                                        </p:attrNameLst>
                                      </p:cBhvr>
                                      <p:tavLst>
                                        <p:tav tm="0">
                                          <p:val>
                                            <p:fltVal val="0"/>
                                          </p:val>
                                        </p:tav>
                                        <p:tav tm="100000">
                                          <p:val>
                                            <p:strVal val="#ppt_w"/>
                                          </p:val>
                                        </p:tav>
                                      </p:tavLst>
                                    </p:anim>
                                    <p:anim calcmode="lin" valueType="num">
                                      <p:cBhvr>
                                        <p:cTn id="13" dur="500" fill="hold"/>
                                        <p:tgtEl>
                                          <p:spTgt spid="277536"/>
                                        </p:tgtEl>
                                        <p:attrNameLst>
                                          <p:attrName>ppt_h</p:attrName>
                                        </p:attrNameLst>
                                      </p:cBhvr>
                                      <p:tavLst>
                                        <p:tav tm="0">
                                          <p:val>
                                            <p:fltVal val="0"/>
                                          </p:val>
                                        </p:tav>
                                        <p:tav tm="100000">
                                          <p:val>
                                            <p:strVal val="#ppt_h"/>
                                          </p:val>
                                        </p:tav>
                                      </p:tavLst>
                                    </p:anim>
                                    <p:animEffect transition="in" filter="fade">
                                      <p:cBhvr>
                                        <p:cTn id="14" dur="500"/>
                                        <p:tgtEl>
                                          <p:spTgt spid="277536"/>
                                        </p:tgtEl>
                                      </p:cBhvr>
                                    </p:animEffect>
                                  </p:childTnLst>
                                </p:cTn>
                              </p:par>
                            </p:childTnLst>
                          </p:cTn>
                        </p:par>
                        <p:par>
                          <p:cTn id="15" fill="hold">
                            <p:stCondLst>
                              <p:cond delay="2500"/>
                            </p:stCondLst>
                            <p:childTnLst>
                              <p:par>
                                <p:cTn id="16" presetID="22" presetClass="entr" presetSubtype="2" fill="hold" grpId="0" nodeType="afterEffect">
                                  <p:stCondLst>
                                    <p:cond delay="0"/>
                                  </p:stCondLst>
                                  <p:childTnLst>
                                    <p:set>
                                      <p:cBhvr>
                                        <p:cTn id="17" dur="1" fill="hold">
                                          <p:stCondLst>
                                            <p:cond delay="0"/>
                                          </p:stCondLst>
                                        </p:cTn>
                                        <p:tgtEl>
                                          <p:spTgt spid="277531"/>
                                        </p:tgtEl>
                                        <p:attrNameLst>
                                          <p:attrName>style.visibility</p:attrName>
                                        </p:attrNameLst>
                                      </p:cBhvr>
                                      <p:to>
                                        <p:strVal val="visible"/>
                                      </p:to>
                                    </p:set>
                                    <p:animEffect transition="in" filter="wipe(right)">
                                      <p:cBhvr>
                                        <p:cTn id="18" dur="500"/>
                                        <p:tgtEl>
                                          <p:spTgt spid="277531"/>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277534"/>
                                        </p:tgtEl>
                                        <p:attrNameLst>
                                          <p:attrName>style.visibility</p:attrName>
                                        </p:attrNameLst>
                                      </p:cBhvr>
                                      <p:to>
                                        <p:strVal val="visible"/>
                                      </p:to>
                                    </p:set>
                                    <p:animEffect transition="in" filter="wipe(right)">
                                      <p:cBhvr>
                                        <p:cTn id="21" dur="500"/>
                                        <p:tgtEl>
                                          <p:spTgt spid="27753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77535"/>
                                        </p:tgtEl>
                                        <p:attrNameLst>
                                          <p:attrName>style.visibility</p:attrName>
                                        </p:attrNameLst>
                                      </p:cBhvr>
                                      <p:to>
                                        <p:strVal val="visible"/>
                                      </p:to>
                                    </p:set>
                                    <p:animEffect transition="in" filter="wipe(left)">
                                      <p:cBhvr>
                                        <p:cTn id="24" dur="500"/>
                                        <p:tgtEl>
                                          <p:spTgt spid="2775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7530"/>
                                        </p:tgtEl>
                                        <p:attrNameLst>
                                          <p:attrName>style.visibility</p:attrName>
                                        </p:attrNameLst>
                                      </p:cBhvr>
                                      <p:to>
                                        <p:strVal val="visible"/>
                                      </p:to>
                                    </p:set>
                                    <p:animEffect transition="in" filter="wipe(left)">
                                      <p:cBhvr>
                                        <p:cTn id="27" dur="500"/>
                                        <p:tgtEl>
                                          <p:spTgt spid="277530"/>
                                        </p:tgtEl>
                                      </p:cBhvr>
                                    </p:animEffect>
                                  </p:childTnLst>
                                </p:cTn>
                              </p:par>
                            </p:childTnLst>
                          </p:cTn>
                        </p:par>
                        <p:par>
                          <p:cTn id="28" fill="hold">
                            <p:stCondLst>
                              <p:cond delay="3000"/>
                            </p:stCondLst>
                            <p:childTnLst>
                              <p:par>
                                <p:cTn id="29" presetID="37" presetClass="entr" presetSubtype="0" fill="hold" grpId="0" nodeType="afterEffect">
                                  <p:stCondLst>
                                    <p:cond delay="0"/>
                                  </p:stCondLst>
                                  <p:childTnLst>
                                    <p:set>
                                      <p:cBhvr>
                                        <p:cTn id="30" dur="1" fill="hold">
                                          <p:stCondLst>
                                            <p:cond delay="0"/>
                                          </p:stCondLst>
                                        </p:cTn>
                                        <p:tgtEl>
                                          <p:spTgt spid="277532"/>
                                        </p:tgtEl>
                                        <p:attrNameLst>
                                          <p:attrName>style.visibility</p:attrName>
                                        </p:attrNameLst>
                                      </p:cBhvr>
                                      <p:to>
                                        <p:strVal val="visible"/>
                                      </p:to>
                                    </p:set>
                                    <p:animEffect transition="in" filter="fade">
                                      <p:cBhvr>
                                        <p:cTn id="31" dur="1000"/>
                                        <p:tgtEl>
                                          <p:spTgt spid="277532"/>
                                        </p:tgtEl>
                                      </p:cBhvr>
                                    </p:animEffect>
                                    <p:anim calcmode="lin" valueType="num">
                                      <p:cBhvr>
                                        <p:cTn id="32" dur="1000" fill="hold"/>
                                        <p:tgtEl>
                                          <p:spTgt spid="277532"/>
                                        </p:tgtEl>
                                        <p:attrNameLst>
                                          <p:attrName>ppt_x</p:attrName>
                                        </p:attrNameLst>
                                      </p:cBhvr>
                                      <p:tavLst>
                                        <p:tav tm="0">
                                          <p:val>
                                            <p:strVal val="#ppt_x"/>
                                          </p:val>
                                        </p:tav>
                                        <p:tav tm="100000">
                                          <p:val>
                                            <p:strVal val="#ppt_x"/>
                                          </p:val>
                                        </p:tav>
                                      </p:tavLst>
                                    </p:anim>
                                    <p:anim calcmode="lin" valueType="num">
                                      <p:cBhvr>
                                        <p:cTn id="33" dur="900" decel="100000" fill="hold"/>
                                        <p:tgtEl>
                                          <p:spTgt spid="27753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77532"/>
                                        </p:tgtEl>
                                        <p:attrNameLst>
                                          <p:attrName>ppt_y</p:attrName>
                                        </p:attrNameLst>
                                      </p:cBhvr>
                                      <p:tavLst>
                                        <p:tav tm="0">
                                          <p:val>
                                            <p:strVal val="#ppt_y-.03"/>
                                          </p:val>
                                        </p:tav>
                                        <p:tav tm="100000">
                                          <p:val>
                                            <p:strVal val="#ppt_y"/>
                                          </p:val>
                                        </p:tav>
                                      </p:tavLst>
                                    </p:anim>
                                  </p:childTnLst>
                                </p:cTn>
                              </p:par>
                            </p:childTnLst>
                          </p:cTn>
                        </p:par>
                        <p:par>
                          <p:cTn id="35" fill="hold">
                            <p:stCondLst>
                              <p:cond delay="4000"/>
                            </p:stCondLst>
                            <p:childTnLst>
                              <p:par>
                                <p:cTn id="36" presetID="37" presetClass="entr" presetSubtype="0" fill="hold" grpId="0" nodeType="afterEffect">
                                  <p:stCondLst>
                                    <p:cond delay="0"/>
                                  </p:stCondLst>
                                  <p:childTnLst>
                                    <p:set>
                                      <p:cBhvr>
                                        <p:cTn id="37" dur="1" fill="hold">
                                          <p:stCondLst>
                                            <p:cond delay="0"/>
                                          </p:stCondLst>
                                        </p:cTn>
                                        <p:tgtEl>
                                          <p:spTgt spid="277533"/>
                                        </p:tgtEl>
                                        <p:attrNameLst>
                                          <p:attrName>style.visibility</p:attrName>
                                        </p:attrNameLst>
                                      </p:cBhvr>
                                      <p:to>
                                        <p:strVal val="visible"/>
                                      </p:to>
                                    </p:set>
                                    <p:animEffect transition="in" filter="fade">
                                      <p:cBhvr>
                                        <p:cTn id="38" dur="1000"/>
                                        <p:tgtEl>
                                          <p:spTgt spid="277533"/>
                                        </p:tgtEl>
                                      </p:cBhvr>
                                    </p:animEffect>
                                    <p:anim calcmode="lin" valueType="num">
                                      <p:cBhvr>
                                        <p:cTn id="39" dur="1000" fill="hold"/>
                                        <p:tgtEl>
                                          <p:spTgt spid="277533"/>
                                        </p:tgtEl>
                                        <p:attrNameLst>
                                          <p:attrName>ppt_x</p:attrName>
                                        </p:attrNameLst>
                                      </p:cBhvr>
                                      <p:tavLst>
                                        <p:tav tm="0">
                                          <p:val>
                                            <p:strVal val="#ppt_x"/>
                                          </p:val>
                                        </p:tav>
                                        <p:tav tm="100000">
                                          <p:val>
                                            <p:strVal val="#ppt_x"/>
                                          </p:val>
                                        </p:tav>
                                      </p:tavLst>
                                    </p:anim>
                                    <p:anim calcmode="lin" valueType="num">
                                      <p:cBhvr>
                                        <p:cTn id="40" dur="900" decel="100000" fill="hold"/>
                                        <p:tgtEl>
                                          <p:spTgt spid="277533"/>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277533"/>
                                        </p:tgtEl>
                                        <p:attrNameLst>
                                          <p:attrName>ppt_y</p:attrName>
                                        </p:attrNameLst>
                                      </p:cBhvr>
                                      <p:tavLst>
                                        <p:tav tm="0">
                                          <p:val>
                                            <p:strVal val="#ppt_y-.03"/>
                                          </p:val>
                                        </p:tav>
                                        <p:tav tm="100000">
                                          <p:val>
                                            <p:strVal val="#ppt_y"/>
                                          </p:val>
                                        </p:tav>
                                      </p:tavLst>
                                    </p:anim>
                                  </p:childTnLst>
                                </p:cTn>
                              </p:par>
                            </p:childTnLst>
                          </p:cTn>
                        </p:par>
                        <p:par>
                          <p:cTn id="42" fill="hold">
                            <p:stCondLst>
                              <p:cond delay="5000"/>
                            </p:stCondLst>
                            <p:childTnLst>
                              <p:par>
                                <p:cTn id="43" presetID="2" presetClass="entr" presetSubtype="4"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18" grpId="0" animBg="1"/>
      <p:bldP spid="277519" grpId="0" animBg="1"/>
      <p:bldP spid="277530" grpId="0" animBg="1"/>
      <p:bldP spid="277531" grpId="0" animBg="1"/>
      <p:bldP spid="277532" grpId="0"/>
      <p:bldP spid="277533" grpId="0"/>
      <p:bldP spid="277534" grpId="0" animBg="1"/>
      <p:bldP spid="277535" grpId="0" animBg="1"/>
      <p:bldP spid="2775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Dia számának helye 3"/>
          <p:cNvSpPr>
            <a:spLocks noGrp="1"/>
          </p:cNvSpPr>
          <p:nvPr>
            <p:ph type="sldNum" sz="quarter" idx="10"/>
          </p:nvPr>
        </p:nvSpPr>
        <p:spPr/>
        <p:txBody>
          <a:bodyPr/>
          <a:lstStyle/>
          <a:p>
            <a:pPr>
              <a:defRPr/>
            </a:pPr>
            <a:fld id="{4F06EF2A-1374-410E-9E6E-AA7F64D70B23}" type="slidenum">
              <a:rPr lang="hu-HU"/>
              <a:pPr>
                <a:defRPr/>
              </a:pPr>
              <a:t>28</a:t>
            </a:fld>
            <a:endParaRPr lang="hu-HU"/>
          </a:p>
        </p:txBody>
      </p:sp>
      <p:sp>
        <p:nvSpPr>
          <p:cNvPr id="280578" name="Rectangle 2"/>
          <p:cNvSpPr>
            <a:spLocks noGrp="1" noChangeArrowheads="1"/>
          </p:cNvSpPr>
          <p:nvPr>
            <p:ph type="title"/>
          </p:nvPr>
        </p:nvSpPr>
        <p:spPr/>
        <p:txBody>
          <a:bodyPr/>
          <a:lstStyle/>
          <a:p>
            <a:pPr eaLnBrk="1" hangingPunct="1">
              <a:defRPr/>
            </a:pPr>
            <a:r>
              <a:rPr lang="en-US" sz="4000" smtClean="0"/>
              <a:t>Centrality determination</a:t>
            </a:r>
          </a:p>
        </p:txBody>
      </p:sp>
      <p:sp>
        <p:nvSpPr>
          <p:cNvPr id="280579" name="Rectangle 3"/>
          <p:cNvSpPr>
            <a:spLocks noGrp="1" noChangeArrowheads="1"/>
          </p:cNvSpPr>
          <p:nvPr>
            <p:ph type="body" idx="1"/>
          </p:nvPr>
        </p:nvSpPr>
        <p:spPr>
          <a:xfrm>
            <a:off x="0" y="765175"/>
            <a:ext cx="9144000" cy="4968875"/>
          </a:xfrm>
        </p:spPr>
        <p:txBody>
          <a:bodyPr/>
          <a:lstStyle/>
          <a:p>
            <a:pPr eaLnBrk="1" hangingPunct="1">
              <a:defRPr/>
            </a:pPr>
            <a:r>
              <a:rPr lang="en-US" sz="2400" smtClean="0"/>
              <a:t>Overlapping region: participants</a:t>
            </a:r>
          </a:p>
          <a:p>
            <a:pPr eaLnBrk="1" hangingPunct="1">
              <a:defRPr/>
            </a:pPr>
            <a:endParaRPr lang="en-US" sz="2400" smtClean="0"/>
          </a:p>
          <a:p>
            <a:pPr eaLnBrk="1" hangingPunct="1">
              <a:defRPr/>
            </a:pPr>
            <a:endParaRPr lang="en-US" sz="2400" smtClean="0"/>
          </a:p>
          <a:p>
            <a:pPr eaLnBrk="1" hangingPunct="1">
              <a:defRPr/>
            </a:pPr>
            <a:endParaRPr lang="en-US" sz="2400" smtClean="0"/>
          </a:p>
          <a:p>
            <a:pPr eaLnBrk="1" hangingPunct="1">
              <a:defRPr/>
            </a:pPr>
            <a:endParaRPr lang="en-US" sz="2400" smtClean="0"/>
          </a:p>
          <a:p>
            <a:pPr eaLnBrk="1" hangingPunct="1">
              <a:defRPr/>
            </a:pPr>
            <a:r>
              <a:rPr lang="en-US" sz="2400" smtClean="0"/>
              <a:t>Evaporated neutrons: toward ZDC (charged wiped out)</a:t>
            </a:r>
          </a:p>
          <a:p>
            <a:pPr lvl="1" eaLnBrk="1" hangingPunct="1">
              <a:defRPr/>
            </a:pPr>
            <a:r>
              <a:rPr lang="en-US" sz="2000" smtClean="0"/>
              <a:t>ZDC measures energy (calorimetry) ~ number of evaporated neutrons</a:t>
            </a:r>
          </a:p>
          <a:p>
            <a:pPr eaLnBrk="1" hangingPunct="1">
              <a:defRPr/>
            </a:pPr>
            <a:r>
              <a:rPr lang="en-US" sz="2400" smtClean="0"/>
              <a:t>Participants: new particles toward BBC</a:t>
            </a:r>
          </a:p>
        </p:txBody>
      </p:sp>
      <p:grpSp>
        <p:nvGrpSpPr>
          <p:cNvPr id="86021" name="Group 41"/>
          <p:cNvGrpSpPr>
            <a:grpSpLocks/>
          </p:cNvGrpSpPr>
          <p:nvPr/>
        </p:nvGrpSpPr>
        <p:grpSpPr bwMode="auto">
          <a:xfrm>
            <a:off x="323850" y="1192213"/>
            <a:ext cx="8785225" cy="1866900"/>
            <a:chOff x="204" y="799"/>
            <a:chExt cx="5534" cy="1249"/>
          </a:xfrm>
        </p:grpSpPr>
        <p:sp>
          <p:nvSpPr>
            <p:cNvPr id="86023" name="Oval 15"/>
            <p:cNvSpPr>
              <a:spLocks noChangeArrowheads="1"/>
            </p:cNvSpPr>
            <p:nvPr/>
          </p:nvSpPr>
          <p:spPr bwMode="auto">
            <a:xfrm>
              <a:off x="2199" y="845"/>
              <a:ext cx="864" cy="795"/>
            </a:xfrm>
            <a:prstGeom prst="ellipse">
              <a:avLst/>
            </a:prstGeom>
            <a:solidFill>
              <a:schemeClr val="tx1">
                <a:alpha val="29803"/>
              </a:schemeClr>
            </a:solidFill>
            <a:ln w="9525">
              <a:noFill/>
              <a:round/>
              <a:headEnd/>
              <a:tailEnd/>
            </a:ln>
          </p:spPr>
          <p:txBody>
            <a:bodyPr wrap="none" anchor="ctr"/>
            <a:lstStyle/>
            <a:p>
              <a:endParaRPr lang="hu-HU"/>
            </a:p>
          </p:txBody>
        </p:sp>
        <p:sp>
          <p:nvSpPr>
            <p:cNvPr id="86024" name="Oval 16"/>
            <p:cNvSpPr>
              <a:spLocks noChangeArrowheads="1"/>
            </p:cNvSpPr>
            <p:nvPr/>
          </p:nvSpPr>
          <p:spPr bwMode="auto">
            <a:xfrm>
              <a:off x="2199" y="1253"/>
              <a:ext cx="864" cy="795"/>
            </a:xfrm>
            <a:prstGeom prst="ellipse">
              <a:avLst/>
            </a:prstGeom>
            <a:solidFill>
              <a:schemeClr val="tx1">
                <a:alpha val="29803"/>
              </a:schemeClr>
            </a:solidFill>
            <a:ln w="9525">
              <a:noFill/>
              <a:round/>
              <a:headEnd/>
              <a:tailEnd/>
            </a:ln>
          </p:spPr>
          <p:txBody>
            <a:bodyPr wrap="none" anchor="ctr"/>
            <a:lstStyle/>
            <a:p>
              <a:endParaRPr lang="hu-HU"/>
            </a:p>
          </p:txBody>
        </p:sp>
        <p:sp>
          <p:nvSpPr>
            <p:cNvPr id="86025" name="Oval 17"/>
            <p:cNvSpPr>
              <a:spLocks noChangeArrowheads="1"/>
            </p:cNvSpPr>
            <p:nvPr/>
          </p:nvSpPr>
          <p:spPr bwMode="auto">
            <a:xfrm>
              <a:off x="2290" y="1253"/>
              <a:ext cx="680" cy="390"/>
            </a:xfrm>
            <a:prstGeom prst="ellipse">
              <a:avLst/>
            </a:prstGeom>
            <a:solidFill>
              <a:srgbClr val="FF0000">
                <a:alpha val="29803"/>
              </a:srgbClr>
            </a:solidFill>
            <a:ln w="9360">
              <a:solidFill>
                <a:srgbClr val="000000"/>
              </a:solidFill>
              <a:round/>
              <a:headEnd/>
              <a:tailEnd/>
            </a:ln>
          </p:spPr>
          <p:txBody>
            <a:bodyPr wrap="none" anchor="ctr"/>
            <a:lstStyle/>
            <a:p>
              <a:endParaRPr lang="hu-HU"/>
            </a:p>
          </p:txBody>
        </p:sp>
        <p:sp>
          <p:nvSpPr>
            <p:cNvPr id="86026" name="Oval 18"/>
            <p:cNvSpPr>
              <a:spLocks noChangeArrowheads="1"/>
            </p:cNvSpPr>
            <p:nvPr/>
          </p:nvSpPr>
          <p:spPr bwMode="auto">
            <a:xfrm>
              <a:off x="204" y="845"/>
              <a:ext cx="864" cy="795"/>
            </a:xfrm>
            <a:prstGeom prst="ellipse">
              <a:avLst/>
            </a:prstGeom>
            <a:solidFill>
              <a:schemeClr val="tx1">
                <a:alpha val="29803"/>
              </a:schemeClr>
            </a:solidFill>
            <a:ln w="9525">
              <a:noFill/>
              <a:round/>
              <a:headEnd/>
              <a:tailEnd/>
            </a:ln>
          </p:spPr>
          <p:txBody>
            <a:bodyPr wrap="none" anchor="ctr"/>
            <a:lstStyle/>
            <a:p>
              <a:endParaRPr lang="hu-HU"/>
            </a:p>
          </p:txBody>
        </p:sp>
        <p:sp>
          <p:nvSpPr>
            <p:cNvPr id="86027" name="Oval 19"/>
            <p:cNvSpPr>
              <a:spLocks noChangeArrowheads="1"/>
            </p:cNvSpPr>
            <p:nvPr/>
          </p:nvSpPr>
          <p:spPr bwMode="auto">
            <a:xfrm>
              <a:off x="1111" y="1253"/>
              <a:ext cx="864" cy="795"/>
            </a:xfrm>
            <a:prstGeom prst="ellipse">
              <a:avLst/>
            </a:prstGeom>
            <a:solidFill>
              <a:schemeClr val="tx1">
                <a:alpha val="29803"/>
              </a:schemeClr>
            </a:solidFill>
            <a:ln w="9525">
              <a:noFill/>
              <a:round/>
              <a:headEnd/>
              <a:tailEnd/>
            </a:ln>
          </p:spPr>
          <p:txBody>
            <a:bodyPr wrap="none" anchor="ctr"/>
            <a:lstStyle/>
            <a:p>
              <a:endParaRPr lang="hu-HU"/>
            </a:p>
          </p:txBody>
        </p:sp>
        <p:sp>
          <p:nvSpPr>
            <p:cNvPr id="86028" name="Oval 20"/>
            <p:cNvSpPr>
              <a:spLocks noChangeArrowheads="1"/>
            </p:cNvSpPr>
            <p:nvPr/>
          </p:nvSpPr>
          <p:spPr bwMode="auto">
            <a:xfrm>
              <a:off x="3288" y="1253"/>
              <a:ext cx="864" cy="795"/>
            </a:xfrm>
            <a:prstGeom prst="ellipse">
              <a:avLst/>
            </a:prstGeom>
            <a:gradFill rotWithShape="1">
              <a:gsLst>
                <a:gs pos="0">
                  <a:schemeClr val="tx1">
                    <a:alpha val="0"/>
                  </a:schemeClr>
                </a:gs>
                <a:gs pos="100000">
                  <a:schemeClr val="tx1">
                    <a:alpha val="29999"/>
                  </a:schemeClr>
                </a:gs>
              </a:gsLst>
              <a:lin ang="5400000" scaled="1"/>
            </a:gradFill>
            <a:ln w="9525">
              <a:noFill/>
              <a:round/>
              <a:headEnd/>
              <a:tailEnd/>
            </a:ln>
          </p:spPr>
          <p:txBody>
            <a:bodyPr wrap="none" anchor="ctr"/>
            <a:lstStyle/>
            <a:p>
              <a:endParaRPr lang="hu-HU"/>
            </a:p>
          </p:txBody>
        </p:sp>
        <p:sp>
          <p:nvSpPr>
            <p:cNvPr id="86029" name="Oval 21"/>
            <p:cNvSpPr>
              <a:spLocks noChangeArrowheads="1"/>
            </p:cNvSpPr>
            <p:nvPr/>
          </p:nvSpPr>
          <p:spPr bwMode="auto">
            <a:xfrm>
              <a:off x="4874" y="845"/>
              <a:ext cx="864" cy="795"/>
            </a:xfrm>
            <a:prstGeom prst="ellipse">
              <a:avLst/>
            </a:prstGeom>
            <a:gradFill rotWithShape="1">
              <a:gsLst>
                <a:gs pos="0">
                  <a:schemeClr val="tx1">
                    <a:alpha val="29999"/>
                  </a:schemeClr>
                </a:gs>
                <a:gs pos="100000">
                  <a:schemeClr val="tx1">
                    <a:alpha val="0"/>
                  </a:schemeClr>
                </a:gs>
              </a:gsLst>
              <a:lin ang="5400000" scaled="1"/>
            </a:gradFill>
            <a:ln w="9525">
              <a:noFill/>
              <a:round/>
              <a:headEnd/>
              <a:tailEnd/>
            </a:ln>
          </p:spPr>
          <p:txBody>
            <a:bodyPr wrap="none" anchor="ctr"/>
            <a:lstStyle/>
            <a:p>
              <a:endParaRPr lang="hu-HU"/>
            </a:p>
          </p:txBody>
        </p:sp>
        <p:sp>
          <p:nvSpPr>
            <p:cNvPr id="86030" name="Oval 22"/>
            <p:cNvSpPr>
              <a:spLocks noChangeArrowheads="1"/>
            </p:cNvSpPr>
            <p:nvPr/>
          </p:nvSpPr>
          <p:spPr bwMode="auto">
            <a:xfrm>
              <a:off x="4195" y="1253"/>
              <a:ext cx="680" cy="390"/>
            </a:xfrm>
            <a:prstGeom prst="ellipse">
              <a:avLst/>
            </a:prstGeom>
            <a:solidFill>
              <a:srgbClr val="FF0000">
                <a:alpha val="70195"/>
              </a:srgbClr>
            </a:solidFill>
            <a:ln w="9398">
              <a:solidFill>
                <a:srgbClr val="000000"/>
              </a:solidFill>
              <a:round/>
              <a:headEnd/>
              <a:tailEnd/>
            </a:ln>
          </p:spPr>
          <p:txBody>
            <a:bodyPr wrap="none" anchor="ctr"/>
            <a:lstStyle/>
            <a:p>
              <a:endParaRPr lang="hu-HU"/>
            </a:p>
          </p:txBody>
        </p:sp>
        <p:sp>
          <p:nvSpPr>
            <p:cNvPr id="86031" name="AutoShape 23"/>
            <p:cNvSpPr>
              <a:spLocks noChangeArrowheads="1"/>
            </p:cNvSpPr>
            <p:nvPr/>
          </p:nvSpPr>
          <p:spPr bwMode="auto">
            <a:xfrm>
              <a:off x="612" y="1162"/>
              <a:ext cx="272" cy="182"/>
            </a:xfrm>
            <a:prstGeom prst="rightArrow">
              <a:avLst>
                <a:gd name="adj1" fmla="val 50000"/>
                <a:gd name="adj2" fmla="val 37363"/>
              </a:avLst>
            </a:prstGeom>
            <a:noFill/>
            <a:ln w="28575">
              <a:solidFill>
                <a:schemeClr val="tx1"/>
              </a:solidFill>
              <a:miter lim="800000"/>
              <a:headEnd/>
              <a:tailEnd/>
            </a:ln>
          </p:spPr>
          <p:txBody>
            <a:bodyPr wrap="none" anchor="ctr"/>
            <a:lstStyle/>
            <a:p>
              <a:endParaRPr lang="hu-HU"/>
            </a:p>
          </p:txBody>
        </p:sp>
        <p:sp>
          <p:nvSpPr>
            <p:cNvPr id="86032" name="AutoShape 24"/>
            <p:cNvSpPr>
              <a:spLocks noChangeArrowheads="1"/>
            </p:cNvSpPr>
            <p:nvPr/>
          </p:nvSpPr>
          <p:spPr bwMode="auto">
            <a:xfrm rot="10800000">
              <a:off x="1293" y="1570"/>
              <a:ext cx="272" cy="182"/>
            </a:xfrm>
            <a:prstGeom prst="rightArrow">
              <a:avLst>
                <a:gd name="adj1" fmla="val 50000"/>
                <a:gd name="adj2" fmla="val 37363"/>
              </a:avLst>
            </a:prstGeom>
            <a:noFill/>
            <a:ln w="28575">
              <a:solidFill>
                <a:schemeClr val="tx1"/>
              </a:solidFill>
              <a:miter lim="800000"/>
              <a:headEnd/>
              <a:tailEnd/>
            </a:ln>
          </p:spPr>
          <p:txBody>
            <a:bodyPr wrap="none" anchor="ctr"/>
            <a:lstStyle/>
            <a:p>
              <a:endParaRPr lang="hu-HU"/>
            </a:p>
          </p:txBody>
        </p:sp>
        <p:sp>
          <p:nvSpPr>
            <p:cNvPr id="86033" name="AutoShape 25"/>
            <p:cNvSpPr>
              <a:spLocks noChangeArrowheads="1"/>
            </p:cNvSpPr>
            <p:nvPr/>
          </p:nvSpPr>
          <p:spPr bwMode="auto">
            <a:xfrm>
              <a:off x="2608" y="1026"/>
              <a:ext cx="272" cy="182"/>
            </a:xfrm>
            <a:prstGeom prst="rightArrow">
              <a:avLst>
                <a:gd name="adj1" fmla="val 50000"/>
                <a:gd name="adj2" fmla="val 37363"/>
              </a:avLst>
            </a:prstGeom>
            <a:noFill/>
            <a:ln w="28575">
              <a:solidFill>
                <a:schemeClr val="tx1"/>
              </a:solidFill>
              <a:miter lim="800000"/>
              <a:headEnd/>
              <a:tailEnd/>
            </a:ln>
          </p:spPr>
          <p:txBody>
            <a:bodyPr wrap="none" anchor="ctr"/>
            <a:lstStyle/>
            <a:p>
              <a:endParaRPr lang="hu-HU"/>
            </a:p>
          </p:txBody>
        </p:sp>
        <p:sp>
          <p:nvSpPr>
            <p:cNvPr id="86034" name="AutoShape 26"/>
            <p:cNvSpPr>
              <a:spLocks noChangeArrowheads="1"/>
            </p:cNvSpPr>
            <p:nvPr/>
          </p:nvSpPr>
          <p:spPr bwMode="auto">
            <a:xfrm rot="10800000">
              <a:off x="2336" y="1706"/>
              <a:ext cx="272" cy="182"/>
            </a:xfrm>
            <a:prstGeom prst="rightArrow">
              <a:avLst>
                <a:gd name="adj1" fmla="val 50000"/>
                <a:gd name="adj2" fmla="val 37363"/>
              </a:avLst>
            </a:prstGeom>
            <a:noFill/>
            <a:ln w="28575">
              <a:solidFill>
                <a:schemeClr val="tx1"/>
              </a:solidFill>
              <a:miter lim="800000"/>
              <a:headEnd/>
              <a:tailEnd/>
            </a:ln>
          </p:spPr>
          <p:txBody>
            <a:bodyPr wrap="none" anchor="ctr"/>
            <a:lstStyle/>
            <a:p>
              <a:endParaRPr lang="hu-HU"/>
            </a:p>
          </p:txBody>
        </p:sp>
        <p:sp>
          <p:nvSpPr>
            <p:cNvPr id="86035" name="AutoShape 27"/>
            <p:cNvSpPr>
              <a:spLocks noChangeArrowheads="1"/>
            </p:cNvSpPr>
            <p:nvPr/>
          </p:nvSpPr>
          <p:spPr bwMode="auto">
            <a:xfrm rot="10800000">
              <a:off x="3470" y="1706"/>
              <a:ext cx="272" cy="182"/>
            </a:xfrm>
            <a:prstGeom prst="rightArrow">
              <a:avLst>
                <a:gd name="adj1" fmla="val 50000"/>
                <a:gd name="adj2" fmla="val 37363"/>
              </a:avLst>
            </a:prstGeom>
            <a:noFill/>
            <a:ln w="28575">
              <a:solidFill>
                <a:schemeClr val="tx1"/>
              </a:solidFill>
              <a:miter lim="800000"/>
              <a:headEnd/>
              <a:tailEnd/>
            </a:ln>
          </p:spPr>
          <p:txBody>
            <a:bodyPr wrap="none" anchor="ctr"/>
            <a:lstStyle/>
            <a:p>
              <a:endParaRPr lang="hu-HU"/>
            </a:p>
          </p:txBody>
        </p:sp>
        <p:sp>
          <p:nvSpPr>
            <p:cNvPr id="86036" name="AutoShape 28"/>
            <p:cNvSpPr>
              <a:spLocks noChangeArrowheads="1"/>
            </p:cNvSpPr>
            <p:nvPr/>
          </p:nvSpPr>
          <p:spPr bwMode="auto">
            <a:xfrm>
              <a:off x="5284" y="1026"/>
              <a:ext cx="272" cy="182"/>
            </a:xfrm>
            <a:prstGeom prst="rightArrow">
              <a:avLst>
                <a:gd name="adj1" fmla="val 50000"/>
                <a:gd name="adj2" fmla="val 37363"/>
              </a:avLst>
            </a:prstGeom>
            <a:noFill/>
            <a:ln w="28575">
              <a:solidFill>
                <a:schemeClr val="tx1"/>
              </a:solidFill>
              <a:miter lim="800000"/>
              <a:headEnd/>
              <a:tailEnd/>
            </a:ln>
          </p:spPr>
          <p:txBody>
            <a:bodyPr wrap="none" anchor="ctr"/>
            <a:lstStyle/>
            <a:p>
              <a:endParaRPr lang="hu-HU"/>
            </a:p>
          </p:txBody>
        </p:sp>
        <p:sp>
          <p:nvSpPr>
            <p:cNvPr id="86037" name="AutoShape 29"/>
            <p:cNvSpPr>
              <a:spLocks noChangeArrowheads="1"/>
            </p:cNvSpPr>
            <p:nvPr/>
          </p:nvSpPr>
          <p:spPr bwMode="auto">
            <a:xfrm rot="-5400000">
              <a:off x="4422" y="1026"/>
              <a:ext cx="272" cy="182"/>
            </a:xfrm>
            <a:prstGeom prst="rightArrow">
              <a:avLst>
                <a:gd name="adj1" fmla="val 50000"/>
                <a:gd name="adj2" fmla="val 37363"/>
              </a:avLst>
            </a:prstGeom>
            <a:solidFill>
              <a:schemeClr val="hlink"/>
            </a:solidFill>
            <a:ln w="28575">
              <a:solidFill>
                <a:schemeClr val="bg2"/>
              </a:solidFill>
              <a:miter lim="800000"/>
              <a:headEnd/>
              <a:tailEnd/>
            </a:ln>
          </p:spPr>
          <p:txBody>
            <a:bodyPr wrap="none" anchor="ctr"/>
            <a:lstStyle/>
            <a:p>
              <a:endParaRPr lang="hu-HU"/>
            </a:p>
          </p:txBody>
        </p:sp>
        <p:sp>
          <p:nvSpPr>
            <p:cNvPr id="86038" name="AutoShape 30"/>
            <p:cNvSpPr>
              <a:spLocks noChangeArrowheads="1"/>
            </p:cNvSpPr>
            <p:nvPr/>
          </p:nvSpPr>
          <p:spPr bwMode="auto">
            <a:xfrm rot="5400000">
              <a:off x="4422" y="1706"/>
              <a:ext cx="272" cy="182"/>
            </a:xfrm>
            <a:prstGeom prst="rightArrow">
              <a:avLst>
                <a:gd name="adj1" fmla="val 50000"/>
                <a:gd name="adj2" fmla="val 37363"/>
              </a:avLst>
            </a:prstGeom>
            <a:solidFill>
              <a:schemeClr val="hlink"/>
            </a:solidFill>
            <a:ln w="28575">
              <a:solidFill>
                <a:schemeClr val="bg2"/>
              </a:solidFill>
              <a:miter lim="800000"/>
              <a:headEnd/>
              <a:tailEnd/>
            </a:ln>
          </p:spPr>
          <p:txBody>
            <a:bodyPr wrap="none" anchor="ctr"/>
            <a:lstStyle/>
            <a:p>
              <a:endParaRPr lang="hu-HU"/>
            </a:p>
          </p:txBody>
        </p:sp>
        <p:sp>
          <p:nvSpPr>
            <p:cNvPr id="86039" name="AutoShape 31"/>
            <p:cNvSpPr>
              <a:spLocks noChangeArrowheads="1"/>
            </p:cNvSpPr>
            <p:nvPr/>
          </p:nvSpPr>
          <p:spPr bwMode="auto">
            <a:xfrm>
              <a:off x="4875" y="1344"/>
              <a:ext cx="182" cy="182"/>
            </a:xfrm>
            <a:prstGeom prst="rightArrow">
              <a:avLst>
                <a:gd name="adj1" fmla="val 49454"/>
                <a:gd name="adj2" fmla="val 60440"/>
              </a:avLst>
            </a:prstGeom>
            <a:solidFill>
              <a:schemeClr val="hlink"/>
            </a:solidFill>
            <a:ln w="28575">
              <a:solidFill>
                <a:schemeClr val="bg2"/>
              </a:solidFill>
              <a:miter lim="800000"/>
              <a:headEnd/>
              <a:tailEnd/>
            </a:ln>
          </p:spPr>
          <p:txBody>
            <a:bodyPr wrap="none" anchor="ctr"/>
            <a:lstStyle/>
            <a:p>
              <a:endParaRPr lang="hu-HU"/>
            </a:p>
          </p:txBody>
        </p:sp>
        <p:sp>
          <p:nvSpPr>
            <p:cNvPr id="86040" name="AutoShape 32"/>
            <p:cNvSpPr>
              <a:spLocks noChangeArrowheads="1"/>
            </p:cNvSpPr>
            <p:nvPr/>
          </p:nvSpPr>
          <p:spPr bwMode="auto">
            <a:xfrm rot="10800000">
              <a:off x="4014" y="1344"/>
              <a:ext cx="182" cy="182"/>
            </a:xfrm>
            <a:prstGeom prst="rightArrow">
              <a:avLst>
                <a:gd name="adj1" fmla="val 49454"/>
                <a:gd name="adj2" fmla="val 60440"/>
              </a:avLst>
            </a:prstGeom>
            <a:solidFill>
              <a:schemeClr val="hlink"/>
            </a:solidFill>
            <a:ln w="28575">
              <a:solidFill>
                <a:schemeClr val="bg2"/>
              </a:solidFill>
              <a:miter lim="800000"/>
              <a:headEnd/>
              <a:tailEnd/>
            </a:ln>
          </p:spPr>
          <p:txBody>
            <a:bodyPr wrap="none" anchor="ctr"/>
            <a:lstStyle/>
            <a:p>
              <a:endParaRPr lang="hu-HU"/>
            </a:p>
          </p:txBody>
        </p:sp>
        <p:sp>
          <p:nvSpPr>
            <p:cNvPr id="280609" name="Rectangle 33"/>
            <p:cNvSpPr>
              <a:spLocks noChangeArrowheads="1"/>
            </p:cNvSpPr>
            <p:nvPr/>
          </p:nvSpPr>
          <p:spPr bwMode="auto">
            <a:xfrm>
              <a:off x="2351" y="879"/>
              <a:ext cx="620" cy="204"/>
            </a:xfrm>
            <a:prstGeom prst="rect">
              <a:avLst/>
            </a:prstGeom>
            <a:noFill/>
            <a:ln w="9525">
              <a:noFill/>
              <a:miter lim="800000"/>
              <a:headEnd/>
              <a:tailEnd/>
            </a:ln>
            <a:effectLst/>
          </p:spPr>
          <p:txBody>
            <a:bodyPr wrap="none">
              <a:spAutoFit/>
            </a:bodyPr>
            <a:lstStyle/>
            <a:p>
              <a:pPr>
                <a:defRPr/>
              </a:pPr>
              <a:r>
                <a:rPr lang="hu-HU" sz="1400">
                  <a:effectLst>
                    <a:outerShdw blurRad="38100" dist="38100" dir="2700000" algn="tl">
                      <a:srgbClr val="000000"/>
                    </a:outerShdw>
                  </a:effectLst>
                </a:rPr>
                <a:t>Spectators</a:t>
              </a:r>
            </a:p>
          </p:txBody>
        </p:sp>
        <p:sp>
          <p:nvSpPr>
            <p:cNvPr id="280610" name="Rectangle 34"/>
            <p:cNvSpPr>
              <a:spLocks noChangeArrowheads="1"/>
            </p:cNvSpPr>
            <p:nvPr/>
          </p:nvSpPr>
          <p:spPr bwMode="auto">
            <a:xfrm>
              <a:off x="2290" y="1344"/>
              <a:ext cx="700" cy="204"/>
            </a:xfrm>
            <a:prstGeom prst="rect">
              <a:avLst/>
            </a:prstGeom>
            <a:noFill/>
            <a:ln w="9525">
              <a:noFill/>
              <a:miter lim="800000"/>
              <a:headEnd/>
              <a:tailEnd/>
            </a:ln>
            <a:effectLst/>
          </p:spPr>
          <p:txBody>
            <a:bodyPr wrap="none">
              <a:spAutoFit/>
            </a:bodyPr>
            <a:lstStyle/>
            <a:p>
              <a:pPr>
                <a:defRPr/>
              </a:pPr>
              <a:r>
                <a:rPr lang="hu-HU" sz="1400">
                  <a:solidFill>
                    <a:schemeClr val="hlink"/>
                  </a:solidFill>
                  <a:effectLst>
                    <a:outerShdw blurRad="38100" dist="38100" dir="2700000" algn="tl">
                      <a:srgbClr val="000000"/>
                    </a:outerShdw>
                  </a:effectLst>
                </a:rPr>
                <a:t>Participants</a:t>
              </a:r>
            </a:p>
          </p:txBody>
        </p:sp>
        <p:sp>
          <p:nvSpPr>
            <p:cNvPr id="280613" name="Rectangle 37"/>
            <p:cNvSpPr>
              <a:spLocks noChangeArrowheads="1"/>
            </p:cNvSpPr>
            <p:nvPr/>
          </p:nvSpPr>
          <p:spPr bwMode="auto">
            <a:xfrm>
              <a:off x="4977" y="845"/>
              <a:ext cx="761" cy="204"/>
            </a:xfrm>
            <a:prstGeom prst="rect">
              <a:avLst/>
            </a:prstGeom>
            <a:noFill/>
            <a:ln w="9525">
              <a:noFill/>
              <a:miter lim="800000"/>
              <a:headEnd/>
              <a:tailEnd/>
            </a:ln>
            <a:effectLst/>
          </p:spPr>
          <p:txBody>
            <a:bodyPr wrap="none">
              <a:spAutoFit/>
            </a:bodyPr>
            <a:lstStyle/>
            <a:p>
              <a:pPr>
                <a:defRPr/>
              </a:pPr>
              <a:r>
                <a:rPr lang="hu-HU" sz="1400">
                  <a:effectLst>
                    <a:outerShdw blurRad="38100" dist="38100" dir="2700000" algn="tl">
                      <a:srgbClr val="000000"/>
                    </a:outerShdw>
                  </a:effectLst>
                </a:rPr>
                <a:t>Toward ZDC</a:t>
              </a:r>
            </a:p>
          </p:txBody>
        </p:sp>
        <p:sp>
          <p:nvSpPr>
            <p:cNvPr id="280614" name="Rectangle 38"/>
            <p:cNvSpPr>
              <a:spLocks noChangeArrowheads="1"/>
            </p:cNvSpPr>
            <p:nvPr/>
          </p:nvSpPr>
          <p:spPr bwMode="auto">
            <a:xfrm>
              <a:off x="4150" y="799"/>
              <a:ext cx="755" cy="204"/>
            </a:xfrm>
            <a:prstGeom prst="rect">
              <a:avLst/>
            </a:prstGeom>
            <a:noFill/>
            <a:ln w="9525">
              <a:noFill/>
              <a:miter lim="800000"/>
              <a:headEnd/>
              <a:tailEnd/>
            </a:ln>
            <a:effectLst/>
          </p:spPr>
          <p:txBody>
            <a:bodyPr wrap="none">
              <a:spAutoFit/>
            </a:bodyPr>
            <a:lstStyle/>
            <a:p>
              <a:pPr>
                <a:defRPr/>
              </a:pPr>
              <a:r>
                <a:rPr lang="hu-HU" sz="1400">
                  <a:solidFill>
                    <a:schemeClr val="hlink"/>
                  </a:solidFill>
                  <a:effectLst>
                    <a:outerShdw blurRad="38100" dist="38100" dir="2700000" algn="tl">
                      <a:srgbClr val="000000"/>
                    </a:outerShdw>
                  </a:effectLst>
                </a:rPr>
                <a:t>Toward BBC</a:t>
              </a:r>
            </a:p>
          </p:txBody>
        </p:sp>
      </p:grpSp>
      <p:pic>
        <p:nvPicPr>
          <p:cNvPr id="86022" name="Picture 40"/>
          <p:cNvPicPr>
            <a:picLocks noChangeAspect="1" noChangeArrowheads="1"/>
          </p:cNvPicPr>
          <p:nvPr/>
        </p:nvPicPr>
        <p:blipFill>
          <a:blip r:embed="rId3" cstate="print"/>
          <a:srcRect/>
          <a:stretch>
            <a:fillRect/>
          </a:stretch>
        </p:blipFill>
        <p:spPr bwMode="auto">
          <a:xfrm>
            <a:off x="755650" y="4292600"/>
            <a:ext cx="7704138" cy="2282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11560" y="72008"/>
            <a:ext cx="8532440" cy="701715"/>
          </a:xfrm>
        </p:spPr>
        <p:txBody>
          <a:bodyPr/>
          <a:lstStyle/>
          <a:p>
            <a:r>
              <a:rPr lang="en-US" dirty="0" smtClean="0"/>
              <a:t>Collisions of different centrality</a:t>
            </a:r>
            <a:endParaRPr lang="en-US" sz="4400" dirty="0"/>
          </a:p>
        </p:txBody>
      </p:sp>
      <p:grpSp>
        <p:nvGrpSpPr>
          <p:cNvPr id="2" name="Group 3"/>
          <p:cNvGrpSpPr>
            <a:grpSpLocks/>
          </p:cNvGrpSpPr>
          <p:nvPr/>
        </p:nvGrpSpPr>
        <p:grpSpPr bwMode="auto">
          <a:xfrm>
            <a:off x="1307873" y="1552501"/>
            <a:ext cx="879551" cy="1962150"/>
            <a:chOff x="528" y="2352"/>
            <a:chExt cx="624" cy="2016"/>
          </a:xfrm>
        </p:grpSpPr>
        <p:sp>
          <p:nvSpPr>
            <p:cNvPr id="72708" name="Rectangle 4"/>
            <p:cNvSpPr>
              <a:spLocks noChangeArrowheads="1"/>
            </p:cNvSpPr>
            <p:nvPr/>
          </p:nvSpPr>
          <p:spPr bwMode="auto">
            <a:xfrm>
              <a:off x="624" y="3264"/>
              <a:ext cx="432" cy="192"/>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72709" name="Oval 5"/>
            <p:cNvSpPr>
              <a:spLocks noChangeArrowheads="1"/>
            </p:cNvSpPr>
            <p:nvPr/>
          </p:nvSpPr>
          <p:spPr bwMode="auto">
            <a:xfrm>
              <a:off x="528" y="2352"/>
              <a:ext cx="144" cy="1104"/>
            </a:xfrm>
            <a:prstGeom prst="ellipse">
              <a:avLst/>
            </a:prstGeom>
            <a:solidFill>
              <a:srgbClr val="FFCC00"/>
            </a:solidFill>
            <a:ln w="9525" algn="ctr">
              <a:solidFill>
                <a:schemeClr val="tx1"/>
              </a:solidFill>
              <a:round/>
              <a:headEnd/>
              <a:tailEnd/>
            </a:ln>
            <a:effectLst/>
          </p:spPr>
          <p:txBody>
            <a:bodyPr wrap="none" anchor="ctr"/>
            <a:lstStyle/>
            <a:p>
              <a:endParaRPr lang="en-US"/>
            </a:p>
          </p:txBody>
        </p:sp>
        <p:sp>
          <p:nvSpPr>
            <p:cNvPr id="72710" name="Oval 6"/>
            <p:cNvSpPr>
              <a:spLocks noChangeArrowheads="1"/>
            </p:cNvSpPr>
            <p:nvPr/>
          </p:nvSpPr>
          <p:spPr bwMode="auto">
            <a:xfrm>
              <a:off x="1008" y="3264"/>
              <a:ext cx="144" cy="1104"/>
            </a:xfrm>
            <a:prstGeom prst="ellipse">
              <a:avLst/>
            </a:prstGeom>
            <a:solidFill>
              <a:srgbClr val="FFCC00"/>
            </a:solidFill>
            <a:ln w="9525" algn="ctr">
              <a:solidFill>
                <a:schemeClr val="tx1"/>
              </a:solidFill>
              <a:round/>
              <a:headEnd/>
              <a:tailEnd/>
            </a:ln>
            <a:effectLst/>
          </p:spPr>
          <p:txBody>
            <a:bodyPr wrap="none" anchor="ctr"/>
            <a:lstStyle/>
            <a:p>
              <a:endParaRPr lang="en-US"/>
            </a:p>
          </p:txBody>
        </p:sp>
        <p:sp>
          <p:nvSpPr>
            <p:cNvPr id="72711" name="Line 7"/>
            <p:cNvSpPr>
              <a:spLocks noChangeShapeType="1"/>
            </p:cNvSpPr>
            <p:nvPr/>
          </p:nvSpPr>
          <p:spPr bwMode="auto">
            <a:xfrm>
              <a:off x="665" y="3254"/>
              <a:ext cx="422" cy="3"/>
            </a:xfrm>
            <a:prstGeom prst="line">
              <a:avLst/>
            </a:prstGeom>
            <a:noFill/>
            <a:ln w="57150">
              <a:solidFill>
                <a:srgbClr val="FF3300"/>
              </a:solidFill>
              <a:round/>
              <a:headEnd/>
              <a:tailEnd/>
            </a:ln>
            <a:effectLst/>
          </p:spPr>
          <p:txBody>
            <a:bodyPr wrap="none" anchor="ctr"/>
            <a:lstStyle/>
            <a:p>
              <a:endParaRPr lang="en-US"/>
            </a:p>
          </p:txBody>
        </p:sp>
        <p:sp>
          <p:nvSpPr>
            <p:cNvPr id="72712" name="Line 8"/>
            <p:cNvSpPr>
              <a:spLocks noChangeShapeType="1"/>
            </p:cNvSpPr>
            <p:nvPr/>
          </p:nvSpPr>
          <p:spPr bwMode="auto">
            <a:xfrm>
              <a:off x="622" y="3474"/>
              <a:ext cx="395" cy="1"/>
            </a:xfrm>
            <a:prstGeom prst="line">
              <a:avLst/>
            </a:prstGeom>
            <a:noFill/>
            <a:ln w="57150">
              <a:solidFill>
                <a:srgbClr val="FF3300"/>
              </a:solidFill>
              <a:round/>
              <a:headEnd/>
              <a:tailEnd/>
            </a:ln>
            <a:effectLst/>
          </p:spPr>
          <p:txBody>
            <a:bodyPr wrap="none" anchor="ctr"/>
            <a:lstStyle/>
            <a:p>
              <a:endParaRPr lang="en-US"/>
            </a:p>
          </p:txBody>
        </p:sp>
      </p:grpSp>
      <p:grpSp>
        <p:nvGrpSpPr>
          <p:cNvPr id="3" name="Group 9"/>
          <p:cNvGrpSpPr>
            <a:grpSpLocks/>
          </p:cNvGrpSpPr>
          <p:nvPr/>
        </p:nvGrpSpPr>
        <p:grpSpPr bwMode="auto">
          <a:xfrm>
            <a:off x="4127273" y="1743001"/>
            <a:ext cx="879551" cy="1728787"/>
            <a:chOff x="2304" y="2352"/>
            <a:chExt cx="624" cy="1776"/>
          </a:xfrm>
        </p:grpSpPr>
        <p:sp>
          <p:nvSpPr>
            <p:cNvPr id="72714" name="Rectangle 10"/>
            <p:cNvSpPr>
              <a:spLocks noChangeArrowheads="1"/>
            </p:cNvSpPr>
            <p:nvPr/>
          </p:nvSpPr>
          <p:spPr bwMode="auto">
            <a:xfrm>
              <a:off x="2400" y="3024"/>
              <a:ext cx="432" cy="432"/>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72715" name="Oval 11"/>
            <p:cNvSpPr>
              <a:spLocks noChangeArrowheads="1"/>
            </p:cNvSpPr>
            <p:nvPr/>
          </p:nvSpPr>
          <p:spPr bwMode="auto">
            <a:xfrm>
              <a:off x="2304" y="2352"/>
              <a:ext cx="144" cy="1104"/>
            </a:xfrm>
            <a:prstGeom prst="ellipse">
              <a:avLst/>
            </a:prstGeom>
            <a:solidFill>
              <a:srgbClr val="FFCC00"/>
            </a:solidFill>
            <a:ln w="9525" algn="ctr">
              <a:solidFill>
                <a:schemeClr val="tx1"/>
              </a:solidFill>
              <a:round/>
              <a:headEnd/>
              <a:tailEnd/>
            </a:ln>
            <a:effectLst/>
          </p:spPr>
          <p:txBody>
            <a:bodyPr wrap="none" anchor="ctr"/>
            <a:lstStyle/>
            <a:p>
              <a:endParaRPr lang="en-US"/>
            </a:p>
          </p:txBody>
        </p:sp>
        <p:sp>
          <p:nvSpPr>
            <p:cNvPr id="72716" name="Oval 12"/>
            <p:cNvSpPr>
              <a:spLocks noChangeArrowheads="1"/>
            </p:cNvSpPr>
            <p:nvPr/>
          </p:nvSpPr>
          <p:spPr bwMode="auto">
            <a:xfrm>
              <a:off x="2784" y="3024"/>
              <a:ext cx="144" cy="1104"/>
            </a:xfrm>
            <a:prstGeom prst="ellipse">
              <a:avLst/>
            </a:prstGeom>
            <a:solidFill>
              <a:srgbClr val="FFCC00"/>
            </a:solidFill>
            <a:ln w="9525" algn="ctr">
              <a:solidFill>
                <a:schemeClr val="tx1"/>
              </a:solidFill>
              <a:round/>
              <a:headEnd/>
              <a:tailEnd/>
            </a:ln>
            <a:effectLst/>
          </p:spPr>
          <p:txBody>
            <a:bodyPr wrap="none" anchor="ctr"/>
            <a:lstStyle/>
            <a:p>
              <a:endParaRPr lang="en-US"/>
            </a:p>
          </p:txBody>
        </p:sp>
        <p:sp>
          <p:nvSpPr>
            <p:cNvPr id="72717" name="Line 13"/>
            <p:cNvSpPr>
              <a:spLocks noChangeShapeType="1"/>
            </p:cNvSpPr>
            <p:nvPr/>
          </p:nvSpPr>
          <p:spPr bwMode="auto">
            <a:xfrm flipV="1">
              <a:off x="2463" y="3027"/>
              <a:ext cx="373" cy="0"/>
            </a:xfrm>
            <a:prstGeom prst="line">
              <a:avLst/>
            </a:prstGeom>
            <a:noFill/>
            <a:ln w="57150">
              <a:solidFill>
                <a:srgbClr val="FF3300"/>
              </a:solidFill>
              <a:round/>
              <a:headEnd/>
              <a:tailEnd/>
            </a:ln>
            <a:effectLst/>
          </p:spPr>
          <p:txBody>
            <a:bodyPr wrap="none" anchor="ctr"/>
            <a:lstStyle/>
            <a:p>
              <a:endParaRPr lang="en-US"/>
            </a:p>
          </p:txBody>
        </p:sp>
        <p:sp>
          <p:nvSpPr>
            <p:cNvPr id="72718" name="Line 14"/>
            <p:cNvSpPr>
              <a:spLocks noChangeShapeType="1"/>
            </p:cNvSpPr>
            <p:nvPr/>
          </p:nvSpPr>
          <p:spPr bwMode="auto">
            <a:xfrm>
              <a:off x="2403" y="3458"/>
              <a:ext cx="378" cy="0"/>
            </a:xfrm>
            <a:prstGeom prst="line">
              <a:avLst/>
            </a:prstGeom>
            <a:noFill/>
            <a:ln w="57150">
              <a:solidFill>
                <a:srgbClr val="FF3300"/>
              </a:solidFill>
              <a:round/>
              <a:headEnd/>
              <a:tailEnd/>
            </a:ln>
            <a:effectLst/>
          </p:spPr>
          <p:txBody>
            <a:bodyPr wrap="none" anchor="ctr"/>
            <a:lstStyle/>
            <a:p>
              <a:endParaRPr lang="en-US"/>
            </a:p>
          </p:txBody>
        </p:sp>
      </p:grpSp>
      <p:grpSp>
        <p:nvGrpSpPr>
          <p:cNvPr id="4" name="Group 15"/>
          <p:cNvGrpSpPr>
            <a:grpSpLocks/>
          </p:cNvGrpSpPr>
          <p:nvPr/>
        </p:nvGrpSpPr>
        <p:grpSpPr bwMode="auto">
          <a:xfrm>
            <a:off x="7099074" y="2276401"/>
            <a:ext cx="879551" cy="1076684"/>
            <a:chOff x="4176" y="2352"/>
            <a:chExt cx="624" cy="1106"/>
          </a:xfrm>
        </p:grpSpPr>
        <p:sp>
          <p:nvSpPr>
            <p:cNvPr id="72720" name="Rectangle 16"/>
            <p:cNvSpPr>
              <a:spLocks noChangeArrowheads="1"/>
            </p:cNvSpPr>
            <p:nvPr/>
          </p:nvSpPr>
          <p:spPr bwMode="auto">
            <a:xfrm>
              <a:off x="4272" y="2352"/>
              <a:ext cx="432" cy="1104"/>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72721" name="Oval 17"/>
            <p:cNvSpPr>
              <a:spLocks noChangeArrowheads="1"/>
            </p:cNvSpPr>
            <p:nvPr/>
          </p:nvSpPr>
          <p:spPr bwMode="auto">
            <a:xfrm>
              <a:off x="4176" y="2352"/>
              <a:ext cx="144" cy="1104"/>
            </a:xfrm>
            <a:prstGeom prst="ellipse">
              <a:avLst/>
            </a:prstGeom>
            <a:solidFill>
              <a:srgbClr val="FFCC00"/>
            </a:solidFill>
            <a:ln w="9525" algn="ctr">
              <a:solidFill>
                <a:schemeClr val="tx1"/>
              </a:solidFill>
              <a:round/>
              <a:headEnd/>
              <a:tailEnd/>
            </a:ln>
            <a:effectLst/>
          </p:spPr>
          <p:txBody>
            <a:bodyPr wrap="none" anchor="ctr"/>
            <a:lstStyle/>
            <a:p>
              <a:endParaRPr lang="en-US"/>
            </a:p>
          </p:txBody>
        </p:sp>
        <p:sp>
          <p:nvSpPr>
            <p:cNvPr id="72722" name="Oval 18"/>
            <p:cNvSpPr>
              <a:spLocks noChangeArrowheads="1"/>
            </p:cNvSpPr>
            <p:nvPr/>
          </p:nvSpPr>
          <p:spPr bwMode="auto">
            <a:xfrm>
              <a:off x="4656" y="2352"/>
              <a:ext cx="144" cy="1104"/>
            </a:xfrm>
            <a:prstGeom prst="ellipse">
              <a:avLst/>
            </a:prstGeom>
            <a:solidFill>
              <a:srgbClr val="FFCC00"/>
            </a:solidFill>
            <a:ln w="9525" algn="ctr">
              <a:solidFill>
                <a:schemeClr val="tx1"/>
              </a:solidFill>
              <a:round/>
              <a:headEnd/>
              <a:tailEnd/>
            </a:ln>
            <a:effectLst/>
          </p:spPr>
          <p:txBody>
            <a:bodyPr wrap="none" anchor="ctr"/>
            <a:lstStyle/>
            <a:p>
              <a:endParaRPr lang="en-US"/>
            </a:p>
          </p:txBody>
        </p:sp>
        <p:sp>
          <p:nvSpPr>
            <p:cNvPr id="72723" name="Line 19"/>
            <p:cNvSpPr>
              <a:spLocks noChangeShapeType="1"/>
            </p:cNvSpPr>
            <p:nvPr/>
          </p:nvSpPr>
          <p:spPr bwMode="auto">
            <a:xfrm flipV="1">
              <a:off x="4281" y="2354"/>
              <a:ext cx="432" cy="0"/>
            </a:xfrm>
            <a:prstGeom prst="line">
              <a:avLst/>
            </a:prstGeom>
            <a:noFill/>
            <a:ln w="57150">
              <a:solidFill>
                <a:srgbClr val="FF3300"/>
              </a:solidFill>
              <a:round/>
              <a:headEnd/>
              <a:tailEnd/>
            </a:ln>
            <a:effectLst/>
          </p:spPr>
          <p:txBody>
            <a:bodyPr wrap="none" anchor="ctr"/>
            <a:lstStyle/>
            <a:p>
              <a:endParaRPr lang="en-US"/>
            </a:p>
          </p:txBody>
        </p:sp>
        <p:sp>
          <p:nvSpPr>
            <p:cNvPr id="72724" name="Line 20"/>
            <p:cNvSpPr>
              <a:spLocks noChangeShapeType="1"/>
            </p:cNvSpPr>
            <p:nvPr/>
          </p:nvSpPr>
          <p:spPr bwMode="auto">
            <a:xfrm>
              <a:off x="4254" y="3458"/>
              <a:ext cx="449" cy="0"/>
            </a:xfrm>
            <a:prstGeom prst="line">
              <a:avLst/>
            </a:prstGeom>
            <a:noFill/>
            <a:ln w="57150">
              <a:solidFill>
                <a:srgbClr val="FF3300"/>
              </a:solidFill>
              <a:round/>
              <a:headEnd/>
              <a:tailEnd/>
            </a:ln>
            <a:effectLst/>
          </p:spPr>
          <p:txBody>
            <a:bodyPr wrap="none" anchor="ctr"/>
            <a:lstStyle/>
            <a:p>
              <a:endParaRPr lang="en-US"/>
            </a:p>
          </p:txBody>
        </p:sp>
      </p:grpSp>
      <p:pic>
        <p:nvPicPr>
          <p:cNvPr id="72725" name="Picture 21" descr="screenshot_06232k_side_r1175046_ev34"/>
          <p:cNvPicPr>
            <a:picLocks noChangeAspect="1" noChangeArrowheads="1"/>
          </p:cNvPicPr>
          <p:nvPr/>
        </p:nvPicPr>
        <p:blipFill>
          <a:blip r:embed="rId3" cstate="print"/>
          <a:srcRect l="4698" t="5074" r="3915" b="5074"/>
          <a:stretch>
            <a:fillRect/>
          </a:stretch>
        </p:blipFill>
        <p:spPr bwMode="auto">
          <a:xfrm>
            <a:off x="0" y="4437112"/>
            <a:ext cx="2971800" cy="2252663"/>
          </a:xfrm>
          <a:prstGeom prst="rect">
            <a:avLst/>
          </a:prstGeom>
          <a:noFill/>
          <a:ln w="9525">
            <a:noFill/>
            <a:miter lim="800000"/>
            <a:headEnd/>
            <a:tailEnd/>
          </a:ln>
        </p:spPr>
      </p:pic>
      <p:pic>
        <p:nvPicPr>
          <p:cNvPr id="72726" name="Picture 22" descr="screenshot_06232k_side_r1175046_ev10"/>
          <p:cNvPicPr>
            <a:picLocks noChangeAspect="1" noChangeArrowheads="1"/>
          </p:cNvPicPr>
          <p:nvPr/>
        </p:nvPicPr>
        <p:blipFill>
          <a:blip r:embed="rId4" cstate="print"/>
          <a:srcRect l="3915" t="5074" r="4698" b="5074"/>
          <a:stretch>
            <a:fillRect/>
          </a:stretch>
        </p:blipFill>
        <p:spPr bwMode="auto">
          <a:xfrm>
            <a:off x="3124200" y="4437112"/>
            <a:ext cx="2971800" cy="2255838"/>
          </a:xfrm>
          <a:prstGeom prst="rect">
            <a:avLst/>
          </a:prstGeom>
          <a:noFill/>
          <a:ln w="9525">
            <a:noFill/>
            <a:miter lim="800000"/>
            <a:headEnd/>
            <a:tailEnd/>
          </a:ln>
        </p:spPr>
      </p:pic>
      <p:pic>
        <p:nvPicPr>
          <p:cNvPr id="72727" name="Picture 23" descr="screenshot_06252k_side_r1177002_t25_ev9"/>
          <p:cNvPicPr>
            <a:picLocks noChangeAspect="1" noChangeArrowheads="1"/>
          </p:cNvPicPr>
          <p:nvPr/>
        </p:nvPicPr>
        <p:blipFill>
          <a:blip r:embed="rId5" cstate="print"/>
          <a:srcRect l="6264" t="6088" r="6264" b="6088"/>
          <a:stretch>
            <a:fillRect/>
          </a:stretch>
        </p:blipFill>
        <p:spPr bwMode="auto">
          <a:xfrm>
            <a:off x="6215063" y="4437112"/>
            <a:ext cx="2928937" cy="2268538"/>
          </a:xfrm>
          <a:prstGeom prst="rect">
            <a:avLst/>
          </a:prstGeom>
          <a:noFill/>
          <a:ln w="9525">
            <a:noFill/>
            <a:miter lim="800000"/>
            <a:headEnd/>
            <a:tailEnd/>
          </a:ln>
        </p:spPr>
      </p:pic>
      <p:sp>
        <p:nvSpPr>
          <p:cNvPr id="72728" name="Text Box 24"/>
          <p:cNvSpPr txBox="1">
            <a:spLocks noChangeArrowheads="1"/>
          </p:cNvSpPr>
          <p:nvPr/>
        </p:nvSpPr>
        <p:spPr bwMode="auto">
          <a:xfrm>
            <a:off x="611188" y="3759126"/>
            <a:ext cx="1927225" cy="396875"/>
          </a:xfrm>
          <a:prstGeom prst="rect">
            <a:avLst/>
          </a:prstGeom>
          <a:noFill/>
          <a:ln w="9525" algn="ctr">
            <a:noFill/>
            <a:miter lim="800000"/>
            <a:headEnd/>
            <a:tailEnd/>
          </a:ln>
          <a:effectLst/>
        </p:spPr>
        <p:txBody>
          <a:bodyPr>
            <a:spAutoFit/>
          </a:bodyPr>
          <a:lstStyle/>
          <a:p>
            <a:pPr algn="ctr" eaLnBrk="0" hangingPunct="0"/>
            <a:r>
              <a:rPr lang="en-US" sz="2000" b="1" smtClean="0">
                <a:solidFill>
                  <a:schemeClr val="tx2"/>
                </a:solidFill>
              </a:rPr>
              <a:t>Peripheral</a:t>
            </a:r>
            <a:endParaRPr lang="en-US" sz="2000" b="1">
              <a:solidFill>
                <a:schemeClr val="tx2"/>
              </a:solidFill>
            </a:endParaRPr>
          </a:p>
        </p:txBody>
      </p:sp>
      <p:sp>
        <p:nvSpPr>
          <p:cNvPr id="72729" name="Text Box 25"/>
          <p:cNvSpPr txBox="1">
            <a:spLocks noChangeArrowheads="1"/>
          </p:cNvSpPr>
          <p:nvPr/>
        </p:nvSpPr>
        <p:spPr bwMode="auto">
          <a:xfrm>
            <a:off x="6732588" y="3687688"/>
            <a:ext cx="1576387" cy="396875"/>
          </a:xfrm>
          <a:prstGeom prst="rect">
            <a:avLst/>
          </a:prstGeom>
          <a:noFill/>
          <a:ln w="9525" algn="ctr">
            <a:noFill/>
            <a:miter lim="800000"/>
            <a:headEnd/>
            <a:tailEnd/>
          </a:ln>
          <a:effectLst/>
        </p:spPr>
        <p:txBody>
          <a:bodyPr>
            <a:spAutoFit/>
          </a:bodyPr>
          <a:lstStyle/>
          <a:p>
            <a:pPr algn="ctr" eaLnBrk="0" hangingPunct="0"/>
            <a:r>
              <a:rPr lang="en-US" sz="2000" b="1" smtClean="0">
                <a:solidFill>
                  <a:schemeClr val="tx2"/>
                </a:solidFill>
              </a:rPr>
              <a:t>Central</a:t>
            </a:r>
            <a:endParaRPr lang="en-US" sz="2000" b="1">
              <a:solidFill>
                <a:schemeClr val="tx2"/>
              </a:solidFill>
            </a:endParaRPr>
          </a:p>
        </p:txBody>
      </p:sp>
      <p:sp>
        <p:nvSpPr>
          <p:cNvPr id="72730" name="AutoShape 26"/>
          <p:cNvSpPr>
            <a:spLocks noChangeArrowheads="1"/>
          </p:cNvSpPr>
          <p:nvPr/>
        </p:nvSpPr>
        <p:spPr bwMode="auto">
          <a:xfrm>
            <a:off x="2771775" y="3687688"/>
            <a:ext cx="3754438" cy="533400"/>
          </a:xfrm>
          <a:prstGeom prst="rightArrow">
            <a:avLst>
              <a:gd name="adj1" fmla="val 50000"/>
              <a:gd name="adj2" fmla="val 175967"/>
            </a:avLst>
          </a:prstGeom>
          <a:solidFill>
            <a:srgbClr val="FF9933"/>
          </a:solidFill>
          <a:ln w="76200" algn="ctr">
            <a:solidFill>
              <a:srgbClr val="FF0000"/>
            </a:solidFill>
            <a:miter lim="800000"/>
            <a:headEnd/>
            <a:tailEnd/>
          </a:ln>
          <a:effectLst/>
        </p:spPr>
        <p:txBody>
          <a:bodyPr wrap="none" anchor="ctr"/>
          <a:lstStyle/>
          <a:p>
            <a:endParaRPr lang="en-US">
              <a:solidFill>
                <a:schemeClr val="tx2"/>
              </a:solidFill>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eaLnBrk="1" hangingPunct="1">
              <a:defRPr/>
            </a:pPr>
            <a:r>
              <a:rPr lang="hu-HU" dirty="0" smtClean="0"/>
              <a:t>Miről lesz szó?</a:t>
            </a:r>
          </a:p>
        </p:txBody>
      </p:sp>
      <p:sp>
        <p:nvSpPr>
          <p:cNvPr id="3" name="Tartalom helye 2"/>
          <p:cNvSpPr>
            <a:spLocks noGrp="1"/>
          </p:cNvSpPr>
          <p:nvPr>
            <p:ph idx="1"/>
          </p:nvPr>
        </p:nvSpPr>
        <p:spPr>
          <a:xfrm>
            <a:off x="231775" y="771525"/>
            <a:ext cx="8912225" cy="5510213"/>
          </a:xfrm>
        </p:spPr>
        <p:txBody>
          <a:bodyPr/>
          <a:lstStyle/>
          <a:p>
            <a:pPr eaLnBrk="1" hangingPunct="1">
              <a:defRPr/>
            </a:pPr>
            <a:r>
              <a:rPr lang="hu-HU" dirty="0" smtClean="0"/>
              <a:t>Részecskefizika</a:t>
            </a:r>
          </a:p>
          <a:p>
            <a:pPr lvl="1" eaLnBrk="1" hangingPunct="1">
              <a:defRPr/>
            </a:pPr>
            <a:r>
              <a:rPr lang="hu-HU" dirty="0" smtClean="0"/>
              <a:t>Elemi részecskék: kvark, lepton, fermion, bozon</a:t>
            </a:r>
          </a:p>
          <a:p>
            <a:pPr lvl="1" eaLnBrk="1" hangingPunct="1">
              <a:defRPr/>
            </a:pPr>
            <a:r>
              <a:rPr lang="hu-HU" dirty="0" smtClean="0"/>
              <a:t>Folyamatok</a:t>
            </a:r>
          </a:p>
          <a:p>
            <a:pPr eaLnBrk="1" hangingPunct="1">
              <a:defRPr/>
            </a:pPr>
            <a:r>
              <a:rPr lang="hu-HU" dirty="0" smtClean="0"/>
              <a:t>Nagyenergiás fizika</a:t>
            </a:r>
          </a:p>
          <a:p>
            <a:pPr lvl="1" eaLnBrk="1" hangingPunct="1">
              <a:defRPr/>
            </a:pPr>
            <a:r>
              <a:rPr lang="hu-HU" dirty="0" smtClean="0"/>
              <a:t>Ü</a:t>
            </a:r>
            <a:r>
              <a:rPr lang="nb-NO" dirty="0" smtClean="0"/>
              <a:t>tk</a:t>
            </a:r>
            <a:r>
              <a:rPr lang="hu-HU" dirty="0" smtClean="0"/>
              <a:t>ö</a:t>
            </a:r>
            <a:r>
              <a:rPr lang="nb-NO" dirty="0" smtClean="0"/>
              <a:t>z</a:t>
            </a:r>
            <a:r>
              <a:rPr lang="hu-HU" dirty="0" smtClean="0"/>
              <a:t>é</a:t>
            </a:r>
            <a:r>
              <a:rPr lang="nb-NO" dirty="0" smtClean="0"/>
              <a:t>sek nagy energi</a:t>
            </a:r>
            <a:r>
              <a:rPr lang="hu-HU" dirty="0" smtClean="0"/>
              <a:t>á</a:t>
            </a:r>
            <a:r>
              <a:rPr lang="nb-NO" dirty="0" smtClean="0"/>
              <a:t>n (GeV)</a:t>
            </a:r>
          </a:p>
          <a:p>
            <a:pPr lvl="1" eaLnBrk="1" hangingPunct="1">
              <a:defRPr/>
            </a:pPr>
            <a:r>
              <a:rPr lang="pt-BR" dirty="0" smtClean="0"/>
              <a:t>R</a:t>
            </a:r>
            <a:r>
              <a:rPr lang="hu-HU" dirty="0" smtClean="0"/>
              <a:t>é</a:t>
            </a:r>
            <a:r>
              <a:rPr lang="pt-BR" dirty="0" smtClean="0"/>
              <a:t>szecskekelt</a:t>
            </a:r>
            <a:r>
              <a:rPr lang="hu-HU" dirty="0" smtClean="0"/>
              <a:t>é</a:t>
            </a:r>
            <a:r>
              <a:rPr lang="pt-BR" dirty="0" smtClean="0"/>
              <a:t>s (nem rugalmas</a:t>
            </a:r>
            <a:r>
              <a:rPr lang="hu-HU" dirty="0" smtClean="0"/>
              <a:t> ütközés</a:t>
            </a:r>
            <a:r>
              <a:rPr lang="pt-BR" dirty="0" smtClean="0"/>
              <a:t>)</a:t>
            </a:r>
          </a:p>
          <a:p>
            <a:pPr eaLnBrk="1" hangingPunct="1">
              <a:defRPr/>
            </a:pPr>
            <a:r>
              <a:rPr lang="hu-HU" dirty="0" err="1" smtClean="0"/>
              <a:t>Nehézionfizika</a:t>
            </a:r>
            <a:endParaRPr lang="hu-HU" dirty="0" smtClean="0"/>
          </a:p>
          <a:p>
            <a:pPr lvl="1" eaLnBrk="1" hangingPunct="1">
              <a:defRPr/>
            </a:pPr>
            <a:r>
              <a:rPr lang="hu-HU" dirty="0" smtClean="0"/>
              <a:t>Atommagokat  ütköztetünk</a:t>
            </a:r>
          </a:p>
          <a:p>
            <a:pPr lvl="1" eaLnBrk="1" hangingPunct="1">
              <a:defRPr/>
            </a:pPr>
            <a:r>
              <a:rPr lang="hu-HU" dirty="0" smtClean="0"/>
              <a:t>Közeget akarunk létrehozni</a:t>
            </a:r>
          </a:p>
        </p:txBody>
      </p:sp>
      <p:sp>
        <p:nvSpPr>
          <p:cNvPr id="4" name="Dia számának helye 3"/>
          <p:cNvSpPr>
            <a:spLocks noGrp="1"/>
          </p:cNvSpPr>
          <p:nvPr>
            <p:ph type="sldNum" sz="quarter" idx="10"/>
          </p:nvPr>
        </p:nvSpPr>
        <p:spPr/>
        <p:txBody>
          <a:bodyPr/>
          <a:lstStyle/>
          <a:p>
            <a:pPr>
              <a:defRPr/>
            </a:pPr>
            <a:fld id="{B2D7A34C-30AD-4815-A4E2-282049194FD5}" type="slidenum">
              <a:rPr lang="hu-HU"/>
              <a:pPr>
                <a:defRPr/>
              </a:pPr>
              <a:t>3</a:t>
            </a:fld>
            <a:endParaRPr lang="hu-HU"/>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a számának helye 5"/>
          <p:cNvSpPr>
            <a:spLocks noGrp="1"/>
          </p:cNvSpPr>
          <p:nvPr>
            <p:ph type="sldNum" sz="quarter" idx="10"/>
          </p:nvPr>
        </p:nvSpPr>
        <p:spPr/>
        <p:txBody>
          <a:bodyPr/>
          <a:lstStyle/>
          <a:p>
            <a:pPr>
              <a:defRPr/>
            </a:pPr>
            <a:fld id="{6C7A4902-02A8-4569-84AC-EFB5F2BBFE1B}" type="slidenum">
              <a:rPr lang="hu-HU"/>
              <a:pPr>
                <a:defRPr/>
              </a:pPr>
              <a:t>30</a:t>
            </a:fld>
            <a:endParaRPr lang="hu-HU"/>
          </a:p>
        </p:txBody>
      </p:sp>
      <p:pic>
        <p:nvPicPr>
          <p:cNvPr id="2052" name="Picture 27"/>
          <p:cNvPicPr>
            <a:picLocks noChangeAspect="1" noChangeArrowheads="1"/>
          </p:cNvPicPr>
          <p:nvPr/>
        </p:nvPicPr>
        <p:blipFill>
          <a:blip r:embed="rId4" cstate="print"/>
          <a:srcRect/>
          <a:stretch>
            <a:fillRect/>
          </a:stretch>
        </p:blipFill>
        <p:spPr bwMode="auto">
          <a:xfrm>
            <a:off x="0" y="3127375"/>
            <a:ext cx="4535488" cy="3398838"/>
          </a:xfrm>
          <a:prstGeom prst="rect">
            <a:avLst/>
          </a:prstGeom>
          <a:noFill/>
          <a:ln w="9525">
            <a:noFill/>
            <a:miter lim="800000"/>
            <a:headEnd/>
            <a:tailEnd/>
          </a:ln>
        </p:spPr>
      </p:pic>
      <p:grpSp>
        <p:nvGrpSpPr>
          <p:cNvPr id="2053" name="Group 19"/>
          <p:cNvGrpSpPr>
            <a:grpSpLocks/>
          </p:cNvGrpSpPr>
          <p:nvPr/>
        </p:nvGrpSpPr>
        <p:grpSpPr bwMode="auto">
          <a:xfrm>
            <a:off x="4102100" y="862013"/>
            <a:ext cx="5041900" cy="3317875"/>
            <a:chOff x="2426" y="981"/>
            <a:chExt cx="3176" cy="2090"/>
          </a:xfrm>
        </p:grpSpPr>
        <p:pic>
          <p:nvPicPr>
            <p:cNvPr id="2059" name="Picture 5"/>
            <p:cNvPicPr>
              <a:picLocks noChangeAspect="1" noChangeArrowheads="1"/>
            </p:cNvPicPr>
            <p:nvPr/>
          </p:nvPicPr>
          <p:blipFill>
            <a:blip r:embed="rId5" cstate="print"/>
            <a:srcRect/>
            <a:stretch>
              <a:fillRect/>
            </a:stretch>
          </p:blipFill>
          <p:spPr bwMode="auto">
            <a:xfrm>
              <a:off x="2426" y="981"/>
              <a:ext cx="3176" cy="2090"/>
            </a:xfrm>
            <a:prstGeom prst="rect">
              <a:avLst/>
            </a:prstGeom>
            <a:noFill/>
            <a:ln w="9525">
              <a:noFill/>
              <a:miter lim="800000"/>
              <a:headEnd/>
              <a:tailEnd/>
            </a:ln>
          </p:spPr>
        </p:pic>
        <p:sp>
          <p:nvSpPr>
            <p:cNvPr id="2060" name="Rectangle 18"/>
            <p:cNvSpPr>
              <a:spLocks noChangeArrowheads="1"/>
            </p:cNvSpPr>
            <p:nvPr/>
          </p:nvSpPr>
          <p:spPr bwMode="auto">
            <a:xfrm>
              <a:off x="4014" y="1071"/>
              <a:ext cx="1097" cy="288"/>
            </a:xfrm>
            <a:prstGeom prst="rect">
              <a:avLst/>
            </a:prstGeom>
            <a:noFill/>
            <a:ln w="9525">
              <a:noFill/>
              <a:miter lim="800000"/>
              <a:headEnd/>
              <a:tailEnd/>
            </a:ln>
          </p:spPr>
          <p:txBody>
            <a:bodyPr wrap="none">
              <a:spAutoFit/>
            </a:bodyPr>
            <a:lstStyle/>
            <a:p>
              <a:r>
                <a:rPr lang="hu-HU">
                  <a:solidFill>
                    <a:schemeClr val="bg2"/>
                  </a:solidFill>
                  <a:latin typeface="Book Antiqua" pitchFamily="18" charset="0"/>
                </a:rPr>
                <a:t>Simulation</a:t>
              </a:r>
            </a:p>
          </p:txBody>
        </p:sp>
      </p:grpSp>
      <p:sp>
        <p:nvSpPr>
          <p:cNvPr id="281602" name="Rectangle 2"/>
          <p:cNvSpPr>
            <a:spLocks noGrp="1" noChangeArrowheads="1"/>
          </p:cNvSpPr>
          <p:nvPr>
            <p:ph type="title"/>
          </p:nvPr>
        </p:nvSpPr>
        <p:spPr/>
        <p:txBody>
          <a:bodyPr/>
          <a:lstStyle/>
          <a:p>
            <a:pPr eaLnBrk="1" hangingPunct="1">
              <a:defRPr/>
            </a:pPr>
            <a:r>
              <a:rPr lang="en-US" sz="4000" smtClean="0"/>
              <a:t>Centrality determination</a:t>
            </a:r>
          </a:p>
        </p:txBody>
      </p:sp>
      <p:sp>
        <p:nvSpPr>
          <p:cNvPr id="281603" name="Rectangle 3"/>
          <p:cNvSpPr>
            <a:spLocks noGrp="1" noChangeArrowheads="1"/>
          </p:cNvSpPr>
          <p:nvPr>
            <p:ph type="body" sz="half" idx="1"/>
          </p:nvPr>
        </p:nvSpPr>
        <p:spPr>
          <a:xfrm>
            <a:off x="146050" y="900113"/>
            <a:ext cx="3889375" cy="2232025"/>
          </a:xfrm>
        </p:spPr>
        <p:txBody>
          <a:bodyPr/>
          <a:lstStyle/>
          <a:p>
            <a:pPr eaLnBrk="1" hangingPunct="1">
              <a:defRPr/>
            </a:pPr>
            <a:r>
              <a:rPr lang="en-US" sz="2000" smtClean="0"/>
              <a:t>More central: more charge in BBC</a:t>
            </a:r>
          </a:p>
          <a:p>
            <a:pPr eaLnBrk="1" hangingPunct="1">
              <a:defRPr/>
            </a:pPr>
            <a:r>
              <a:rPr lang="en-US" sz="2000" smtClean="0"/>
              <a:t>Very central or very peripheral: no energy in ZDC</a:t>
            </a:r>
          </a:p>
          <a:p>
            <a:pPr eaLnBrk="1" hangingPunct="1">
              <a:defRPr/>
            </a:pPr>
            <a:r>
              <a:rPr lang="en-US" sz="2000" smtClean="0"/>
              <a:t>E</a:t>
            </a:r>
            <a:r>
              <a:rPr lang="en-US" sz="2000" baseline="-25000" smtClean="0"/>
              <a:t>ZDC</a:t>
            </a:r>
            <a:r>
              <a:rPr lang="en-US" sz="2000" smtClean="0"/>
              <a:t> versus Q</a:t>
            </a:r>
            <a:r>
              <a:rPr lang="en-US" sz="2000" baseline="-25000" smtClean="0"/>
              <a:t>BB</a:t>
            </a:r>
            <a:r>
              <a:rPr lang="hu-HU" sz="2000" baseline="-25000" smtClean="0"/>
              <a:t>C</a:t>
            </a:r>
            <a:endParaRPr lang="en-US" sz="2000" baseline="-25000" smtClean="0"/>
          </a:p>
        </p:txBody>
      </p:sp>
      <p:graphicFrame>
        <p:nvGraphicFramePr>
          <p:cNvPr id="2050" name="Object 6"/>
          <p:cNvGraphicFramePr>
            <a:graphicFrameLocks noGrp="1" noChangeAspect="1"/>
          </p:cNvGraphicFramePr>
          <p:nvPr>
            <p:ph sz="quarter" idx="2"/>
          </p:nvPr>
        </p:nvGraphicFramePr>
        <p:xfrm>
          <a:off x="6610350" y="2482850"/>
          <a:ext cx="114300" cy="215900"/>
        </p:xfrm>
        <a:graphic>
          <a:graphicData uri="http://schemas.openxmlformats.org/presentationml/2006/ole">
            <mc:AlternateContent xmlns:mc="http://schemas.openxmlformats.org/markup-compatibility/2006">
              <mc:Choice xmlns:v="urn:schemas-microsoft-com:vml" Requires="v">
                <p:oleObj spid="_x0000_s2051" name="Egyenlet" r:id="rId6" imgW="114120" imgH="215640" progId="Equation.3">
                  <p:embed/>
                </p:oleObj>
              </mc:Choice>
              <mc:Fallback>
                <p:oleObj name="Egyenlet" r:id="rId6" imgW="114120" imgH="21564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0350" y="24828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6" name="Rectangle 17"/>
          <p:cNvSpPr>
            <a:spLocks noChangeArrowheads="1"/>
          </p:cNvSpPr>
          <p:nvPr/>
        </p:nvSpPr>
        <p:spPr bwMode="auto">
          <a:xfrm>
            <a:off x="3017838" y="3187700"/>
            <a:ext cx="1479550" cy="457200"/>
          </a:xfrm>
          <a:prstGeom prst="rect">
            <a:avLst/>
          </a:prstGeom>
          <a:noFill/>
          <a:ln w="9525">
            <a:noFill/>
            <a:miter lim="800000"/>
            <a:headEnd/>
            <a:tailEnd/>
          </a:ln>
        </p:spPr>
        <p:txBody>
          <a:bodyPr wrap="none">
            <a:spAutoFit/>
          </a:bodyPr>
          <a:lstStyle/>
          <a:p>
            <a:r>
              <a:rPr lang="hu-HU">
                <a:solidFill>
                  <a:schemeClr val="bg2"/>
                </a:solidFill>
                <a:latin typeface="Book Antiqua" pitchFamily="18" charset="0"/>
              </a:rPr>
              <a:t>Real data</a:t>
            </a:r>
          </a:p>
        </p:txBody>
      </p:sp>
      <p:sp>
        <p:nvSpPr>
          <p:cNvPr id="281622" name="Rectangle 22"/>
          <p:cNvSpPr>
            <a:spLocks noChangeArrowheads="1"/>
          </p:cNvSpPr>
          <p:nvPr/>
        </p:nvSpPr>
        <p:spPr bwMode="auto">
          <a:xfrm>
            <a:off x="5392738" y="4459288"/>
            <a:ext cx="1617662" cy="1739900"/>
          </a:xfrm>
          <a:prstGeom prst="rect">
            <a:avLst/>
          </a:prstGeom>
          <a:noFill/>
          <a:ln w="9525">
            <a:noFill/>
            <a:miter lim="800000"/>
            <a:headEnd/>
            <a:tailEnd/>
          </a:ln>
          <a:effectLst/>
        </p:spPr>
        <p:txBody>
          <a:bodyPr>
            <a:spAutoFit/>
          </a:bodyPr>
          <a:lstStyle/>
          <a:p>
            <a:pPr marL="9525" indent="-9525">
              <a:defRPr/>
            </a:pPr>
            <a:r>
              <a:rPr lang="hu-HU" sz="1800">
                <a:effectLst>
                  <a:outerShdw blurRad="38100" dist="38100" dir="2700000" algn="tl">
                    <a:srgbClr val="000000"/>
                  </a:outerShdw>
                </a:effectLst>
                <a:latin typeface="Book Antiqua" pitchFamily="18" charset="0"/>
              </a:rPr>
              <a:t>Glauber model to simulate centrality vs physical parameters</a:t>
            </a:r>
            <a:endParaRPr lang="en-US" sz="1800">
              <a:effectLst>
                <a:outerShdw blurRad="38100" dist="38100" dir="2700000" algn="tl">
                  <a:srgbClr val="000000"/>
                </a:outerShdw>
              </a:effectLst>
              <a:latin typeface="Book Antiqua" pitchFamily="18" charset="0"/>
            </a:endParaRPr>
          </a:p>
        </p:txBody>
      </p:sp>
      <p:pic>
        <p:nvPicPr>
          <p:cNvPr id="2058" name="Picture 23" descr="eccentricity"/>
          <p:cNvPicPr>
            <a:picLocks noChangeAspect="1" noChangeArrowheads="1"/>
          </p:cNvPicPr>
          <p:nvPr/>
        </p:nvPicPr>
        <p:blipFill>
          <a:blip r:embed="rId8" cstate="print"/>
          <a:srcRect/>
          <a:stretch>
            <a:fillRect/>
          </a:stretch>
        </p:blipFill>
        <p:spPr bwMode="auto">
          <a:xfrm>
            <a:off x="7046913" y="4357688"/>
            <a:ext cx="2097087" cy="21066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0"/>
          </p:nvPr>
        </p:nvSpPr>
        <p:spPr/>
        <p:txBody>
          <a:bodyPr/>
          <a:lstStyle/>
          <a:p>
            <a:pPr>
              <a:defRPr/>
            </a:pPr>
            <a:fld id="{4E47F5E5-2993-4676-A7B5-65C286859CF9}" type="slidenum">
              <a:rPr lang="hu-HU"/>
              <a:pPr>
                <a:defRPr/>
              </a:pPr>
              <a:t>31</a:t>
            </a:fld>
            <a:endParaRPr lang="hu-HU"/>
          </a:p>
        </p:txBody>
      </p:sp>
      <p:sp>
        <p:nvSpPr>
          <p:cNvPr id="374786" name="Rectangle 2"/>
          <p:cNvSpPr>
            <a:spLocks noGrp="1" noChangeArrowheads="1"/>
          </p:cNvSpPr>
          <p:nvPr>
            <p:ph type="title"/>
          </p:nvPr>
        </p:nvSpPr>
        <p:spPr/>
        <p:txBody>
          <a:bodyPr/>
          <a:lstStyle/>
          <a:p>
            <a:pPr eaLnBrk="1" hangingPunct="1">
              <a:defRPr/>
            </a:pPr>
            <a:r>
              <a:rPr lang="hu-HU" sz="4000" smtClean="0"/>
              <a:t>Glauber-model</a:t>
            </a:r>
            <a:endParaRPr lang="en-US" sz="4000" smtClean="0"/>
          </a:p>
        </p:txBody>
      </p:sp>
      <p:graphicFrame>
        <p:nvGraphicFramePr>
          <p:cNvPr id="3074" name="Object 4"/>
          <p:cNvGraphicFramePr>
            <a:graphicFrameLocks noGrp="1" noChangeAspect="1"/>
          </p:cNvGraphicFramePr>
          <p:nvPr>
            <p:ph idx="1"/>
          </p:nvPr>
        </p:nvGraphicFramePr>
        <p:xfrm>
          <a:off x="50800" y="873125"/>
          <a:ext cx="8997950" cy="5654675"/>
        </p:xfrm>
        <a:graphic>
          <a:graphicData uri="http://schemas.openxmlformats.org/presentationml/2006/ole">
            <mc:AlternateContent xmlns:mc="http://schemas.openxmlformats.org/markup-compatibility/2006">
              <mc:Choice xmlns:v="urn:schemas-microsoft-com:vml" Requires="v">
                <p:oleObj spid="_x0000_s3075" name="Equation" r:id="rId3" imgW="5092560" imgH="3200400" progId="">
                  <p:embed/>
                </p:oleObj>
              </mc:Choice>
              <mc:Fallback>
                <p:oleObj name="Equation" r:id="rId3" imgW="5092560" imgH="3200400"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873125"/>
                        <a:ext cx="8997950" cy="565467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3"/>
          <p:cNvSpPr>
            <a:spLocks noGrp="1"/>
          </p:cNvSpPr>
          <p:nvPr>
            <p:ph type="sldNum" sz="quarter" idx="10"/>
          </p:nvPr>
        </p:nvSpPr>
        <p:spPr/>
        <p:txBody>
          <a:bodyPr/>
          <a:lstStyle/>
          <a:p>
            <a:pPr>
              <a:defRPr/>
            </a:pPr>
            <a:fld id="{922C6370-B7D2-4379-AF9D-C175CA11381A}" type="slidenum">
              <a:rPr lang="hu-HU"/>
              <a:pPr>
                <a:defRPr/>
              </a:pPr>
              <a:t>32</a:t>
            </a:fld>
            <a:endParaRPr lang="hu-HU"/>
          </a:p>
        </p:txBody>
      </p:sp>
      <p:sp>
        <p:nvSpPr>
          <p:cNvPr id="284676" name="Rectangle 4"/>
          <p:cNvSpPr>
            <a:spLocks noGrp="1" noChangeArrowheads="1"/>
          </p:cNvSpPr>
          <p:nvPr>
            <p:ph type="title"/>
          </p:nvPr>
        </p:nvSpPr>
        <p:spPr/>
        <p:txBody>
          <a:bodyPr/>
          <a:lstStyle/>
          <a:p>
            <a:pPr eaLnBrk="1" hangingPunct="1">
              <a:defRPr/>
            </a:pPr>
            <a:r>
              <a:rPr lang="en-US" sz="4000" smtClean="0"/>
              <a:t>Results from a Glauber Monte Carlo</a:t>
            </a:r>
          </a:p>
        </p:txBody>
      </p:sp>
      <p:sp>
        <p:nvSpPr>
          <p:cNvPr id="284678" name="Rectangle 6"/>
          <p:cNvSpPr>
            <a:spLocks noGrp="1" noChangeArrowheads="1"/>
          </p:cNvSpPr>
          <p:nvPr>
            <p:ph type="body" idx="1"/>
          </p:nvPr>
        </p:nvSpPr>
        <p:spPr>
          <a:xfrm>
            <a:off x="250825" y="836613"/>
            <a:ext cx="8748713" cy="649287"/>
          </a:xfrm>
        </p:spPr>
        <p:txBody>
          <a:bodyPr/>
          <a:lstStyle/>
          <a:p>
            <a:pPr eaLnBrk="1" hangingPunct="1">
              <a:lnSpc>
                <a:spcPct val="80000"/>
              </a:lnSpc>
              <a:buFontTx/>
              <a:buNone/>
              <a:defRPr/>
            </a:pPr>
            <a:r>
              <a:rPr lang="en-US" sz="2400" smtClean="0"/>
              <a:t>√s</a:t>
            </a:r>
            <a:r>
              <a:rPr lang="en-US" sz="2400" baseline="-25000" smtClean="0"/>
              <a:t>NN</a:t>
            </a:r>
            <a:r>
              <a:rPr lang="en-US" sz="2400" smtClean="0"/>
              <a:t>=200 GeV Au+Au simulation in varios centrality classes</a:t>
            </a:r>
          </a:p>
        </p:txBody>
      </p:sp>
      <p:pic>
        <p:nvPicPr>
          <p:cNvPr id="87045" name="Picture 5"/>
          <p:cNvPicPr>
            <a:picLocks noChangeAspect="1" noChangeArrowheads="1"/>
          </p:cNvPicPr>
          <p:nvPr/>
        </p:nvPicPr>
        <p:blipFill>
          <a:blip r:embed="rId3" cstate="print"/>
          <a:srcRect/>
          <a:stretch>
            <a:fillRect/>
          </a:stretch>
        </p:blipFill>
        <p:spPr bwMode="auto">
          <a:xfrm>
            <a:off x="106363" y="1268413"/>
            <a:ext cx="8929687" cy="5262562"/>
          </a:xfrm>
          <a:prstGeom prst="rect">
            <a:avLst/>
          </a:prstGeom>
          <a:noFill/>
          <a:ln w="9525">
            <a:noFill/>
            <a:miter lim="800000"/>
            <a:headEnd/>
            <a:tailEnd/>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a számának helye 3"/>
          <p:cNvSpPr>
            <a:spLocks noGrp="1"/>
          </p:cNvSpPr>
          <p:nvPr>
            <p:ph type="sldNum" sz="quarter" idx="10"/>
          </p:nvPr>
        </p:nvSpPr>
        <p:spPr/>
        <p:txBody>
          <a:bodyPr/>
          <a:lstStyle/>
          <a:p>
            <a:pPr>
              <a:defRPr/>
            </a:pPr>
            <a:fld id="{955E41E8-A419-490F-9A49-BC1B10B6D164}" type="slidenum">
              <a:rPr lang="hu-HU"/>
              <a:pPr>
                <a:defRPr/>
              </a:pPr>
              <a:t>33</a:t>
            </a:fld>
            <a:endParaRPr lang="hu-HU"/>
          </a:p>
        </p:txBody>
      </p:sp>
      <p:sp>
        <p:nvSpPr>
          <p:cNvPr id="287746" name="Rectangle 2"/>
          <p:cNvSpPr>
            <a:spLocks noGrp="1" noChangeArrowheads="1"/>
          </p:cNvSpPr>
          <p:nvPr>
            <p:ph type="title"/>
          </p:nvPr>
        </p:nvSpPr>
        <p:spPr/>
        <p:txBody>
          <a:bodyPr/>
          <a:lstStyle/>
          <a:p>
            <a:pPr eaLnBrk="1" hangingPunct="1">
              <a:defRPr/>
            </a:pPr>
            <a:r>
              <a:rPr lang="en-US" sz="4000" smtClean="0"/>
              <a:t>Results from Glauber Monte Carlo</a:t>
            </a:r>
          </a:p>
        </p:txBody>
      </p:sp>
      <p:pic>
        <p:nvPicPr>
          <p:cNvPr id="88068" name="Picture 4" descr="c1"/>
          <p:cNvPicPr>
            <a:picLocks noChangeAspect="1" noChangeArrowheads="1"/>
          </p:cNvPicPr>
          <p:nvPr/>
        </p:nvPicPr>
        <p:blipFill>
          <a:blip r:embed="rId3" cstate="print"/>
          <a:srcRect l="3838" t="3851" r="3117" b="3110"/>
          <a:stretch>
            <a:fillRect/>
          </a:stretch>
        </p:blipFill>
        <p:spPr bwMode="auto">
          <a:xfrm>
            <a:off x="468313" y="836613"/>
            <a:ext cx="8424862" cy="5683250"/>
          </a:xfrm>
          <a:prstGeom prst="rect">
            <a:avLst/>
          </a:prstGeom>
          <a:noFill/>
          <a:ln w="9525">
            <a:noFill/>
            <a:miter lim="800000"/>
            <a:headEnd/>
            <a:tailEnd/>
          </a:ln>
        </p:spPr>
      </p:pic>
      <p:sp>
        <p:nvSpPr>
          <p:cNvPr id="287749" name="Rectangle 5"/>
          <p:cNvSpPr>
            <a:spLocks noChangeArrowheads="1"/>
          </p:cNvSpPr>
          <p:nvPr/>
        </p:nvSpPr>
        <p:spPr bwMode="auto">
          <a:xfrm>
            <a:off x="2339975" y="1341438"/>
            <a:ext cx="1474788" cy="457200"/>
          </a:xfrm>
          <a:prstGeom prst="rect">
            <a:avLst/>
          </a:prstGeom>
          <a:noFill/>
          <a:ln w="9525">
            <a:noFill/>
            <a:miter lim="800000"/>
            <a:headEnd/>
            <a:tailEnd/>
          </a:ln>
          <a:effectLst/>
        </p:spPr>
        <p:txBody>
          <a:bodyPr>
            <a:spAutoFit/>
          </a:bodyPr>
          <a:lstStyle/>
          <a:p>
            <a:pPr>
              <a:defRPr/>
            </a:pPr>
            <a:r>
              <a:rPr lang="hu-HU">
                <a:solidFill>
                  <a:schemeClr val="bg2"/>
                </a:solidFill>
                <a:effectLst>
                  <a:outerShdw blurRad="38100" dist="38100" dir="2700000" algn="tl">
                    <a:srgbClr val="FFFFFF"/>
                  </a:outerShdw>
                </a:effectLst>
              </a:rPr>
              <a:t>N</a:t>
            </a:r>
            <a:r>
              <a:rPr lang="hu-HU" baseline="-25000">
                <a:solidFill>
                  <a:schemeClr val="bg2"/>
                </a:solidFill>
                <a:effectLst>
                  <a:outerShdw blurRad="38100" dist="38100" dir="2700000" algn="tl">
                    <a:srgbClr val="FFFFFF"/>
                  </a:outerShdw>
                </a:effectLst>
              </a:rPr>
              <a:t>part</a:t>
            </a:r>
            <a:r>
              <a:rPr lang="hu-HU">
                <a:solidFill>
                  <a:schemeClr val="bg2"/>
                </a:solidFill>
                <a:effectLst>
                  <a:outerShdw blurRad="38100" dist="38100" dir="2700000" algn="tl">
                    <a:srgbClr val="FFFFFF"/>
                  </a:outerShdw>
                </a:effectLst>
              </a:rPr>
              <a:t> vs. b</a:t>
            </a:r>
          </a:p>
        </p:txBody>
      </p:sp>
      <p:sp>
        <p:nvSpPr>
          <p:cNvPr id="287750" name="Rectangle 6"/>
          <p:cNvSpPr>
            <a:spLocks noChangeArrowheads="1"/>
          </p:cNvSpPr>
          <p:nvPr/>
        </p:nvSpPr>
        <p:spPr bwMode="auto">
          <a:xfrm>
            <a:off x="6588125" y="1341438"/>
            <a:ext cx="1536700" cy="457200"/>
          </a:xfrm>
          <a:prstGeom prst="rect">
            <a:avLst/>
          </a:prstGeom>
          <a:noFill/>
          <a:ln w="9525">
            <a:noFill/>
            <a:miter lim="800000"/>
            <a:headEnd/>
            <a:tailEnd/>
          </a:ln>
          <a:effectLst/>
        </p:spPr>
        <p:txBody>
          <a:bodyPr>
            <a:spAutoFit/>
          </a:bodyPr>
          <a:lstStyle/>
          <a:p>
            <a:pPr>
              <a:defRPr/>
            </a:pPr>
            <a:r>
              <a:rPr lang="hu-HU">
                <a:solidFill>
                  <a:schemeClr val="bg2"/>
                </a:solidFill>
                <a:effectLst>
                  <a:outerShdw blurRad="38100" dist="38100" dir="2700000" algn="tl">
                    <a:srgbClr val="FFFFFF"/>
                  </a:outerShdw>
                </a:effectLst>
              </a:rPr>
              <a:t>N</a:t>
            </a:r>
            <a:r>
              <a:rPr lang="hu-HU" baseline="-25000">
                <a:solidFill>
                  <a:schemeClr val="bg2"/>
                </a:solidFill>
                <a:effectLst>
                  <a:outerShdw blurRad="38100" dist="38100" dir="2700000" algn="tl">
                    <a:srgbClr val="FFFFFF"/>
                  </a:outerShdw>
                </a:effectLst>
              </a:rPr>
              <a:t>coll</a:t>
            </a:r>
            <a:r>
              <a:rPr lang="hu-HU"/>
              <a:t> </a:t>
            </a:r>
            <a:r>
              <a:rPr lang="hu-HU">
                <a:solidFill>
                  <a:schemeClr val="bg2"/>
                </a:solidFill>
                <a:effectLst>
                  <a:outerShdw blurRad="38100" dist="38100" dir="2700000" algn="tl">
                    <a:srgbClr val="FFFFFF"/>
                  </a:outerShdw>
                </a:effectLst>
              </a:rPr>
              <a:t>vs. b</a:t>
            </a:r>
            <a:endParaRPr lang="hu-HU" baseline="-25000">
              <a:solidFill>
                <a:schemeClr val="bg2"/>
              </a:solidFill>
              <a:effectLst>
                <a:outerShdw blurRad="38100" dist="38100" dir="2700000" algn="tl">
                  <a:srgbClr val="FFFFFF"/>
                </a:outerShdw>
              </a:effectLst>
            </a:endParaRPr>
          </a:p>
        </p:txBody>
      </p:sp>
      <p:sp>
        <p:nvSpPr>
          <p:cNvPr id="287751" name="Rectangle 7"/>
          <p:cNvSpPr>
            <a:spLocks noChangeArrowheads="1"/>
          </p:cNvSpPr>
          <p:nvPr/>
        </p:nvSpPr>
        <p:spPr bwMode="auto">
          <a:xfrm>
            <a:off x="1044575" y="3962400"/>
            <a:ext cx="3030538" cy="457200"/>
          </a:xfrm>
          <a:prstGeom prst="rect">
            <a:avLst/>
          </a:prstGeom>
          <a:noFill/>
          <a:ln w="9525">
            <a:noFill/>
            <a:miter lim="800000"/>
            <a:headEnd/>
            <a:tailEnd/>
          </a:ln>
          <a:effectLst/>
        </p:spPr>
        <p:txBody>
          <a:bodyPr>
            <a:spAutoFit/>
          </a:bodyPr>
          <a:lstStyle/>
          <a:p>
            <a:pPr>
              <a:defRPr/>
            </a:pPr>
            <a:r>
              <a:rPr lang="hu-HU" sz="2000">
                <a:solidFill>
                  <a:schemeClr val="bg2"/>
                </a:solidFill>
                <a:effectLst>
                  <a:outerShdw blurRad="38100" dist="38100" dir="2700000" algn="tl">
                    <a:srgbClr val="FFFFFF"/>
                  </a:outerShdw>
                </a:effectLst>
              </a:rPr>
              <a:t>Prob(N</a:t>
            </a:r>
            <a:r>
              <a:rPr lang="hu-HU" sz="2000" baseline="-25000">
                <a:solidFill>
                  <a:schemeClr val="bg2"/>
                </a:solidFill>
                <a:effectLst>
                  <a:outerShdw blurRad="38100" dist="38100" dir="2700000" algn="tl">
                    <a:srgbClr val="FFFFFF"/>
                  </a:outerShdw>
                </a:effectLst>
              </a:rPr>
              <a:t>coll</a:t>
            </a:r>
            <a:r>
              <a:rPr lang="hu-HU" sz="2000">
                <a:solidFill>
                  <a:schemeClr val="bg2"/>
                </a:solidFill>
                <a:effectLst>
                  <a:outerShdw blurRad="38100" dist="38100" dir="2700000" algn="tl">
                    <a:srgbClr val="FFFFFF"/>
                  </a:outerShdw>
                </a:effectLst>
              </a:rPr>
              <a:t>=100) </a:t>
            </a:r>
            <a:r>
              <a:rPr lang="hu-HU">
                <a:solidFill>
                  <a:schemeClr val="bg2"/>
                </a:solidFill>
                <a:effectLst>
                  <a:outerShdw blurRad="38100" dist="38100" dir="2700000" algn="tl">
                    <a:srgbClr val="FFFFFF"/>
                  </a:outerShdw>
                </a:effectLst>
              </a:rPr>
              <a:t>vs. b</a:t>
            </a:r>
            <a:endParaRPr lang="hu-HU" sz="2000" baseline="-25000">
              <a:solidFill>
                <a:schemeClr val="bg2"/>
              </a:solidFill>
              <a:effectLst>
                <a:outerShdw blurRad="38100" dist="38100" dir="2700000" algn="tl">
                  <a:srgbClr val="FFFFFF"/>
                </a:outerShdw>
              </a:effectLst>
            </a:endParaRPr>
          </a:p>
        </p:txBody>
      </p:sp>
      <p:sp>
        <p:nvSpPr>
          <p:cNvPr id="287752" name="Rectangle 8"/>
          <p:cNvSpPr>
            <a:spLocks noChangeArrowheads="1"/>
          </p:cNvSpPr>
          <p:nvPr/>
        </p:nvSpPr>
        <p:spPr bwMode="auto">
          <a:xfrm>
            <a:off x="6659563" y="4221163"/>
            <a:ext cx="1547812" cy="457200"/>
          </a:xfrm>
          <a:prstGeom prst="rect">
            <a:avLst/>
          </a:prstGeom>
          <a:noFill/>
          <a:ln w="9525">
            <a:noFill/>
            <a:miter lim="800000"/>
            <a:headEnd/>
            <a:tailEnd/>
          </a:ln>
          <a:effectLst/>
        </p:spPr>
        <p:txBody>
          <a:bodyPr>
            <a:spAutoFit/>
          </a:bodyPr>
          <a:lstStyle/>
          <a:p>
            <a:pPr>
              <a:defRPr/>
            </a:pPr>
            <a:r>
              <a:rPr lang="hu-HU">
                <a:solidFill>
                  <a:schemeClr val="bg2"/>
                </a:solidFill>
                <a:effectLst>
                  <a:outerShdw blurRad="38100" dist="38100" dir="2700000" algn="tl">
                    <a:srgbClr val="FFFFFF"/>
                  </a:outerShdw>
                </a:effectLst>
              </a:rPr>
              <a:t>T</a:t>
            </a:r>
            <a:r>
              <a:rPr lang="hu-HU" baseline="-25000">
                <a:solidFill>
                  <a:schemeClr val="bg2"/>
                </a:solidFill>
                <a:effectLst>
                  <a:outerShdw blurRad="38100" dist="38100" dir="2700000" algn="tl">
                    <a:srgbClr val="FFFFFF"/>
                  </a:outerShdw>
                </a:effectLst>
              </a:rPr>
              <a:t>AB</a:t>
            </a:r>
            <a:r>
              <a:rPr lang="hu-HU"/>
              <a:t> </a:t>
            </a:r>
            <a:r>
              <a:rPr lang="hu-HU">
                <a:solidFill>
                  <a:schemeClr val="bg2"/>
                </a:solidFill>
                <a:effectLst>
                  <a:outerShdw blurRad="38100" dist="38100" dir="2700000" algn="tl">
                    <a:srgbClr val="FFFFFF"/>
                  </a:outerShdw>
                </a:effectLst>
              </a:rPr>
              <a:t>vs. b</a:t>
            </a:r>
            <a:endParaRPr lang="hu-HU" baseline="-25000">
              <a:solidFill>
                <a:schemeClr val="bg2"/>
              </a:solidFill>
              <a:effectLst>
                <a:outerShdw blurRad="38100" dist="38100" dir="2700000" algn="tl">
                  <a:srgbClr val="FFFFFF"/>
                </a:outerShdw>
              </a:effectLst>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Dia számának helye 3"/>
          <p:cNvSpPr>
            <a:spLocks noGrp="1"/>
          </p:cNvSpPr>
          <p:nvPr>
            <p:ph type="sldNum" sz="quarter" idx="10"/>
          </p:nvPr>
        </p:nvSpPr>
        <p:spPr/>
        <p:txBody>
          <a:bodyPr/>
          <a:lstStyle/>
          <a:p>
            <a:pPr>
              <a:defRPr/>
            </a:pPr>
            <a:fld id="{67B35B15-36C3-4920-8850-2F85FACE26BA}" type="slidenum">
              <a:rPr lang="hu-HU"/>
              <a:pPr>
                <a:defRPr/>
              </a:pPr>
              <a:t>34</a:t>
            </a:fld>
            <a:endParaRPr lang="hu-HU"/>
          </a:p>
        </p:txBody>
      </p:sp>
      <p:pic>
        <p:nvPicPr>
          <p:cNvPr id="4100" name="Picture 153"/>
          <p:cNvPicPr>
            <a:picLocks noChangeAspect="1" noChangeArrowheads="1"/>
          </p:cNvPicPr>
          <p:nvPr/>
        </p:nvPicPr>
        <p:blipFill>
          <a:blip r:embed="rId4" cstate="print"/>
          <a:srcRect/>
          <a:stretch>
            <a:fillRect/>
          </a:stretch>
        </p:blipFill>
        <p:spPr bwMode="auto">
          <a:xfrm>
            <a:off x="2771775" y="4797425"/>
            <a:ext cx="1800225" cy="1800225"/>
          </a:xfrm>
          <a:prstGeom prst="rect">
            <a:avLst/>
          </a:prstGeom>
          <a:noFill/>
          <a:ln w="9525">
            <a:noFill/>
            <a:miter lim="800000"/>
            <a:headEnd/>
            <a:tailEnd/>
          </a:ln>
        </p:spPr>
      </p:pic>
      <p:sp>
        <p:nvSpPr>
          <p:cNvPr id="289794" name="Rectangle 2"/>
          <p:cNvSpPr>
            <a:spLocks noGrp="1" noChangeArrowheads="1"/>
          </p:cNvSpPr>
          <p:nvPr>
            <p:ph type="title"/>
          </p:nvPr>
        </p:nvSpPr>
        <p:spPr/>
        <p:txBody>
          <a:bodyPr/>
          <a:lstStyle/>
          <a:p>
            <a:pPr eaLnBrk="1" hangingPunct="1">
              <a:defRPr/>
            </a:pPr>
            <a:r>
              <a:rPr lang="en-US" sz="4000" smtClean="0"/>
              <a:t>Reaction plane determination</a:t>
            </a:r>
          </a:p>
        </p:txBody>
      </p:sp>
      <p:graphicFrame>
        <p:nvGraphicFramePr>
          <p:cNvPr id="4098" name="Object 115"/>
          <p:cNvGraphicFramePr>
            <a:graphicFrameLocks noChangeAspect="1"/>
          </p:cNvGraphicFramePr>
          <p:nvPr/>
        </p:nvGraphicFramePr>
        <p:xfrm>
          <a:off x="5351463" y="3071813"/>
          <a:ext cx="3408362" cy="1244600"/>
        </p:xfrm>
        <a:graphic>
          <a:graphicData uri="http://schemas.openxmlformats.org/presentationml/2006/ole">
            <mc:AlternateContent xmlns:mc="http://schemas.openxmlformats.org/markup-compatibility/2006">
              <mc:Choice xmlns:v="urn:schemas-microsoft-com:vml" Requires="v">
                <p:oleObj spid="_x0000_s4099" name="Equation" r:id="rId5" imgW="1803240" imgH="698400" progId="">
                  <p:embed/>
                </p:oleObj>
              </mc:Choice>
              <mc:Fallback>
                <p:oleObj name="Equation" r:id="rId5" imgW="1803240" imgH="698400" progId="">
                  <p:embed/>
                  <p:pic>
                    <p:nvPicPr>
                      <p:cNvPr id="0" name="Object 1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1463" y="3071813"/>
                        <a:ext cx="3408362" cy="124460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9909" name="Text Box 117"/>
          <p:cNvSpPr txBox="1">
            <a:spLocks noChangeArrowheads="1"/>
          </p:cNvSpPr>
          <p:nvPr/>
        </p:nvSpPr>
        <p:spPr bwMode="auto">
          <a:xfrm>
            <a:off x="4922838" y="2708275"/>
            <a:ext cx="4221162" cy="366713"/>
          </a:xfrm>
          <a:prstGeom prst="rect">
            <a:avLst/>
          </a:prstGeom>
          <a:noFill/>
          <a:ln w="19050" algn="ctr">
            <a:noFill/>
            <a:miter lim="800000"/>
            <a:headEnd/>
            <a:tailEnd/>
          </a:ln>
          <a:effectLst/>
        </p:spPr>
        <p:txBody>
          <a:bodyPr>
            <a:spAutoFit/>
          </a:bodyPr>
          <a:lstStyle/>
          <a:p>
            <a:pPr algn="ctr">
              <a:spcBef>
                <a:spcPct val="50000"/>
              </a:spcBef>
              <a:defRPr/>
            </a:pPr>
            <a:r>
              <a:rPr kumimoji="1" lang="en-US" altLang="ja-JP" sz="1800">
                <a:effectLst>
                  <a:outerShdw blurRad="38100" dist="38100" dir="2700000" algn="tl">
                    <a:srgbClr val="000000"/>
                  </a:outerShdw>
                </a:effectLst>
                <a:latin typeface="Book Antiqua" pitchFamily="18" charset="0"/>
                <a:ea typeface="ＭＳ Ｐゴシック" pitchFamily="50" charset="-128"/>
              </a:rPr>
              <a:t>reaction plan</a:t>
            </a:r>
            <a:r>
              <a:rPr kumimoji="1" lang="hu-HU" altLang="ja-JP" sz="1800">
                <a:effectLst>
                  <a:outerShdw blurRad="38100" dist="38100" dir="2700000" algn="tl">
                    <a:srgbClr val="000000"/>
                  </a:outerShdw>
                </a:effectLst>
                <a:latin typeface="Book Antiqua" pitchFamily="18" charset="0"/>
              </a:rPr>
              <a:t>e</a:t>
            </a:r>
            <a:r>
              <a:rPr kumimoji="1" lang="en-US" altLang="ja-JP" sz="1800">
                <a:effectLst>
                  <a:outerShdw blurRad="38100" dist="38100" dir="2700000" algn="tl">
                    <a:srgbClr val="000000"/>
                  </a:outerShdw>
                </a:effectLst>
                <a:latin typeface="Book Antiqua" pitchFamily="18" charset="0"/>
                <a:ea typeface="ＭＳ Ｐゴシック" pitchFamily="50" charset="-128"/>
              </a:rPr>
              <a:t> (Ψ)</a:t>
            </a:r>
            <a:r>
              <a:rPr kumimoji="1" lang="hu-HU" altLang="ja-JP" sz="1800">
                <a:effectLst>
                  <a:outerShdw blurRad="38100" dist="38100" dir="2700000" algn="tl">
                    <a:srgbClr val="000000"/>
                  </a:outerShdw>
                </a:effectLst>
                <a:latin typeface="Book Antiqua" pitchFamily="18" charset="0"/>
              </a:rPr>
              <a:t> </a:t>
            </a:r>
            <a:r>
              <a:rPr kumimoji="1" lang="en-US" altLang="ja-JP" sz="1800">
                <a:effectLst>
                  <a:outerShdw blurRad="38100" dist="38100" dir="2700000" algn="tl">
                    <a:srgbClr val="000000"/>
                  </a:outerShdw>
                </a:effectLst>
                <a:latin typeface="Book Antiqua" pitchFamily="18" charset="0"/>
                <a:ea typeface="ＭＳ Ｐゴシック" pitchFamily="50" charset="-128"/>
              </a:rPr>
              <a:t>by BBC</a:t>
            </a:r>
            <a:r>
              <a:rPr kumimoji="1" lang="hu-HU" altLang="ja-JP" sz="1800">
                <a:effectLst>
                  <a:outerShdw blurRad="38100" dist="38100" dir="2700000" algn="tl">
                    <a:srgbClr val="000000"/>
                  </a:outerShdw>
                </a:effectLst>
                <a:latin typeface="Book Antiqua" pitchFamily="18" charset="0"/>
              </a:rPr>
              <a:t> or RxNP</a:t>
            </a:r>
            <a:endParaRPr kumimoji="1" lang="en-US" altLang="ja-JP" sz="1800">
              <a:effectLst>
                <a:outerShdw blurRad="38100" dist="38100" dir="2700000" algn="tl">
                  <a:srgbClr val="000000"/>
                </a:outerShdw>
              </a:effectLst>
              <a:latin typeface="Book Antiqua" pitchFamily="18" charset="0"/>
              <a:ea typeface="ＭＳ Ｐゴシック" pitchFamily="50" charset="-128"/>
            </a:endParaRPr>
          </a:p>
        </p:txBody>
      </p:sp>
      <p:grpSp>
        <p:nvGrpSpPr>
          <p:cNvPr id="4103" name="Group 131"/>
          <p:cNvGrpSpPr>
            <a:grpSpLocks/>
          </p:cNvGrpSpPr>
          <p:nvPr/>
        </p:nvGrpSpPr>
        <p:grpSpPr bwMode="auto">
          <a:xfrm rot="937536">
            <a:off x="290513" y="666750"/>
            <a:ext cx="4713287" cy="3409950"/>
            <a:chOff x="69" y="572"/>
            <a:chExt cx="2969" cy="2148"/>
          </a:xfrm>
        </p:grpSpPr>
        <p:sp>
          <p:nvSpPr>
            <p:cNvPr id="4118" name="Line 12"/>
            <p:cNvSpPr>
              <a:spLocks noChangeShapeType="1"/>
            </p:cNvSpPr>
            <p:nvPr/>
          </p:nvSpPr>
          <p:spPr bwMode="auto">
            <a:xfrm>
              <a:off x="996" y="1305"/>
              <a:ext cx="1323" cy="550"/>
            </a:xfrm>
            <a:prstGeom prst="line">
              <a:avLst/>
            </a:prstGeom>
            <a:noFill/>
            <a:ln w="9525">
              <a:solidFill>
                <a:schemeClr val="tx1"/>
              </a:solidFill>
              <a:round/>
              <a:headEnd/>
              <a:tailEnd/>
            </a:ln>
          </p:spPr>
          <p:txBody>
            <a:bodyPr/>
            <a:lstStyle/>
            <a:p>
              <a:endParaRPr lang="hu-HU"/>
            </a:p>
          </p:txBody>
        </p:sp>
        <p:sp>
          <p:nvSpPr>
            <p:cNvPr id="4119" name="Line 59"/>
            <p:cNvSpPr>
              <a:spLocks noChangeShapeType="1"/>
            </p:cNvSpPr>
            <p:nvPr/>
          </p:nvSpPr>
          <p:spPr bwMode="auto">
            <a:xfrm flipH="1">
              <a:off x="2203" y="939"/>
              <a:ext cx="417" cy="418"/>
            </a:xfrm>
            <a:prstGeom prst="line">
              <a:avLst/>
            </a:prstGeom>
            <a:noFill/>
            <a:ln w="9525">
              <a:solidFill>
                <a:schemeClr val="tx1"/>
              </a:solidFill>
              <a:prstDash val="sysDot"/>
              <a:round/>
              <a:headEnd/>
              <a:tailEnd/>
            </a:ln>
          </p:spPr>
          <p:txBody>
            <a:bodyPr/>
            <a:lstStyle/>
            <a:p>
              <a:endParaRPr lang="hu-HU"/>
            </a:p>
          </p:txBody>
        </p:sp>
        <p:sp>
          <p:nvSpPr>
            <p:cNvPr id="4120" name="Line 60"/>
            <p:cNvSpPr>
              <a:spLocks noChangeShapeType="1"/>
            </p:cNvSpPr>
            <p:nvPr/>
          </p:nvSpPr>
          <p:spPr bwMode="auto">
            <a:xfrm flipH="1">
              <a:off x="2064" y="912"/>
              <a:ext cx="487" cy="498"/>
            </a:xfrm>
            <a:prstGeom prst="line">
              <a:avLst/>
            </a:prstGeom>
            <a:noFill/>
            <a:ln w="9525">
              <a:solidFill>
                <a:schemeClr val="tx1"/>
              </a:solidFill>
              <a:prstDash val="sysDot"/>
              <a:round/>
              <a:headEnd/>
              <a:tailEnd/>
            </a:ln>
          </p:spPr>
          <p:txBody>
            <a:bodyPr/>
            <a:lstStyle/>
            <a:p>
              <a:endParaRPr lang="hu-HU"/>
            </a:p>
          </p:txBody>
        </p:sp>
        <p:sp>
          <p:nvSpPr>
            <p:cNvPr id="4121" name="Line 33"/>
            <p:cNvSpPr>
              <a:spLocks noChangeShapeType="1"/>
            </p:cNvSpPr>
            <p:nvPr/>
          </p:nvSpPr>
          <p:spPr bwMode="auto">
            <a:xfrm flipH="1">
              <a:off x="1020" y="1298"/>
              <a:ext cx="681" cy="662"/>
            </a:xfrm>
            <a:prstGeom prst="line">
              <a:avLst/>
            </a:prstGeom>
            <a:noFill/>
            <a:ln w="9525">
              <a:solidFill>
                <a:schemeClr val="tx1"/>
              </a:solidFill>
              <a:prstDash val="sysDot"/>
              <a:round/>
              <a:headEnd/>
              <a:tailEnd/>
            </a:ln>
          </p:spPr>
          <p:txBody>
            <a:bodyPr/>
            <a:lstStyle/>
            <a:p>
              <a:endParaRPr lang="hu-HU"/>
            </a:p>
          </p:txBody>
        </p:sp>
        <p:sp>
          <p:nvSpPr>
            <p:cNvPr id="4122" name="Line 6"/>
            <p:cNvSpPr>
              <a:spLocks noChangeShapeType="1"/>
            </p:cNvSpPr>
            <p:nvPr/>
          </p:nvSpPr>
          <p:spPr bwMode="auto">
            <a:xfrm>
              <a:off x="254" y="2038"/>
              <a:ext cx="1322" cy="550"/>
            </a:xfrm>
            <a:prstGeom prst="line">
              <a:avLst/>
            </a:prstGeom>
            <a:noFill/>
            <a:ln w="9525">
              <a:solidFill>
                <a:schemeClr val="tx1"/>
              </a:solidFill>
              <a:round/>
              <a:headEnd/>
              <a:tailEnd/>
            </a:ln>
          </p:spPr>
          <p:txBody>
            <a:bodyPr/>
            <a:lstStyle/>
            <a:p>
              <a:endParaRPr lang="hu-HU"/>
            </a:p>
          </p:txBody>
        </p:sp>
        <p:sp>
          <p:nvSpPr>
            <p:cNvPr id="4123" name="Line 8"/>
            <p:cNvSpPr>
              <a:spLocks noChangeShapeType="1"/>
            </p:cNvSpPr>
            <p:nvPr/>
          </p:nvSpPr>
          <p:spPr bwMode="auto">
            <a:xfrm>
              <a:off x="300" y="1986"/>
              <a:ext cx="1323" cy="550"/>
            </a:xfrm>
            <a:prstGeom prst="line">
              <a:avLst/>
            </a:prstGeom>
            <a:noFill/>
            <a:ln w="9525">
              <a:solidFill>
                <a:schemeClr val="tx1"/>
              </a:solidFill>
              <a:round/>
              <a:headEnd/>
              <a:tailEnd/>
            </a:ln>
          </p:spPr>
          <p:txBody>
            <a:bodyPr/>
            <a:lstStyle/>
            <a:p>
              <a:endParaRPr lang="hu-HU"/>
            </a:p>
          </p:txBody>
        </p:sp>
        <p:sp>
          <p:nvSpPr>
            <p:cNvPr id="4124" name="Line 9"/>
            <p:cNvSpPr>
              <a:spLocks noChangeShapeType="1"/>
            </p:cNvSpPr>
            <p:nvPr/>
          </p:nvSpPr>
          <p:spPr bwMode="auto">
            <a:xfrm>
              <a:off x="370" y="1933"/>
              <a:ext cx="1322" cy="550"/>
            </a:xfrm>
            <a:prstGeom prst="line">
              <a:avLst/>
            </a:prstGeom>
            <a:noFill/>
            <a:ln w="9525">
              <a:solidFill>
                <a:schemeClr val="tx1"/>
              </a:solidFill>
              <a:round/>
              <a:headEnd/>
              <a:tailEnd/>
            </a:ln>
          </p:spPr>
          <p:txBody>
            <a:bodyPr/>
            <a:lstStyle/>
            <a:p>
              <a:endParaRPr lang="hu-HU"/>
            </a:p>
          </p:txBody>
        </p:sp>
        <p:sp>
          <p:nvSpPr>
            <p:cNvPr id="4125" name="Line 10"/>
            <p:cNvSpPr>
              <a:spLocks noChangeShapeType="1"/>
            </p:cNvSpPr>
            <p:nvPr/>
          </p:nvSpPr>
          <p:spPr bwMode="auto">
            <a:xfrm>
              <a:off x="440" y="1881"/>
              <a:ext cx="1322" cy="550"/>
            </a:xfrm>
            <a:prstGeom prst="line">
              <a:avLst/>
            </a:prstGeom>
            <a:noFill/>
            <a:ln w="9525">
              <a:solidFill>
                <a:schemeClr val="tx1"/>
              </a:solidFill>
              <a:round/>
              <a:headEnd/>
              <a:tailEnd/>
            </a:ln>
          </p:spPr>
          <p:txBody>
            <a:bodyPr/>
            <a:lstStyle/>
            <a:p>
              <a:endParaRPr lang="hu-HU"/>
            </a:p>
          </p:txBody>
        </p:sp>
        <p:sp>
          <p:nvSpPr>
            <p:cNvPr id="4126" name="Line 11"/>
            <p:cNvSpPr>
              <a:spLocks noChangeShapeType="1"/>
            </p:cNvSpPr>
            <p:nvPr/>
          </p:nvSpPr>
          <p:spPr bwMode="auto">
            <a:xfrm>
              <a:off x="486" y="1829"/>
              <a:ext cx="1322" cy="550"/>
            </a:xfrm>
            <a:prstGeom prst="line">
              <a:avLst/>
            </a:prstGeom>
            <a:noFill/>
            <a:ln w="9525">
              <a:solidFill>
                <a:schemeClr val="tx1"/>
              </a:solidFill>
              <a:round/>
              <a:headEnd/>
              <a:tailEnd/>
            </a:ln>
          </p:spPr>
          <p:txBody>
            <a:bodyPr/>
            <a:lstStyle/>
            <a:p>
              <a:endParaRPr lang="hu-HU"/>
            </a:p>
          </p:txBody>
        </p:sp>
        <p:sp>
          <p:nvSpPr>
            <p:cNvPr id="4127" name="Line 13"/>
            <p:cNvSpPr>
              <a:spLocks noChangeShapeType="1"/>
            </p:cNvSpPr>
            <p:nvPr/>
          </p:nvSpPr>
          <p:spPr bwMode="auto">
            <a:xfrm>
              <a:off x="1484" y="834"/>
              <a:ext cx="1322" cy="550"/>
            </a:xfrm>
            <a:prstGeom prst="line">
              <a:avLst/>
            </a:prstGeom>
            <a:noFill/>
            <a:ln w="9525">
              <a:solidFill>
                <a:schemeClr val="tx1"/>
              </a:solidFill>
              <a:round/>
              <a:headEnd/>
              <a:tailEnd/>
            </a:ln>
          </p:spPr>
          <p:txBody>
            <a:bodyPr/>
            <a:lstStyle/>
            <a:p>
              <a:endParaRPr lang="hu-HU"/>
            </a:p>
          </p:txBody>
        </p:sp>
        <p:sp>
          <p:nvSpPr>
            <p:cNvPr id="4128" name="Line 14"/>
            <p:cNvSpPr>
              <a:spLocks noChangeShapeType="1"/>
            </p:cNvSpPr>
            <p:nvPr/>
          </p:nvSpPr>
          <p:spPr bwMode="auto">
            <a:xfrm>
              <a:off x="1530" y="781"/>
              <a:ext cx="1322" cy="550"/>
            </a:xfrm>
            <a:prstGeom prst="line">
              <a:avLst/>
            </a:prstGeom>
            <a:noFill/>
            <a:ln w="9525">
              <a:solidFill>
                <a:schemeClr val="tx1"/>
              </a:solidFill>
              <a:round/>
              <a:headEnd/>
              <a:tailEnd/>
            </a:ln>
          </p:spPr>
          <p:txBody>
            <a:bodyPr/>
            <a:lstStyle/>
            <a:p>
              <a:endParaRPr lang="hu-HU"/>
            </a:p>
          </p:txBody>
        </p:sp>
        <p:sp>
          <p:nvSpPr>
            <p:cNvPr id="4129" name="Line 15"/>
            <p:cNvSpPr>
              <a:spLocks noChangeShapeType="1"/>
            </p:cNvSpPr>
            <p:nvPr/>
          </p:nvSpPr>
          <p:spPr bwMode="auto">
            <a:xfrm>
              <a:off x="1576" y="729"/>
              <a:ext cx="1323" cy="550"/>
            </a:xfrm>
            <a:prstGeom prst="line">
              <a:avLst/>
            </a:prstGeom>
            <a:noFill/>
            <a:ln w="9525">
              <a:solidFill>
                <a:schemeClr val="tx1"/>
              </a:solidFill>
              <a:round/>
              <a:headEnd/>
              <a:tailEnd/>
            </a:ln>
          </p:spPr>
          <p:txBody>
            <a:bodyPr/>
            <a:lstStyle/>
            <a:p>
              <a:endParaRPr lang="hu-HU"/>
            </a:p>
          </p:txBody>
        </p:sp>
        <p:sp>
          <p:nvSpPr>
            <p:cNvPr id="4130" name="Line 16"/>
            <p:cNvSpPr>
              <a:spLocks noChangeShapeType="1"/>
            </p:cNvSpPr>
            <p:nvPr/>
          </p:nvSpPr>
          <p:spPr bwMode="auto">
            <a:xfrm>
              <a:off x="1623" y="677"/>
              <a:ext cx="1322" cy="550"/>
            </a:xfrm>
            <a:prstGeom prst="line">
              <a:avLst/>
            </a:prstGeom>
            <a:noFill/>
            <a:ln w="9525">
              <a:solidFill>
                <a:schemeClr val="tx1"/>
              </a:solidFill>
              <a:round/>
              <a:headEnd/>
              <a:tailEnd/>
            </a:ln>
          </p:spPr>
          <p:txBody>
            <a:bodyPr/>
            <a:lstStyle/>
            <a:p>
              <a:endParaRPr lang="hu-HU"/>
            </a:p>
          </p:txBody>
        </p:sp>
        <p:sp>
          <p:nvSpPr>
            <p:cNvPr id="4131" name="Line 17"/>
            <p:cNvSpPr>
              <a:spLocks noChangeShapeType="1"/>
            </p:cNvSpPr>
            <p:nvPr/>
          </p:nvSpPr>
          <p:spPr bwMode="auto">
            <a:xfrm>
              <a:off x="1669" y="624"/>
              <a:ext cx="1323" cy="550"/>
            </a:xfrm>
            <a:prstGeom prst="line">
              <a:avLst/>
            </a:prstGeom>
            <a:noFill/>
            <a:ln w="9525">
              <a:solidFill>
                <a:schemeClr val="tx1"/>
              </a:solidFill>
              <a:round/>
              <a:headEnd/>
              <a:tailEnd/>
            </a:ln>
          </p:spPr>
          <p:txBody>
            <a:bodyPr/>
            <a:lstStyle/>
            <a:p>
              <a:endParaRPr lang="hu-HU"/>
            </a:p>
          </p:txBody>
        </p:sp>
        <p:sp>
          <p:nvSpPr>
            <p:cNvPr id="4132" name="Line 18"/>
            <p:cNvSpPr>
              <a:spLocks noChangeShapeType="1"/>
            </p:cNvSpPr>
            <p:nvPr/>
          </p:nvSpPr>
          <p:spPr bwMode="auto">
            <a:xfrm>
              <a:off x="1716" y="572"/>
              <a:ext cx="1322" cy="550"/>
            </a:xfrm>
            <a:prstGeom prst="line">
              <a:avLst/>
            </a:prstGeom>
            <a:noFill/>
            <a:ln w="9525">
              <a:solidFill>
                <a:schemeClr val="tx1"/>
              </a:solidFill>
              <a:round/>
              <a:headEnd/>
              <a:tailEnd/>
            </a:ln>
          </p:spPr>
          <p:txBody>
            <a:bodyPr/>
            <a:lstStyle/>
            <a:p>
              <a:endParaRPr lang="hu-HU"/>
            </a:p>
          </p:txBody>
        </p:sp>
        <p:sp>
          <p:nvSpPr>
            <p:cNvPr id="4133" name="Line 19"/>
            <p:cNvSpPr>
              <a:spLocks noChangeShapeType="1"/>
            </p:cNvSpPr>
            <p:nvPr/>
          </p:nvSpPr>
          <p:spPr bwMode="auto">
            <a:xfrm flipH="1">
              <a:off x="463" y="677"/>
              <a:ext cx="1461" cy="1440"/>
            </a:xfrm>
            <a:prstGeom prst="line">
              <a:avLst/>
            </a:prstGeom>
            <a:noFill/>
            <a:ln w="9525">
              <a:solidFill>
                <a:schemeClr val="tx1"/>
              </a:solidFill>
              <a:prstDash val="sysDot"/>
              <a:round/>
              <a:headEnd/>
              <a:tailEnd/>
            </a:ln>
          </p:spPr>
          <p:txBody>
            <a:bodyPr/>
            <a:lstStyle/>
            <a:p>
              <a:endParaRPr lang="hu-HU"/>
            </a:p>
          </p:txBody>
        </p:sp>
        <p:sp>
          <p:nvSpPr>
            <p:cNvPr id="4134" name="Line 20"/>
            <p:cNvSpPr>
              <a:spLocks noChangeShapeType="1"/>
            </p:cNvSpPr>
            <p:nvPr/>
          </p:nvSpPr>
          <p:spPr bwMode="auto">
            <a:xfrm flipH="1">
              <a:off x="393" y="651"/>
              <a:ext cx="1462" cy="1440"/>
            </a:xfrm>
            <a:prstGeom prst="line">
              <a:avLst/>
            </a:prstGeom>
            <a:noFill/>
            <a:ln w="9525">
              <a:solidFill>
                <a:schemeClr val="tx1"/>
              </a:solidFill>
              <a:prstDash val="sysDot"/>
              <a:round/>
              <a:headEnd/>
              <a:tailEnd/>
            </a:ln>
          </p:spPr>
          <p:txBody>
            <a:bodyPr/>
            <a:lstStyle/>
            <a:p>
              <a:endParaRPr lang="hu-HU"/>
            </a:p>
          </p:txBody>
        </p:sp>
        <p:sp>
          <p:nvSpPr>
            <p:cNvPr id="4135" name="Line 21"/>
            <p:cNvSpPr>
              <a:spLocks noChangeShapeType="1"/>
            </p:cNvSpPr>
            <p:nvPr/>
          </p:nvSpPr>
          <p:spPr bwMode="auto">
            <a:xfrm flipH="1">
              <a:off x="324" y="624"/>
              <a:ext cx="1461" cy="1440"/>
            </a:xfrm>
            <a:prstGeom prst="line">
              <a:avLst/>
            </a:prstGeom>
            <a:noFill/>
            <a:ln w="9525">
              <a:solidFill>
                <a:schemeClr val="tx1"/>
              </a:solidFill>
              <a:prstDash val="sysDot"/>
              <a:round/>
              <a:headEnd/>
              <a:tailEnd/>
            </a:ln>
          </p:spPr>
          <p:txBody>
            <a:bodyPr/>
            <a:lstStyle/>
            <a:p>
              <a:endParaRPr lang="hu-HU"/>
            </a:p>
          </p:txBody>
        </p:sp>
        <p:sp>
          <p:nvSpPr>
            <p:cNvPr id="4136" name="Line 23"/>
            <p:cNvSpPr>
              <a:spLocks noChangeShapeType="1"/>
            </p:cNvSpPr>
            <p:nvPr/>
          </p:nvSpPr>
          <p:spPr bwMode="auto">
            <a:xfrm>
              <a:off x="648" y="1672"/>
              <a:ext cx="743" cy="314"/>
            </a:xfrm>
            <a:prstGeom prst="line">
              <a:avLst/>
            </a:prstGeom>
            <a:noFill/>
            <a:ln w="9525">
              <a:solidFill>
                <a:schemeClr val="tx1"/>
              </a:solidFill>
              <a:round/>
              <a:headEnd/>
              <a:tailEnd/>
            </a:ln>
          </p:spPr>
          <p:txBody>
            <a:bodyPr/>
            <a:lstStyle/>
            <a:p>
              <a:endParaRPr lang="hu-HU"/>
            </a:p>
          </p:txBody>
        </p:sp>
        <p:sp>
          <p:nvSpPr>
            <p:cNvPr id="4137" name="Line 24"/>
            <p:cNvSpPr>
              <a:spLocks noChangeShapeType="1"/>
            </p:cNvSpPr>
            <p:nvPr/>
          </p:nvSpPr>
          <p:spPr bwMode="auto">
            <a:xfrm>
              <a:off x="695" y="1619"/>
              <a:ext cx="673" cy="288"/>
            </a:xfrm>
            <a:prstGeom prst="line">
              <a:avLst/>
            </a:prstGeom>
            <a:noFill/>
            <a:ln w="9525">
              <a:solidFill>
                <a:schemeClr val="tx1"/>
              </a:solidFill>
              <a:round/>
              <a:headEnd/>
              <a:tailEnd/>
            </a:ln>
          </p:spPr>
          <p:txBody>
            <a:bodyPr/>
            <a:lstStyle/>
            <a:p>
              <a:endParaRPr lang="hu-HU"/>
            </a:p>
          </p:txBody>
        </p:sp>
        <p:sp>
          <p:nvSpPr>
            <p:cNvPr id="4138" name="Line 25"/>
            <p:cNvSpPr>
              <a:spLocks noChangeShapeType="1"/>
            </p:cNvSpPr>
            <p:nvPr/>
          </p:nvSpPr>
          <p:spPr bwMode="auto">
            <a:xfrm>
              <a:off x="741" y="1567"/>
              <a:ext cx="673" cy="288"/>
            </a:xfrm>
            <a:prstGeom prst="line">
              <a:avLst/>
            </a:prstGeom>
            <a:noFill/>
            <a:ln w="9525">
              <a:solidFill>
                <a:schemeClr val="tx1"/>
              </a:solidFill>
              <a:round/>
              <a:headEnd/>
              <a:tailEnd/>
            </a:ln>
          </p:spPr>
          <p:txBody>
            <a:bodyPr/>
            <a:lstStyle/>
            <a:p>
              <a:endParaRPr lang="hu-HU"/>
            </a:p>
          </p:txBody>
        </p:sp>
        <p:sp>
          <p:nvSpPr>
            <p:cNvPr id="4139" name="Line 26"/>
            <p:cNvSpPr>
              <a:spLocks noChangeShapeType="1"/>
            </p:cNvSpPr>
            <p:nvPr/>
          </p:nvSpPr>
          <p:spPr bwMode="auto">
            <a:xfrm>
              <a:off x="788" y="1515"/>
              <a:ext cx="672" cy="288"/>
            </a:xfrm>
            <a:prstGeom prst="line">
              <a:avLst/>
            </a:prstGeom>
            <a:noFill/>
            <a:ln w="9525">
              <a:solidFill>
                <a:schemeClr val="tx1"/>
              </a:solidFill>
              <a:round/>
              <a:headEnd/>
              <a:tailEnd/>
            </a:ln>
          </p:spPr>
          <p:txBody>
            <a:bodyPr/>
            <a:lstStyle/>
            <a:p>
              <a:endParaRPr lang="hu-HU"/>
            </a:p>
          </p:txBody>
        </p:sp>
        <p:sp>
          <p:nvSpPr>
            <p:cNvPr id="4140" name="Line 27"/>
            <p:cNvSpPr>
              <a:spLocks noChangeShapeType="1"/>
            </p:cNvSpPr>
            <p:nvPr/>
          </p:nvSpPr>
          <p:spPr bwMode="auto">
            <a:xfrm>
              <a:off x="834" y="1462"/>
              <a:ext cx="673" cy="288"/>
            </a:xfrm>
            <a:prstGeom prst="line">
              <a:avLst/>
            </a:prstGeom>
            <a:noFill/>
            <a:ln w="9525">
              <a:solidFill>
                <a:schemeClr val="tx1"/>
              </a:solidFill>
              <a:round/>
              <a:headEnd/>
              <a:tailEnd/>
            </a:ln>
          </p:spPr>
          <p:txBody>
            <a:bodyPr/>
            <a:lstStyle/>
            <a:p>
              <a:endParaRPr lang="hu-HU"/>
            </a:p>
          </p:txBody>
        </p:sp>
        <p:sp>
          <p:nvSpPr>
            <p:cNvPr id="4141" name="Line 28"/>
            <p:cNvSpPr>
              <a:spLocks noChangeShapeType="1"/>
            </p:cNvSpPr>
            <p:nvPr/>
          </p:nvSpPr>
          <p:spPr bwMode="auto">
            <a:xfrm>
              <a:off x="927" y="1357"/>
              <a:ext cx="1322" cy="550"/>
            </a:xfrm>
            <a:prstGeom prst="line">
              <a:avLst/>
            </a:prstGeom>
            <a:noFill/>
            <a:ln w="9525">
              <a:solidFill>
                <a:schemeClr val="tx1"/>
              </a:solidFill>
              <a:round/>
              <a:headEnd/>
              <a:tailEnd/>
            </a:ln>
          </p:spPr>
          <p:txBody>
            <a:bodyPr/>
            <a:lstStyle/>
            <a:p>
              <a:endParaRPr lang="hu-HU"/>
            </a:p>
          </p:txBody>
        </p:sp>
        <p:sp>
          <p:nvSpPr>
            <p:cNvPr id="4142" name="Line 29"/>
            <p:cNvSpPr>
              <a:spLocks noChangeShapeType="1"/>
            </p:cNvSpPr>
            <p:nvPr/>
          </p:nvSpPr>
          <p:spPr bwMode="auto">
            <a:xfrm>
              <a:off x="857" y="1410"/>
              <a:ext cx="1392" cy="576"/>
            </a:xfrm>
            <a:prstGeom prst="line">
              <a:avLst/>
            </a:prstGeom>
            <a:noFill/>
            <a:ln w="9525">
              <a:solidFill>
                <a:schemeClr val="tx1"/>
              </a:solidFill>
              <a:round/>
              <a:headEnd/>
              <a:tailEnd/>
            </a:ln>
          </p:spPr>
          <p:txBody>
            <a:bodyPr/>
            <a:lstStyle/>
            <a:p>
              <a:endParaRPr lang="hu-HU"/>
            </a:p>
          </p:txBody>
        </p:sp>
        <p:sp>
          <p:nvSpPr>
            <p:cNvPr id="4143" name="Line 30"/>
            <p:cNvSpPr>
              <a:spLocks noChangeShapeType="1"/>
            </p:cNvSpPr>
            <p:nvPr/>
          </p:nvSpPr>
          <p:spPr bwMode="auto">
            <a:xfrm flipH="1">
              <a:off x="927" y="729"/>
              <a:ext cx="1137" cy="1126"/>
            </a:xfrm>
            <a:prstGeom prst="line">
              <a:avLst/>
            </a:prstGeom>
            <a:noFill/>
            <a:ln w="9525">
              <a:solidFill>
                <a:schemeClr val="tx1"/>
              </a:solidFill>
              <a:prstDash val="sysDot"/>
              <a:round/>
              <a:headEnd/>
              <a:tailEnd/>
            </a:ln>
          </p:spPr>
          <p:txBody>
            <a:bodyPr/>
            <a:lstStyle/>
            <a:p>
              <a:endParaRPr lang="hu-HU"/>
            </a:p>
          </p:txBody>
        </p:sp>
        <p:sp>
          <p:nvSpPr>
            <p:cNvPr id="4144" name="Line 31"/>
            <p:cNvSpPr>
              <a:spLocks noChangeShapeType="1"/>
            </p:cNvSpPr>
            <p:nvPr/>
          </p:nvSpPr>
          <p:spPr bwMode="auto">
            <a:xfrm flipH="1">
              <a:off x="904" y="677"/>
              <a:ext cx="1113" cy="1099"/>
            </a:xfrm>
            <a:prstGeom prst="line">
              <a:avLst/>
            </a:prstGeom>
            <a:noFill/>
            <a:ln w="9525">
              <a:solidFill>
                <a:schemeClr val="tx1"/>
              </a:solidFill>
              <a:prstDash val="sysDot"/>
              <a:round/>
              <a:headEnd/>
              <a:tailEnd/>
            </a:ln>
          </p:spPr>
          <p:txBody>
            <a:bodyPr/>
            <a:lstStyle/>
            <a:p>
              <a:endParaRPr lang="hu-HU"/>
            </a:p>
          </p:txBody>
        </p:sp>
        <p:sp>
          <p:nvSpPr>
            <p:cNvPr id="4145" name="Line 32"/>
            <p:cNvSpPr>
              <a:spLocks noChangeShapeType="1"/>
            </p:cNvSpPr>
            <p:nvPr/>
          </p:nvSpPr>
          <p:spPr bwMode="auto">
            <a:xfrm flipH="1">
              <a:off x="1043" y="729"/>
              <a:ext cx="1113" cy="1100"/>
            </a:xfrm>
            <a:prstGeom prst="line">
              <a:avLst/>
            </a:prstGeom>
            <a:noFill/>
            <a:ln w="9525">
              <a:solidFill>
                <a:schemeClr val="tx1"/>
              </a:solidFill>
              <a:prstDash val="sysDot"/>
              <a:round/>
              <a:headEnd/>
              <a:tailEnd/>
            </a:ln>
          </p:spPr>
          <p:txBody>
            <a:bodyPr/>
            <a:lstStyle/>
            <a:p>
              <a:endParaRPr lang="hu-HU"/>
            </a:p>
          </p:txBody>
        </p:sp>
        <p:sp>
          <p:nvSpPr>
            <p:cNvPr id="4146" name="Line 34"/>
            <p:cNvSpPr>
              <a:spLocks noChangeShapeType="1"/>
            </p:cNvSpPr>
            <p:nvPr/>
          </p:nvSpPr>
          <p:spPr bwMode="auto">
            <a:xfrm>
              <a:off x="1205" y="1096"/>
              <a:ext cx="673" cy="288"/>
            </a:xfrm>
            <a:prstGeom prst="line">
              <a:avLst/>
            </a:prstGeom>
            <a:noFill/>
            <a:ln w="9525">
              <a:solidFill>
                <a:schemeClr val="tx1"/>
              </a:solidFill>
              <a:round/>
              <a:headEnd/>
              <a:tailEnd/>
            </a:ln>
          </p:spPr>
          <p:txBody>
            <a:bodyPr/>
            <a:lstStyle/>
            <a:p>
              <a:endParaRPr lang="hu-HU"/>
            </a:p>
          </p:txBody>
        </p:sp>
        <p:sp>
          <p:nvSpPr>
            <p:cNvPr id="4147" name="Line 35"/>
            <p:cNvSpPr>
              <a:spLocks noChangeShapeType="1"/>
            </p:cNvSpPr>
            <p:nvPr/>
          </p:nvSpPr>
          <p:spPr bwMode="auto">
            <a:xfrm>
              <a:off x="1252" y="1043"/>
              <a:ext cx="672" cy="288"/>
            </a:xfrm>
            <a:prstGeom prst="line">
              <a:avLst/>
            </a:prstGeom>
            <a:noFill/>
            <a:ln w="9525">
              <a:solidFill>
                <a:schemeClr val="tx1"/>
              </a:solidFill>
              <a:round/>
              <a:headEnd/>
              <a:tailEnd/>
            </a:ln>
          </p:spPr>
          <p:txBody>
            <a:bodyPr/>
            <a:lstStyle/>
            <a:p>
              <a:endParaRPr lang="hu-HU"/>
            </a:p>
          </p:txBody>
        </p:sp>
        <p:sp>
          <p:nvSpPr>
            <p:cNvPr id="4148" name="Line 36"/>
            <p:cNvSpPr>
              <a:spLocks noChangeShapeType="1"/>
            </p:cNvSpPr>
            <p:nvPr/>
          </p:nvSpPr>
          <p:spPr bwMode="auto">
            <a:xfrm>
              <a:off x="1275" y="991"/>
              <a:ext cx="673" cy="288"/>
            </a:xfrm>
            <a:prstGeom prst="line">
              <a:avLst/>
            </a:prstGeom>
            <a:noFill/>
            <a:ln w="9525">
              <a:solidFill>
                <a:schemeClr val="tx1"/>
              </a:solidFill>
              <a:round/>
              <a:headEnd/>
              <a:tailEnd/>
            </a:ln>
          </p:spPr>
          <p:txBody>
            <a:bodyPr/>
            <a:lstStyle/>
            <a:p>
              <a:endParaRPr lang="hu-HU"/>
            </a:p>
          </p:txBody>
        </p:sp>
        <p:sp>
          <p:nvSpPr>
            <p:cNvPr id="4149" name="Line 37"/>
            <p:cNvSpPr>
              <a:spLocks noChangeShapeType="1"/>
            </p:cNvSpPr>
            <p:nvPr/>
          </p:nvSpPr>
          <p:spPr bwMode="auto">
            <a:xfrm>
              <a:off x="1344" y="965"/>
              <a:ext cx="673" cy="288"/>
            </a:xfrm>
            <a:prstGeom prst="line">
              <a:avLst/>
            </a:prstGeom>
            <a:noFill/>
            <a:ln w="9525">
              <a:solidFill>
                <a:schemeClr val="tx1"/>
              </a:solidFill>
              <a:round/>
              <a:headEnd/>
              <a:tailEnd/>
            </a:ln>
          </p:spPr>
          <p:txBody>
            <a:bodyPr/>
            <a:lstStyle/>
            <a:p>
              <a:endParaRPr lang="hu-HU"/>
            </a:p>
          </p:txBody>
        </p:sp>
        <p:sp>
          <p:nvSpPr>
            <p:cNvPr id="4150" name="Line 38"/>
            <p:cNvSpPr>
              <a:spLocks noChangeShapeType="1"/>
            </p:cNvSpPr>
            <p:nvPr/>
          </p:nvSpPr>
          <p:spPr bwMode="auto">
            <a:xfrm>
              <a:off x="1368" y="912"/>
              <a:ext cx="672" cy="288"/>
            </a:xfrm>
            <a:prstGeom prst="line">
              <a:avLst/>
            </a:prstGeom>
            <a:noFill/>
            <a:ln w="9525">
              <a:solidFill>
                <a:schemeClr val="tx1"/>
              </a:solidFill>
              <a:round/>
              <a:headEnd/>
              <a:tailEnd/>
            </a:ln>
          </p:spPr>
          <p:txBody>
            <a:bodyPr/>
            <a:lstStyle/>
            <a:p>
              <a:endParaRPr lang="hu-HU"/>
            </a:p>
          </p:txBody>
        </p:sp>
        <p:sp>
          <p:nvSpPr>
            <p:cNvPr id="4151" name="Line 39"/>
            <p:cNvSpPr>
              <a:spLocks noChangeShapeType="1"/>
            </p:cNvSpPr>
            <p:nvPr/>
          </p:nvSpPr>
          <p:spPr bwMode="auto">
            <a:xfrm>
              <a:off x="1391" y="860"/>
              <a:ext cx="673" cy="288"/>
            </a:xfrm>
            <a:prstGeom prst="line">
              <a:avLst/>
            </a:prstGeom>
            <a:noFill/>
            <a:ln w="9525">
              <a:solidFill>
                <a:schemeClr val="tx1"/>
              </a:solidFill>
              <a:round/>
              <a:headEnd/>
              <a:tailEnd/>
            </a:ln>
          </p:spPr>
          <p:txBody>
            <a:bodyPr/>
            <a:lstStyle/>
            <a:p>
              <a:endParaRPr lang="hu-HU"/>
            </a:p>
          </p:txBody>
        </p:sp>
        <p:sp>
          <p:nvSpPr>
            <p:cNvPr id="4152" name="Line 49"/>
            <p:cNvSpPr>
              <a:spLocks noChangeShapeType="1"/>
            </p:cNvSpPr>
            <p:nvPr/>
          </p:nvSpPr>
          <p:spPr bwMode="auto">
            <a:xfrm>
              <a:off x="904" y="1855"/>
              <a:ext cx="1044" cy="445"/>
            </a:xfrm>
            <a:prstGeom prst="line">
              <a:avLst/>
            </a:prstGeom>
            <a:noFill/>
            <a:ln w="9525">
              <a:solidFill>
                <a:schemeClr val="tx1"/>
              </a:solidFill>
              <a:round/>
              <a:headEnd/>
              <a:tailEnd/>
            </a:ln>
          </p:spPr>
          <p:txBody>
            <a:bodyPr/>
            <a:lstStyle/>
            <a:p>
              <a:endParaRPr lang="hu-HU"/>
            </a:p>
          </p:txBody>
        </p:sp>
        <p:sp>
          <p:nvSpPr>
            <p:cNvPr id="4153" name="Line 56"/>
            <p:cNvSpPr>
              <a:spLocks noChangeShapeType="1"/>
            </p:cNvSpPr>
            <p:nvPr/>
          </p:nvSpPr>
          <p:spPr bwMode="auto">
            <a:xfrm flipH="1">
              <a:off x="1437" y="1069"/>
              <a:ext cx="1415" cy="1467"/>
            </a:xfrm>
            <a:prstGeom prst="line">
              <a:avLst/>
            </a:prstGeom>
            <a:noFill/>
            <a:ln w="9525">
              <a:solidFill>
                <a:schemeClr val="tx1"/>
              </a:solidFill>
              <a:prstDash val="sysDot"/>
              <a:round/>
              <a:headEnd/>
              <a:tailEnd/>
            </a:ln>
          </p:spPr>
          <p:txBody>
            <a:bodyPr/>
            <a:lstStyle/>
            <a:p>
              <a:endParaRPr lang="hu-HU"/>
            </a:p>
          </p:txBody>
        </p:sp>
        <p:sp>
          <p:nvSpPr>
            <p:cNvPr id="4154" name="Line 57"/>
            <p:cNvSpPr>
              <a:spLocks noChangeShapeType="1"/>
            </p:cNvSpPr>
            <p:nvPr/>
          </p:nvSpPr>
          <p:spPr bwMode="auto">
            <a:xfrm flipH="1">
              <a:off x="1530" y="1096"/>
              <a:ext cx="1415" cy="1466"/>
            </a:xfrm>
            <a:prstGeom prst="line">
              <a:avLst/>
            </a:prstGeom>
            <a:noFill/>
            <a:ln w="9525">
              <a:solidFill>
                <a:schemeClr val="tx1"/>
              </a:solidFill>
              <a:prstDash val="sysDot"/>
              <a:round/>
              <a:headEnd/>
              <a:tailEnd/>
            </a:ln>
          </p:spPr>
          <p:txBody>
            <a:bodyPr/>
            <a:lstStyle/>
            <a:p>
              <a:endParaRPr lang="hu-HU"/>
            </a:p>
          </p:txBody>
        </p:sp>
        <p:sp>
          <p:nvSpPr>
            <p:cNvPr id="4155" name="Line 58"/>
            <p:cNvSpPr>
              <a:spLocks noChangeShapeType="1"/>
            </p:cNvSpPr>
            <p:nvPr/>
          </p:nvSpPr>
          <p:spPr bwMode="auto">
            <a:xfrm flipH="1">
              <a:off x="1716" y="781"/>
              <a:ext cx="487" cy="498"/>
            </a:xfrm>
            <a:prstGeom prst="line">
              <a:avLst/>
            </a:prstGeom>
            <a:noFill/>
            <a:ln w="9525">
              <a:solidFill>
                <a:schemeClr val="tx1"/>
              </a:solidFill>
              <a:prstDash val="sysDot"/>
              <a:round/>
              <a:headEnd/>
              <a:tailEnd/>
            </a:ln>
          </p:spPr>
          <p:txBody>
            <a:bodyPr/>
            <a:lstStyle/>
            <a:p>
              <a:endParaRPr lang="hu-HU"/>
            </a:p>
          </p:txBody>
        </p:sp>
        <p:sp>
          <p:nvSpPr>
            <p:cNvPr id="4156" name="Line 61"/>
            <p:cNvSpPr>
              <a:spLocks noChangeShapeType="1"/>
            </p:cNvSpPr>
            <p:nvPr/>
          </p:nvSpPr>
          <p:spPr bwMode="auto">
            <a:xfrm flipH="1">
              <a:off x="1971" y="886"/>
              <a:ext cx="487" cy="498"/>
            </a:xfrm>
            <a:prstGeom prst="line">
              <a:avLst/>
            </a:prstGeom>
            <a:noFill/>
            <a:ln w="9525">
              <a:solidFill>
                <a:schemeClr val="tx1"/>
              </a:solidFill>
              <a:prstDash val="sysDot"/>
              <a:round/>
              <a:headEnd/>
              <a:tailEnd/>
            </a:ln>
          </p:spPr>
          <p:txBody>
            <a:bodyPr/>
            <a:lstStyle/>
            <a:p>
              <a:endParaRPr lang="hu-HU"/>
            </a:p>
          </p:txBody>
        </p:sp>
        <p:sp>
          <p:nvSpPr>
            <p:cNvPr id="4157" name="Line 62"/>
            <p:cNvSpPr>
              <a:spLocks noChangeShapeType="1"/>
            </p:cNvSpPr>
            <p:nvPr/>
          </p:nvSpPr>
          <p:spPr bwMode="auto">
            <a:xfrm flipH="1">
              <a:off x="1901" y="860"/>
              <a:ext cx="487" cy="497"/>
            </a:xfrm>
            <a:prstGeom prst="line">
              <a:avLst/>
            </a:prstGeom>
            <a:noFill/>
            <a:ln w="9525">
              <a:solidFill>
                <a:schemeClr val="tx1"/>
              </a:solidFill>
              <a:prstDash val="sysDot"/>
              <a:round/>
              <a:headEnd/>
              <a:tailEnd/>
            </a:ln>
          </p:spPr>
          <p:txBody>
            <a:bodyPr/>
            <a:lstStyle/>
            <a:p>
              <a:endParaRPr lang="hu-HU"/>
            </a:p>
          </p:txBody>
        </p:sp>
        <p:sp>
          <p:nvSpPr>
            <p:cNvPr id="4158" name="Line 63"/>
            <p:cNvSpPr>
              <a:spLocks noChangeShapeType="1"/>
            </p:cNvSpPr>
            <p:nvPr/>
          </p:nvSpPr>
          <p:spPr bwMode="auto">
            <a:xfrm flipH="1">
              <a:off x="1855" y="808"/>
              <a:ext cx="487" cy="497"/>
            </a:xfrm>
            <a:prstGeom prst="line">
              <a:avLst/>
            </a:prstGeom>
            <a:noFill/>
            <a:ln w="9525">
              <a:solidFill>
                <a:schemeClr val="tx1"/>
              </a:solidFill>
              <a:prstDash val="sysDot"/>
              <a:round/>
              <a:headEnd/>
              <a:tailEnd/>
            </a:ln>
          </p:spPr>
          <p:txBody>
            <a:bodyPr/>
            <a:lstStyle/>
            <a:p>
              <a:endParaRPr lang="hu-HU"/>
            </a:p>
          </p:txBody>
        </p:sp>
        <p:sp>
          <p:nvSpPr>
            <p:cNvPr id="4159" name="Line 64"/>
            <p:cNvSpPr>
              <a:spLocks noChangeShapeType="1"/>
            </p:cNvSpPr>
            <p:nvPr/>
          </p:nvSpPr>
          <p:spPr bwMode="auto">
            <a:xfrm flipH="1">
              <a:off x="1808" y="781"/>
              <a:ext cx="488" cy="498"/>
            </a:xfrm>
            <a:prstGeom prst="line">
              <a:avLst/>
            </a:prstGeom>
            <a:noFill/>
            <a:ln w="9525">
              <a:solidFill>
                <a:schemeClr val="tx1"/>
              </a:solidFill>
              <a:prstDash val="sysDot"/>
              <a:round/>
              <a:headEnd/>
              <a:tailEnd/>
            </a:ln>
          </p:spPr>
          <p:txBody>
            <a:bodyPr/>
            <a:lstStyle/>
            <a:p>
              <a:endParaRPr lang="hu-HU"/>
            </a:p>
          </p:txBody>
        </p:sp>
        <p:sp>
          <p:nvSpPr>
            <p:cNvPr id="4160" name="Line 73"/>
            <p:cNvSpPr>
              <a:spLocks noChangeShapeType="1"/>
            </p:cNvSpPr>
            <p:nvPr/>
          </p:nvSpPr>
          <p:spPr bwMode="auto">
            <a:xfrm>
              <a:off x="2342" y="1253"/>
              <a:ext cx="441" cy="183"/>
            </a:xfrm>
            <a:prstGeom prst="line">
              <a:avLst/>
            </a:prstGeom>
            <a:noFill/>
            <a:ln w="9525">
              <a:solidFill>
                <a:schemeClr val="tx1"/>
              </a:solidFill>
              <a:round/>
              <a:headEnd/>
              <a:tailEnd/>
            </a:ln>
          </p:spPr>
          <p:txBody>
            <a:bodyPr/>
            <a:lstStyle/>
            <a:p>
              <a:endParaRPr lang="hu-HU"/>
            </a:p>
          </p:txBody>
        </p:sp>
        <p:sp>
          <p:nvSpPr>
            <p:cNvPr id="4161" name="Line 81"/>
            <p:cNvSpPr>
              <a:spLocks noChangeShapeType="1"/>
            </p:cNvSpPr>
            <p:nvPr/>
          </p:nvSpPr>
          <p:spPr bwMode="auto">
            <a:xfrm flipH="1">
              <a:off x="1623" y="1122"/>
              <a:ext cx="1415" cy="1466"/>
            </a:xfrm>
            <a:prstGeom prst="line">
              <a:avLst/>
            </a:prstGeom>
            <a:noFill/>
            <a:ln w="9525">
              <a:solidFill>
                <a:schemeClr val="tx1"/>
              </a:solidFill>
              <a:prstDash val="sysDot"/>
              <a:round/>
              <a:headEnd/>
              <a:tailEnd/>
            </a:ln>
          </p:spPr>
          <p:txBody>
            <a:bodyPr/>
            <a:lstStyle/>
            <a:p>
              <a:endParaRPr lang="hu-HU"/>
            </a:p>
          </p:txBody>
        </p:sp>
        <p:sp>
          <p:nvSpPr>
            <p:cNvPr id="4162" name="Line 82"/>
            <p:cNvSpPr>
              <a:spLocks noChangeShapeType="1"/>
            </p:cNvSpPr>
            <p:nvPr/>
          </p:nvSpPr>
          <p:spPr bwMode="auto">
            <a:xfrm flipH="1">
              <a:off x="277" y="572"/>
              <a:ext cx="1462" cy="1440"/>
            </a:xfrm>
            <a:prstGeom prst="line">
              <a:avLst/>
            </a:prstGeom>
            <a:noFill/>
            <a:ln w="9525">
              <a:solidFill>
                <a:schemeClr val="tx1"/>
              </a:solidFill>
              <a:prstDash val="sysDot"/>
              <a:round/>
              <a:headEnd/>
              <a:tailEnd/>
            </a:ln>
          </p:spPr>
          <p:txBody>
            <a:bodyPr/>
            <a:lstStyle/>
            <a:p>
              <a:endParaRPr lang="hu-HU"/>
            </a:p>
          </p:txBody>
        </p:sp>
        <p:sp>
          <p:nvSpPr>
            <p:cNvPr id="4163" name="Line 5"/>
            <p:cNvSpPr>
              <a:spLocks noChangeShapeType="1"/>
            </p:cNvSpPr>
            <p:nvPr/>
          </p:nvSpPr>
          <p:spPr bwMode="auto">
            <a:xfrm flipH="1">
              <a:off x="1973" y="709"/>
              <a:ext cx="680" cy="681"/>
            </a:xfrm>
            <a:prstGeom prst="line">
              <a:avLst/>
            </a:prstGeom>
            <a:noFill/>
            <a:ln w="63500">
              <a:solidFill>
                <a:schemeClr val="hlink"/>
              </a:solidFill>
              <a:round/>
              <a:headEnd/>
              <a:tailEnd/>
            </a:ln>
          </p:spPr>
          <p:txBody>
            <a:bodyPr/>
            <a:lstStyle/>
            <a:p>
              <a:endParaRPr lang="hu-HU"/>
            </a:p>
          </p:txBody>
        </p:sp>
        <p:sp>
          <p:nvSpPr>
            <p:cNvPr id="4164" name="Line 7"/>
            <p:cNvSpPr>
              <a:spLocks noChangeShapeType="1"/>
            </p:cNvSpPr>
            <p:nvPr/>
          </p:nvSpPr>
          <p:spPr bwMode="auto">
            <a:xfrm flipH="1">
              <a:off x="1114" y="572"/>
              <a:ext cx="1222" cy="1217"/>
            </a:xfrm>
            <a:prstGeom prst="line">
              <a:avLst/>
            </a:prstGeom>
            <a:noFill/>
            <a:ln w="63500">
              <a:solidFill>
                <a:schemeClr val="hlink"/>
              </a:solidFill>
              <a:round/>
              <a:headEnd type="triangle" w="med" len="med"/>
              <a:tailEnd/>
            </a:ln>
          </p:spPr>
          <p:txBody>
            <a:bodyPr/>
            <a:lstStyle/>
            <a:p>
              <a:endParaRPr lang="hu-HU"/>
            </a:p>
          </p:txBody>
        </p:sp>
        <p:sp>
          <p:nvSpPr>
            <p:cNvPr id="4165" name="Oval 40"/>
            <p:cNvSpPr>
              <a:spLocks noChangeArrowheads="1"/>
            </p:cNvSpPr>
            <p:nvPr/>
          </p:nvSpPr>
          <p:spPr bwMode="auto">
            <a:xfrm>
              <a:off x="882" y="1370"/>
              <a:ext cx="673" cy="733"/>
            </a:xfrm>
            <a:prstGeom prst="ellipse">
              <a:avLst/>
            </a:prstGeom>
            <a:gradFill rotWithShape="0">
              <a:gsLst>
                <a:gs pos="0">
                  <a:srgbClr val="BFDFBF"/>
                </a:gs>
                <a:gs pos="100000">
                  <a:srgbClr val="008000"/>
                </a:gs>
              </a:gsLst>
              <a:lin ang="18900000" scaled="1"/>
            </a:gradFill>
            <a:ln w="9525">
              <a:noFill/>
              <a:round/>
              <a:headEnd/>
              <a:tailEnd/>
            </a:ln>
          </p:spPr>
          <p:txBody>
            <a:bodyPr wrap="none" anchor="ctr"/>
            <a:lstStyle/>
            <a:p>
              <a:endParaRPr lang="hu-HU"/>
            </a:p>
          </p:txBody>
        </p:sp>
        <p:sp>
          <p:nvSpPr>
            <p:cNvPr id="4166" name="Oval 65"/>
            <p:cNvSpPr>
              <a:spLocks noChangeArrowheads="1"/>
            </p:cNvSpPr>
            <p:nvPr/>
          </p:nvSpPr>
          <p:spPr bwMode="auto">
            <a:xfrm>
              <a:off x="1701" y="1026"/>
              <a:ext cx="673" cy="733"/>
            </a:xfrm>
            <a:prstGeom prst="ellipse">
              <a:avLst/>
            </a:prstGeom>
            <a:gradFill rotWithShape="0">
              <a:gsLst>
                <a:gs pos="0">
                  <a:srgbClr val="AAD5AA"/>
                </a:gs>
                <a:gs pos="100000">
                  <a:srgbClr val="008000"/>
                </a:gs>
              </a:gsLst>
              <a:lin ang="18900000" scaled="1"/>
            </a:gradFill>
            <a:ln w="9525">
              <a:noFill/>
              <a:round/>
              <a:headEnd/>
              <a:tailEnd/>
            </a:ln>
          </p:spPr>
          <p:txBody>
            <a:bodyPr wrap="none" anchor="ctr"/>
            <a:lstStyle/>
            <a:p>
              <a:endParaRPr lang="hu-HU"/>
            </a:p>
          </p:txBody>
        </p:sp>
        <p:sp>
          <p:nvSpPr>
            <p:cNvPr id="4167" name="Line 84"/>
            <p:cNvSpPr>
              <a:spLocks noChangeShapeType="1"/>
            </p:cNvSpPr>
            <p:nvPr/>
          </p:nvSpPr>
          <p:spPr bwMode="auto">
            <a:xfrm flipH="1">
              <a:off x="523" y="1797"/>
              <a:ext cx="543" cy="538"/>
            </a:xfrm>
            <a:prstGeom prst="line">
              <a:avLst/>
            </a:prstGeom>
            <a:noFill/>
            <a:ln w="63500">
              <a:solidFill>
                <a:schemeClr val="hlink"/>
              </a:solidFill>
              <a:round/>
              <a:headEnd/>
              <a:tailEnd/>
            </a:ln>
          </p:spPr>
          <p:txBody>
            <a:bodyPr/>
            <a:lstStyle/>
            <a:p>
              <a:endParaRPr lang="hu-HU"/>
            </a:p>
          </p:txBody>
        </p:sp>
        <p:sp>
          <p:nvSpPr>
            <p:cNvPr id="4168" name="Line 85"/>
            <p:cNvSpPr>
              <a:spLocks noChangeShapeType="1"/>
            </p:cNvSpPr>
            <p:nvPr/>
          </p:nvSpPr>
          <p:spPr bwMode="auto">
            <a:xfrm flipH="1">
              <a:off x="859" y="1475"/>
              <a:ext cx="1044" cy="1047"/>
            </a:xfrm>
            <a:prstGeom prst="line">
              <a:avLst/>
            </a:prstGeom>
            <a:noFill/>
            <a:ln w="63500">
              <a:solidFill>
                <a:schemeClr val="hlink"/>
              </a:solidFill>
              <a:round/>
              <a:headEnd/>
              <a:tailEnd type="triangle" w="med" len="med"/>
            </a:ln>
          </p:spPr>
          <p:txBody>
            <a:bodyPr/>
            <a:lstStyle/>
            <a:p>
              <a:endParaRPr lang="hu-HU"/>
            </a:p>
          </p:txBody>
        </p:sp>
        <p:sp>
          <p:nvSpPr>
            <p:cNvPr id="289881" name="Text Box 89"/>
            <p:cNvSpPr txBox="1">
              <a:spLocks noChangeArrowheads="1"/>
            </p:cNvSpPr>
            <p:nvPr/>
          </p:nvSpPr>
          <p:spPr bwMode="auto">
            <a:xfrm rot="1582180">
              <a:off x="67" y="2458"/>
              <a:ext cx="1009" cy="260"/>
            </a:xfrm>
            <a:prstGeom prst="rect">
              <a:avLst/>
            </a:prstGeom>
            <a:noFill/>
            <a:ln w="9525">
              <a:noFill/>
              <a:miter lim="800000"/>
              <a:headEnd/>
              <a:tailEnd/>
            </a:ln>
            <a:effectLst/>
          </p:spPr>
          <p:txBody>
            <a:bodyPr wrap="none">
              <a:spAutoFit/>
            </a:bodyPr>
            <a:lstStyle/>
            <a:p>
              <a:pPr algn="ctr">
                <a:lnSpc>
                  <a:spcPct val="70000"/>
                </a:lnSpc>
                <a:defRPr/>
              </a:pPr>
              <a:r>
                <a:rPr kumimoji="1" lang="hu-HU" altLang="ja-JP" sz="1600">
                  <a:effectLst>
                    <a:outerShdw blurRad="38100" dist="38100" dir="2700000" algn="tl">
                      <a:srgbClr val="000000"/>
                    </a:outerShdw>
                  </a:effectLst>
                  <a:latin typeface="Book Antiqua" pitchFamily="18" charset="0"/>
                </a:rPr>
                <a:t>b</a:t>
              </a:r>
            </a:p>
            <a:p>
              <a:pPr algn="ctr">
                <a:lnSpc>
                  <a:spcPct val="70000"/>
                </a:lnSpc>
                <a:defRPr/>
              </a:pPr>
              <a:r>
                <a:rPr kumimoji="1" lang="en-US" altLang="ja-JP" sz="1400">
                  <a:effectLst>
                    <a:outerShdw blurRad="38100" dist="38100" dir="2700000" algn="tl">
                      <a:srgbClr val="000000"/>
                    </a:outerShdw>
                  </a:effectLst>
                  <a:latin typeface="Book Antiqua" pitchFamily="18" charset="0"/>
                  <a:ea typeface="ＭＳ Ｐゴシック" pitchFamily="50" charset="-128"/>
                </a:rPr>
                <a:t>impact parameter</a:t>
              </a:r>
            </a:p>
          </p:txBody>
        </p:sp>
        <p:sp>
          <p:nvSpPr>
            <p:cNvPr id="289882" name="Text Box 90"/>
            <p:cNvSpPr txBox="1">
              <a:spLocks noChangeArrowheads="1"/>
            </p:cNvSpPr>
            <p:nvPr/>
          </p:nvSpPr>
          <p:spPr bwMode="auto">
            <a:xfrm rot="-2859878">
              <a:off x="1784" y="1680"/>
              <a:ext cx="1422" cy="288"/>
            </a:xfrm>
            <a:prstGeom prst="rect">
              <a:avLst/>
            </a:prstGeom>
            <a:noFill/>
            <a:ln w="9525">
              <a:noFill/>
              <a:miter lim="800000"/>
              <a:headEnd/>
              <a:tailEnd/>
            </a:ln>
            <a:effectLst/>
          </p:spPr>
          <p:txBody>
            <a:bodyPr wrap="none">
              <a:spAutoFit/>
            </a:bodyPr>
            <a:lstStyle/>
            <a:p>
              <a:pPr>
                <a:defRPr/>
              </a:pPr>
              <a:r>
                <a:rPr kumimoji="1" lang="en-US" altLang="ja-JP">
                  <a:effectLst>
                    <a:outerShdw blurRad="38100" dist="38100" dir="2700000" algn="tl">
                      <a:srgbClr val="000000"/>
                    </a:outerShdw>
                  </a:effectLst>
                  <a:latin typeface="Book Antiqua" pitchFamily="18" charset="0"/>
                  <a:ea typeface="ＭＳ Ｐゴシック" pitchFamily="50" charset="-128"/>
                </a:rPr>
                <a:t>Reaction plane</a:t>
              </a:r>
            </a:p>
          </p:txBody>
        </p:sp>
        <p:cxnSp>
          <p:nvCxnSpPr>
            <p:cNvPr id="4171" name="AutoShape 119"/>
            <p:cNvCxnSpPr>
              <a:cxnSpLocks noChangeShapeType="1"/>
              <a:stCxn id="4167" idx="1"/>
              <a:endCxn id="4168" idx="1"/>
            </p:cNvCxnSpPr>
            <p:nvPr/>
          </p:nvCxnSpPr>
          <p:spPr bwMode="auto">
            <a:xfrm>
              <a:off x="524" y="2355"/>
              <a:ext cx="335" cy="187"/>
            </a:xfrm>
            <a:prstGeom prst="straightConnector1">
              <a:avLst/>
            </a:prstGeom>
            <a:noFill/>
            <a:ln w="57150">
              <a:solidFill>
                <a:schemeClr val="tx1"/>
              </a:solidFill>
              <a:round/>
              <a:headEnd type="triangle" w="med" len="med"/>
              <a:tailEnd type="triangle" w="med" len="med"/>
            </a:ln>
          </p:spPr>
        </p:cxnSp>
        <p:sp>
          <p:nvSpPr>
            <p:cNvPr id="4172" name="Line 55"/>
            <p:cNvSpPr>
              <a:spLocks noChangeShapeType="1"/>
            </p:cNvSpPr>
            <p:nvPr/>
          </p:nvSpPr>
          <p:spPr bwMode="auto">
            <a:xfrm flipH="1">
              <a:off x="1368" y="1017"/>
              <a:ext cx="1415" cy="1466"/>
            </a:xfrm>
            <a:prstGeom prst="line">
              <a:avLst/>
            </a:prstGeom>
            <a:noFill/>
            <a:ln w="9525">
              <a:solidFill>
                <a:schemeClr val="tx1"/>
              </a:solidFill>
              <a:prstDash val="sysDot"/>
              <a:round/>
              <a:headEnd/>
              <a:tailEnd/>
            </a:ln>
          </p:spPr>
          <p:txBody>
            <a:bodyPr/>
            <a:lstStyle/>
            <a:p>
              <a:endParaRPr lang="hu-HU"/>
            </a:p>
          </p:txBody>
        </p:sp>
        <p:sp>
          <p:nvSpPr>
            <p:cNvPr id="4173" name="Line 78"/>
            <p:cNvSpPr>
              <a:spLocks noChangeShapeType="1"/>
            </p:cNvSpPr>
            <p:nvPr/>
          </p:nvSpPr>
          <p:spPr bwMode="auto">
            <a:xfrm flipH="1">
              <a:off x="1275" y="991"/>
              <a:ext cx="1415" cy="1466"/>
            </a:xfrm>
            <a:prstGeom prst="line">
              <a:avLst/>
            </a:prstGeom>
            <a:noFill/>
            <a:ln w="9525">
              <a:solidFill>
                <a:schemeClr val="tx1"/>
              </a:solidFill>
              <a:prstDash val="sysDot"/>
              <a:round/>
              <a:headEnd/>
              <a:tailEnd/>
            </a:ln>
          </p:spPr>
          <p:txBody>
            <a:bodyPr/>
            <a:lstStyle/>
            <a:p>
              <a:endParaRPr lang="hu-HU"/>
            </a:p>
          </p:txBody>
        </p:sp>
        <p:sp>
          <p:nvSpPr>
            <p:cNvPr id="4174" name="Line 69"/>
            <p:cNvSpPr>
              <a:spLocks noChangeShapeType="1"/>
            </p:cNvSpPr>
            <p:nvPr/>
          </p:nvSpPr>
          <p:spPr bwMode="auto">
            <a:xfrm>
              <a:off x="1948" y="1410"/>
              <a:ext cx="556" cy="235"/>
            </a:xfrm>
            <a:prstGeom prst="line">
              <a:avLst/>
            </a:prstGeom>
            <a:noFill/>
            <a:ln w="9525">
              <a:solidFill>
                <a:schemeClr val="tx1"/>
              </a:solidFill>
              <a:round/>
              <a:headEnd/>
              <a:tailEnd/>
            </a:ln>
          </p:spPr>
          <p:txBody>
            <a:bodyPr/>
            <a:lstStyle/>
            <a:p>
              <a:endParaRPr lang="hu-HU"/>
            </a:p>
          </p:txBody>
        </p:sp>
        <p:sp>
          <p:nvSpPr>
            <p:cNvPr id="4175" name="Line 70"/>
            <p:cNvSpPr>
              <a:spLocks noChangeShapeType="1"/>
            </p:cNvSpPr>
            <p:nvPr/>
          </p:nvSpPr>
          <p:spPr bwMode="auto">
            <a:xfrm>
              <a:off x="2040" y="1384"/>
              <a:ext cx="557" cy="235"/>
            </a:xfrm>
            <a:prstGeom prst="line">
              <a:avLst/>
            </a:prstGeom>
            <a:noFill/>
            <a:ln w="9525">
              <a:solidFill>
                <a:schemeClr val="tx1"/>
              </a:solidFill>
              <a:round/>
              <a:headEnd/>
              <a:tailEnd/>
            </a:ln>
          </p:spPr>
          <p:txBody>
            <a:bodyPr/>
            <a:lstStyle/>
            <a:p>
              <a:endParaRPr lang="hu-HU"/>
            </a:p>
          </p:txBody>
        </p:sp>
        <p:sp>
          <p:nvSpPr>
            <p:cNvPr id="4176" name="Line 71"/>
            <p:cNvSpPr>
              <a:spLocks noChangeShapeType="1"/>
            </p:cNvSpPr>
            <p:nvPr/>
          </p:nvSpPr>
          <p:spPr bwMode="auto">
            <a:xfrm>
              <a:off x="2133" y="1357"/>
              <a:ext cx="487" cy="210"/>
            </a:xfrm>
            <a:prstGeom prst="line">
              <a:avLst/>
            </a:prstGeom>
            <a:noFill/>
            <a:ln w="9525">
              <a:solidFill>
                <a:schemeClr val="tx1"/>
              </a:solidFill>
              <a:round/>
              <a:headEnd/>
              <a:tailEnd/>
            </a:ln>
          </p:spPr>
          <p:txBody>
            <a:bodyPr/>
            <a:lstStyle/>
            <a:p>
              <a:endParaRPr lang="hu-HU"/>
            </a:p>
          </p:txBody>
        </p:sp>
        <p:sp>
          <p:nvSpPr>
            <p:cNvPr id="4177" name="Line 72"/>
            <p:cNvSpPr>
              <a:spLocks noChangeShapeType="1"/>
            </p:cNvSpPr>
            <p:nvPr/>
          </p:nvSpPr>
          <p:spPr bwMode="auto">
            <a:xfrm>
              <a:off x="2226" y="1331"/>
              <a:ext cx="441" cy="184"/>
            </a:xfrm>
            <a:prstGeom prst="line">
              <a:avLst/>
            </a:prstGeom>
            <a:noFill/>
            <a:ln w="9525">
              <a:solidFill>
                <a:schemeClr val="tx1"/>
              </a:solidFill>
              <a:round/>
              <a:headEnd/>
              <a:tailEnd/>
            </a:ln>
          </p:spPr>
          <p:txBody>
            <a:bodyPr/>
            <a:lstStyle/>
            <a:p>
              <a:endParaRPr lang="hu-HU"/>
            </a:p>
          </p:txBody>
        </p:sp>
        <p:sp>
          <p:nvSpPr>
            <p:cNvPr id="4178" name="Line 83"/>
            <p:cNvSpPr>
              <a:spLocks noChangeShapeType="1"/>
            </p:cNvSpPr>
            <p:nvPr/>
          </p:nvSpPr>
          <p:spPr bwMode="auto">
            <a:xfrm>
              <a:off x="2319" y="1305"/>
              <a:ext cx="394" cy="157"/>
            </a:xfrm>
            <a:prstGeom prst="line">
              <a:avLst/>
            </a:prstGeom>
            <a:noFill/>
            <a:ln w="9525">
              <a:solidFill>
                <a:schemeClr val="tx1"/>
              </a:solidFill>
              <a:round/>
              <a:headEnd/>
              <a:tailEnd/>
            </a:ln>
          </p:spPr>
          <p:txBody>
            <a:bodyPr/>
            <a:lstStyle/>
            <a:p>
              <a:endParaRPr lang="hu-HU"/>
            </a:p>
          </p:txBody>
        </p:sp>
        <p:sp>
          <p:nvSpPr>
            <p:cNvPr id="4179" name="Line 68"/>
            <p:cNvSpPr>
              <a:spLocks noChangeShapeType="1"/>
            </p:cNvSpPr>
            <p:nvPr/>
          </p:nvSpPr>
          <p:spPr bwMode="auto">
            <a:xfrm>
              <a:off x="1159" y="1148"/>
              <a:ext cx="1322" cy="550"/>
            </a:xfrm>
            <a:prstGeom prst="line">
              <a:avLst/>
            </a:prstGeom>
            <a:noFill/>
            <a:ln w="9525">
              <a:solidFill>
                <a:schemeClr val="tx1"/>
              </a:solidFill>
              <a:round/>
              <a:headEnd/>
              <a:tailEnd/>
            </a:ln>
          </p:spPr>
          <p:txBody>
            <a:bodyPr/>
            <a:lstStyle/>
            <a:p>
              <a:endParaRPr lang="hu-HU"/>
            </a:p>
          </p:txBody>
        </p:sp>
        <p:sp>
          <p:nvSpPr>
            <p:cNvPr id="4180" name="Line 75"/>
            <p:cNvSpPr>
              <a:spLocks noChangeShapeType="1"/>
            </p:cNvSpPr>
            <p:nvPr/>
          </p:nvSpPr>
          <p:spPr bwMode="auto">
            <a:xfrm flipH="1">
              <a:off x="1020" y="1410"/>
              <a:ext cx="928" cy="942"/>
            </a:xfrm>
            <a:prstGeom prst="line">
              <a:avLst/>
            </a:prstGeom>
            <a:noFill/>
            <a:ln w="9525">
              <a:solidFill>
                <a:schemeClr val="tx1"/>
              </a:solidFill>
              <a:prstDash val="sysDot"/>
              <a:round/>
              <a:headEnd/>
              <a:tailEnd/>
            </a:ln>
          </p:spPr>
          <p:txBody>
            <a:bodyPr/>
            <a:lstStyle/>
            <a:p>
              <a:endParaRPr lang="hu-HU"/>
            </a:p>
          </p:txBody>
        </p:sp>
        <p:sp>
          <p:nvSpPr>
            <p:cNvPr id="4181" name="Line 76"/>
            <p:cNvSpPr>
              <a:spLocks noChangeShapeType="1"/>
            </p:cNvSpPr>
            <p:nvPr/>
          </p:nvSpPr>
          <p:spPr bwMode="auto">
            <a:xfrm flipH="1">
              <a:off x="1089" y="1384"/>
              <a:ext cx="998" cy="1021"/>
            </a:xfrm>
            <a:prstGeom prst="line">
              <a:avLst/>
            </a:prstGeom>
            <a:noFill/>
            <a:ln w="9525">
              <a:solidFill>
                <a:schemeClr val="tx1"/>
              </a:solidFill>
              <a:prstDash val="sysDot"/>
              <a:round/>
              <a:headEnd/>
              <a:tailEnd/>
            </a:ln>
          </p:spPr>
          <p:txBody>
            <a:bodyPr/>
            <a:lstStyle/>
            <a:p>
              <a:endParaRPr lang="hu-HU"/>
            </a:p>
          </p:txBody>
        </p:sp>
        <p:sp>
          <p:nvSpPr>
            <p:cNvPr id="4182" name="Line 77"/>
            <p:cNvSpPr>
              <a:spLocks noChangeShapeType="1"/>
            </p:cNvSpPr>
            <p:nvPr/>
          </p:nvSpPr>
          <p:spPr bwMode="auto">
            <a:xfrm flipH="1">
              <a:off x="1182" y="1357"/>
              <a:ext cx="1044" cy="1074"/>
            </a:xfrm>
            <a:prstGeom prst="line">
              <a:avLst/>
            </a:prstGeom>
            <a:noFill/>
            <a:ln w="9525">
              <a:solidFill>
                <a:schemeClr val="tx1"/>
              </a:solidFill>
              <a:prstDash val="sysDot"/>
              <a:round/>
              <a:headEnd/>
              <a:tailEnd/>
            </a:ln>
          </p:spPr>
          <p:txBody>
            <a:bodyPr/>
            <a:lstStyle/>
            <a:p>
              <a:endParaRPr lang="hu-HU"/>
            </a:p>
          </p:txBody>
        </p:sp>
        <p:sp>
          <p:nvSpPr>
            <p:cNvPr id="4183" name="Line 67"/>
            <p:cNvSpPr>
              <a:spLocks noChangeShapeType="1"/>
            </p:cNvSpPr>
            <p:nvPr/>
          </p:nvSpPr>
          <p:spPr bwMode="auto">
            <a:xfrm>
              <a:off x="1112" y="1200"/>
              <a:ext cx="1323" cy="550"/>
            </a:xfrm>
            <a:prstGeom prst="line">
              <a:avLst/>
            </a:prstGeom>
            <a:noFill/>
            <a:ln w="9525">
              <a:solidFill>
                <a:schemeClr val="tx1"/>
              </a:solidFill>
              <a:round/>
              <a:headEnd/>
              <a:tailEnd/>
            </a:ln>
          </p:spPr>
          <p:txBody>
            <a:bodyPr/>
            <a:lstStyle/>
            <a:p>
              <a:endParaRPr lang="hu-HU"/>
            </a:p>
          </p:txBody>
        </p:sp>
        <p:sp>
          <p:nvSpPr>
            <p:cNvPr id="4184" name="Line 79"/>
            <p:cNvSpPr>
              <a:spLocks noChangeShapeType="1"/>
            </p:cNvSpPr>
            <p:nvPr/>
          </p:nvSpPr>
          <p:spPr bwMode="auto">
            <a:xfrm flipH="1">
              <a:off x="1530" y="1410"/>
              <a:ext cx="232" cy="235"/>
            </a:xfrm>
            <a:prstGeom prst="line">
              <a:avLst/>
            </a:prstGeom>
            <a:noFill/>
            <a:ln w="9525">
              <a:solidFill>
                <a:schemeClr val="tx1"/>
              </a:solidFill>
              <a:prstDash val="sysDot"/>
              <a:round/>
              <a:headEnd/>
              <a:tailEnd/>
            </a:ln>
          </p:spPr>
          <p:txBody>
            <a:bodyPr/>
            <a:lstStyle/>
            <a:p>
              <a:endParaRPr lang="hu-HU"/>
            </a:p>
          </p:txBody>
        </p:sp>
        <p:sp>
          <p:nvSpPr>
            <p:cNvPr id="4185" name="Line 80"/>
            <p:cNvSpPr>
              <a:spLocks noChangeShapeType="1"/>
            </p:cNvSpPr>
            <p:nvPr/>
          </p:nvSpPr>
          <p:spPr bwMode="auto">
            <a:xfrm flipH="1">
              <a:off x="1530" y="1384"/>
              <a:ext cx="162" cy="157"/>
            </a:xfrm>
            <a:prstGeom prst="line">
              <a:avLst/>
            </a:prstGeom>
            <a:noFill/>
            <a:ln w="9525">
              <a:solidFill>
                <a:schemeClr val="tx1"/>
              </a:solidFill>
              <a:prstDash val="sysDot"/>
              <a:round/>
              <a:headEnd/>
              <a:tailEnd/>
            </a:ln>
          </p:spPr>
          <p:txBody>
            <a:bodyPr/>
            <a:lstStyle/>
            <a:p>
              <a:endParaRPr lang="hu-HU"/>
            </a:p>
          </p:txBody>
        </p:sp>
        <p:sp>
          <p:nvSpPr>
            <p:cNvPr id="4186" name="Line 74"/>
            <p:cNvSpPr>
              <a:spLocks noChangeShapeType="1"/>
            </p:cNvSpPr>
            <p:nvPr/>
          </p:nvSpPr>
          <p:spPr bwMode="auto">
            <a:xfrm flipH="1">
              <a:off x="1553" y="1410"/>
              <a:ext cx="302" cy="314"/>
            </a:xfrm>
            <a:prstGeom prst="line">
              <a:avLst/>
            </a:prstGeom>
            <a:noFill/>
            <a:ln w="9525">
              <a:solidFill>
                <a:schemeClr val="tx1"/>
              </a:solidFill>
              <a:prstDash val="sysDot"/>
              <a:round/>
              <a:headEnd/>
              <a:tailEnd/>
            </a:ln>
          </p:spPr>
          <p:txBody>
            <a:bodyPr/>
            <a:lstStyle/>
            <a:p>
              <a:endParaRPr lang="hu-HU"/>
            </a:p>
          </p:txBody>
        </p:sp>
        <p:sp>
          <p:nvSpPr>
            <p:cNvPr id="4187" name="Line 66"/>
            <p:cNvSpPr>
              <a:spLocks noChangeShapeType="1"/>
            </p:cNvSpPr>
            <p:nvPr/>
          </p:nvSpPr>
          <p:spPr bwMode="auto">
            <a:xfrm>
              <a:off x="1066" y="1253"/>
              <a:ext cx="1322" cy="550"/>
            </a:xfrm>
            <a:prstGeom prst="line">
              <a:avLst/>
            </a:prstGeom>
            <a:noFill/>
            <a:ln w="9525">
              <a:solidFill>
                <a:schemeClr val="tx1"/>
              </a:solidFill>
              <a:round/>
              <a:headEnd/>
              <a:tailEnd/>
            </a:ln>
          </p:spPr>
          <p:txBody>
            <a:bodyPr/>
            <a:lstStyle/>
            <a:p>
              <a:endParaRPr lang="hu-HU"/>
            </a:p>
          </p:txBody>
        </p:sp>
        <p:sp>
          <p:nvSpPr>
            <p:cNvPr id="4188" name="Line 50"/>
            <p:cNvSpPr>
              <a:spLocks noChangeShapeType="1"/>
            </p:cNvSpPr>
            <p:nvPr/>
          </p:nvSpPr>
          <p:spPr bwMode="auto">
            <a:xfrm>
              <a:off x="834" y="1750"/>
              <a:ext cx="1183" cy="498"/>
            </a:xfrm>
            <a:prstGeom prst="line">
              <a:avLst/>
            </a:prstGeom>
            <a:noFill/>
            <a:ln w="9525">
              <a:solidFill>
                <a:schemeClr val="tx1"/>
              </a:solidFill>
              <a:round/>
              <a:headEnd/>
              <a:tailEnd/>
            </a:ln>
          </p:spPr>
          <p:txBody>
            <a:bodyPr/>
            <a:lstStyle/>
            <a:p>
              <a:endParaRPr lang="hu-HU"/>
            </a:p>
          </p:txBody>
        </p:sp>
        <p:sp>
          <p:nvSpPr>
            <p:cNvPr id="4189" name="Line 51"/>
            <p:cNvSpPr>
              <a:spLocks noChangeShapeType="1"/>
            </p:cNvSpPr>
            <p:nvPr/>
          </p:nvSpPr>
          <p:spPr bwMode="auto">
            <a:xfrm>
              <a:off x="1182" y="1829"/>
              <a:ext cx="858" cy="366"/>
            </a:xfrm>
            <a:prstGeom prst="line">
              <a:avLst/>
            </a:prstGeom>
            <a:noFill/>
            <a:ln w="9525">
              <a:solidFill>
                <a:schemeClr val="tx1"/>
              </a:solidFill>
              <a:round/>
              <a:headEnd/>
              <a:tailEnd/>
            </a:ln>
          </p:spPr>
          <p:txBody>
            <a:bodyPr/>
            <a:lstStyle/>
            <a:p>
              <a:endParaRPr lang="hu-HU"/>
            </a:p>
          </p:txBody>
        </p:sp>
        <p:sp>
          <p:nvSpPr>
            <p:cNvPr id="4190" name="Line 52"/>
            <p:cNvSpPr>
              <a:spLocks noChangeShapeType="1"/>
            </p:cNvSpPr>
            <p:nvPr/>
          </p:nvSpPr>
          <p:spPr bwMode="auto">
            <a:xfrm>
              <a:off x="1298" y="1803"/>
              <a:ext cx="789" cy="340"/>
            </a:xfrm>
            <a:prstGeom prst="line">
              <a:avLst/>
            </a:prstGeom>
            <a:noFill/>
            <a:ln w="9525">
              <a:solidFill>
                <a:schemeClr val="tx1"/>
              </a:solidFill>
              <a:round/>
              <a:headEnd/>
              <a:tailEnd/>
            </a:ln>
          </p:spPr>
          <p:txBody>
            <a:bodyPr/>
            <a:lstStyle/>
            <a:p>
              <a:endParaRPr lang="hu-HU"/>
            </a:p>
          </p:txBody>
        </p:sp>
        <p:sp>
          <p:nvSpPr>
            <p:cNvPr id="4191" name="Line 53"/>
            <p:cNvSpPr>
              <a:spLocks noChangeShapeType="1"/>
            </p:cNvSpPr>
            <p:nvPr/>
          </p:nvSpPr>
          <p:spPr bwMode="auto">
            <a:xfrm>
              <a:off x="1391" y="1776"/>
              <a:ext cx="742" cy="315"/>
            </a:xfrm>
            <a:prstGeom prst="line">
              <a:avLst/>
            </a:prstGeom>
            <a:noFill/>
            <a:ln w="9525">
              <a:solidFill>
                <a:schemeClr val="tx1"/>
              </a:solidFill>
              <a:round/>
              <a:headEnd/>
              <a:tailEnd/>
            </a:ln>
          </p:spPr>
          <p:txBody>
            <a:bodyPr/>
            <a:lstStyle/>
            <a:p>
              <a:endParaRPr lang="hu-HU"/>
            </a:p>
          </p:txBody>
        </p:sp>
        <p:sp>
          <p:nvSpPr>
            <p:cNvPr id="4192" name="Line 54"/>
            <p:cNvSpPr>
              <a:spLocks noChangeShapeType="1"/>
            </p:cNvSpPr>
            <p:nvPr/>
          </p:nvSpPr>
          <p:spPr bwMode="auto">
            <a:xfrm>
              <a:off x="1507" y="1750"/>
              <a:ext cx="673" cy="288"/>
            </a:xfrm>
            <a:prstGeom prst="line">
              <a:avLst/>
            </a:prstGeom>
            <a:noFill/>
            <a:ln w="9525">
              <a:solidFill>
                <a:schemeClr val="tx1"/>
              </a:solidFill>
              <a:round/>
              <a:headEnd/>
              <a:tailEnd/>
            </a:ln>
          </p:spPr>
          <p:txBody>
            <a:bodyPr/>
            <a:lstStyle/>
            <a:p>
              <a:endParaRPr lang="hu-HU"/>
            </a:p>
          </p:txBody>
        </p:sp>
        <p:sp>
          <p:nvSpPr>
            <p:cNvPr id="4193" name="Line 44"/>
            <p:cNvSpPr>
              <a:spLocks noChangeShapeType="1"/>
            </p:cNvSpPr>
            <p:nvPr/>
          </p:nvSpPr>
          <p:spPr bwMode="auto">
            <a:xfrm flipH="1">
              <a:off x="741" y="1829"/>
              <a:ext cx="418" cy="419"/>
            </a:xfrm>
            <a:prstGeom prst="line">
              <a:avLst/>
            </a:prstGeom>
            <a:noFill/>
            <a:ln w="9525">
              <a:solidFill>
                <a:schemeClr val="tx1"/>
              </a:solidFill>
              <a:prstDash val="sysDot"/>
              <a:round/>
              <a:headEnd/>
              <a:tailEnd/>
            </a:ln>
          </p:spPr>
          <p:txBody>
            <a:bodyPr/>
            <a:lstStyle/>
            <a:p>
              <a:endParaRPr lang="hu-HU"/>
            </a:p>
          </p:txBody>
        </p:sp>
        <p:sp>
          <p:nvSpPr>
            <p:cNvPr id="4194" name="Line 45"/>
            <p:cNvSpPr>
              <a:spLocks noChangeShapeType="1"/>
            </p:cNvSpPr>
            <p:nvPr/>
          </p:nvSpPr>
          <p:spPr bwMode="auto">
            <a:xfrm flipH="1">
              <a:off x="811" y="1829"/>
              <a:ext cx="441" cy="445"/>
            </a:xfrm>
            <a:prstGeom prst="line">
              <a:avLst/>
            </a:prstGeom>
            <a:noFill/>
            <a:ln w="9525">
              <a:solidFill>
                <a:schemeClr val="tx1"/>
              </a:solidFill>
              <a:prstDash val="sysDot"/>
              <a:round/>
              <a:headEnd/>
              <a:tailEnd/>
            </a:ln>
          </p:spPr>
          <p:txBody>
            <a:bodyPr/>
            <a:lstStyle/>
            <a:p>
              <a:endParaRPr lang="hu-HU"/>
            </a:p>
          </p:txBody>
        </p:sp>
        <p:sp>
          <p:nvSpPr>
            <p:cNvPr id="4195" name="Line 46"/>
            <p:cNvSpPr>
              <a:spLocks noChangeShapeType="1"/>
            </p:cNvSpPr>
            <p:nvPr/>
          </p:nvSpPr>
          <p:spPr bwMode="auto">
            <a:xfrm flipH="1">
              <a:off x="880" y="1776"/>
              <a:ext cx="511" cy="524"/>
            </a:xfrm>
            <a:prstGeom prst="line">
              <a:avLst/>
            </a:prstGeom>
            <a:noFill/>
            <a:ln w="9525">
              <a:solidFill>
                <a:schemeClr val="tx1"/>
              </a:solidFill>
              <a:prstDash val="sysDot"/>
              <a:round/>
              <a:headEnd/>
              <a:tailEnd/>
            </a:ln>
          </p:spPr>
          <p:txBody>
            <a:bodyPr/>
            <a:lstStyle/>
            <a:p>
              <a:endParaRPr lang="hu-HU"/>
            </a:p>
          </p:txBody>
        </p:sp>
        <p:sp>
          <p:nvSpPr>
            <p:cNvPr id="4196" name="Line 47"/>
            <p:cNvSpPr>
              <a:spLocks noChangeShapeType="1"/>
            </p:cNvSpPr>
            <p:nvPr/>
          </p:nvSpPr>
          <p:spPr bwMode="auto">
            <a:xfrm flipH="1">
              <a:off x="950" y="1750"/>
              <a:ext cx="557" cy="576"/>
            </a:xfrm>
            <a:prstGeom prst="line">
              <a:avLst/>
            </a:prstGeom>
            <a:noFill/>
            <a:ln w="9525">
              <a:solidFill>
                <a:schemeClr val="tx1"/>
              </a:solidFill>
              <a:prstDash val="sysDot"/>
              <a:round/>
              <a:headEnd/>
              <a:tailEnd/>
            </a:ln>
          </p:spPr>
          <p:txBody>
            <a:bodyPr/>
            <a:lstStyle/>
            <a:p>
              <a:endParaRPr lang="hu-HU"/>
            </a:p>
          </p:txBody>
        </p:sp>
        <p:sp>
          <p:nvSpPr>
            <p:cNvPr id="4197" name="Line 42"/>
            <p:cNvSpPr>
              <a:spLocks noChangeShapeType="1"/>
            </p:cNvSpPr>
            <p:nvPr/>
          </p:nvSpPr>
          <p:spPr bwMode="auto">
            <a:xfrm flipH="1">
              <a:off x="579" y="1803"/>
              <a:ext cx="394" cy="392"/>
            </a:xfrm>
            <a:prstGeom prst="line">
              <a:avLst/>
            </a:prstGeom>
            <a:noFill/>
            <a:ln w="9525">
              <a:solidFill>
                <a:schemeClr val="tx1"/>
              </a:solidFill>
              <a:prstDash val="sysDot"/>
              <a:round/>
              <a:headEnd/>
              <a:tailEnd/>
            </a:ln>
          </p:spPr>
          <p:txBody>
            <a:bodyPr/>
            <a:lstStyle/>
            <a:p>
              <a:endParaRPr lang="hu-HU"/>
            </a:p>
          </p:txBody>
        </p:sp>
        <p:sp>
          <p:nvSpPr>
            <p:cNvPr id="4198" name="Line 43"/>
            <p:cNvSpPr>
              <a:spLocks noChangeShapeType="1"/>
            </p:cNvSpPr>
            <p:nvPr/>
          </p:nvSpPr>
          <p:spPr bwMode="auto">
            <a:xfrm flipH="1">
              <a:off x="648" y="1829"/>
              <a:ext cx="395" cy="392"/>
            </a:xfrm>
            <a:prstGeom prst="line">
              <a:avLst/>
            </a:prstGeom>
            <a:noFill/>
            <a:ln w="9525">
              <a:solidFill>
                <a:schemeClr val="tx1"/>
              </a:solidFill>
              <a:prstDash val="sysDot"/>
              <a:round/>
              <a:headEnd/>
              <a:tailEnd/>
            </a:ln>
          </p:spPr>
          <p:txBody>
            <a:bodyPr/>
            <a:lstStyle/>
            <a:p>
              <a:endParaRPr lang="hu-HU"/>
            </a:p>
          </p:txBody>
        </p:sp>
        <p:sp>
          <p:nvSpPr>
            <p:cNvPr id="4199" name="Line 41"/>
            <p:cNvSpPr>
              <a:spLocks noChangeShapeType="1"/>
            </p:cNvSpPr>
            <p:nvPr/>
          </p:nvSpPr>
          <p:spPr bwMode="auto">
            <a:xfrm flipH="1">
              <a:off x="532" y="1776"/>
              <a:ext cx="372" cy="367"/>
            </a:xfrm>
            <a:prstGeom prst="line">
              <a:avLst/>
            </a:prstGeom>
            <a:noFill/>
            <a:ln w="9525">
              <a:solidFill>
                <a:schemeClr val="tx1"/>
              </a:solidFill>
              <a:prstDash val="sysDot"/>
              <a:round/>
              <a:headEnd/>
              <a:tailEnd/>
            </a:ln>
          </p:spPr>
          <p:txBody>
            <a:bodyPr/>
            <a:lstStyle/>
            <a:p>
              <a:endParaRPr lang="hu-HU"/>
            </a:p>
          </p:txBody>
        </p:sp>
        <p:sp>
          <p:nvSpPr>
            <p:cNvPr id="4200" name="Line 22"/>
            <p:cNvSpPr>
              <a:spLocks noChangeShapeType="1"/>
            </p:cNvSpPr>
            <p:nvPr/>
          </p:nvSpPr>
          <p:spPr bwMode="auto">
            <a:xfrm>
              <a:off x="602" y="1724"/>
              <a:ext cx="742" cy="314"/>
            </a:xfrm>
            <a:prstGeom prst="line">
              <a:avLst/>
            </a:prstGeom>
            <a:noFill/>
            <a:ln w="9525">
              <a:solidFill>
                <a:schemeClr val="tx1"/>
              </a:solidFill>
              <a:round/>
              <a:headEnd/>
              <a:tailEnd/>
            </a:ln>
          </p:spPr>
          <p:txBody>
            <a:bodyPr/>
            <a:lstStyle/>
            <a:p>
              <a:endParaRPr lang="hu-HU"/>
            </a:p>
          </p:txBody>
        </p:sp>
        <p:sp>
          <p:nvSpPr>
            <p:cNvPr id="4201" name="Line 48"/>
            <p:cNvSpPr>
              <a:spLocks noChangeShapeType="1"/>
            </p:cNvSpPr>
            <p:nvPr/>
          </p:nvSpPr>
          <p:spPr bwMode="auto">
            <a:xfrm>
              <a:off x="532" y="1776"/>
              <a:ext cx="1323" cy="550"/>
            </a:xfrm>
            <a:prstGeom prst="line">
              <a:avLst/>
            </a:prstGeom>
            <a:noFill/>
            <a:ln w="9525">
              <a:solidFill>
                <a:schemeClr val="tx1"/>
              </a:solidFill>
              <a:round/>
              <a:headEnd/>
              <a:tailEnd/>
            </a:ln>
          </p:spPr>
          <p:txBody>
            <a:bodyPr/>
            <a:lstStyle/>
            <a:p>
              <a:endParaRPr lang="hu-HU"/>
            </a:p>
          </p:txBody>
        </p:sp>
      </p:grpSp>
      <p:grpSp>
        <p:nvGrpSpPr>
          <p:cNvPr id="4104" name="Group 155"/>
          <p:cNvGrpSpPr>
            <a:grpSpLocks/>
          </p:cNvGrpSpPr>
          <p:nvPr/>
        </p:nvGrpSpPr>
        <p:grpSpPr bwMode="auto">
          <a:xfrm>
            <a:off x="5651500" y="765175"/>
            <a:ext cx="3222625" cy="1947863"/>
            <a:chOff x="3371" y="572"/>
            <a:chExt cx="2030" cy="1227"/>
          </a:xfrm>
        </p:grpSpPr>
        <p:sp>
          <p:nvSpPr>
            <p:cNvPr id="4110" name="Oval 123"/>
            <p:cNvSpPr>
              <a:spLocks noChangeArrowheads="1"/>
            </p:cNvSpPr>
            <p:nvPr/>
          </p:nvSpPr>
          <p:spPr bwMode="auto">
            <a:xfrm rot="-749941">
              <a:off x="3539" y="988"/>
              <a:ext cx="864" cy="811"/>
            </a:xfrm>
            <a:prstGeom prst="ellipse">
              <a:avLst/>
            </a:prstGeom>
            <a:solidFill>
              <a:schemeClr val="tx1">
                <a:alpha val="29803"/>
              </a:schemeClr>
            </a:solidFill>
            <a:ln w="9525">
              <a:noFill/>
              <a:round/>
              <a:headEnd/>
              <a:tailEnd/>
            </a:ln>
          </p:spPr>
          <p:txBody>
            <a:bodyPr wrap="none" anchor="ctr"/>
            <a:lstStyle/>
            <a:p>
              <a:endParaRPr lang="hu-HU"/>
            </a:p>
          </p:txBody>
        </p:sp>
        <p:sp>
          <p:nvSpPr>
            <p:cNvPr id="4111" name="Oval 124"/>
            <p:cNvSpPr>
              <a:spLocks noChangeArrowheads="1"/>
            </p:cNvSpPr>
            <p:nvPr/>
          </p:nvSpPr>
          <p:spPr bwMode="auto">
            <a:xfrm rot="-749941">
              <a:off x="4055" y="873"/>
              <a:ext cx="864" cy="811"/>
            </a:xfrm>
            <a:prstGeom prst="ellipse">
              <a:avLst/>
            </a:prstGeom>
            <a:solidFill>
              <a:schemeClr val="tx1">
                <a:alpha val="29803"/>
              </a:schemeClr>
            </a:solidFill>
            <a:ln w="9525">
              <a:noFill/>
              <a:round/>
              <a:headEnd/>
              <a:tailEnd/>
            </a:ln>
          </p:spPr>
          <p:txBody>
            <a:bodyPr wrap="none" anchor="ctr"/>
            <a:lstStyle/>
            <a:p>
              <a:endParaRPr lang="hu-HU"/>
            </a:p>
          </p:txBody>
        </p:sp>
        <p:sp>
          <p:nvSpPr>
            <p:cNvPr id="4112" name="Oval 125"/>
            <p:cNvSpPr>
              <a:spLocks noChangeArrowheads="1"/>
            </p:cNvSpPr>
            <p:nvPr/>
          </p:nvSpPr>
          <p:spPr bwMode="auto">
            <a:xfrm rot="-749941">
              <a:off x="4065" y="1066"/>
              <a:ext cx="336" cy="543"/>
            </a:xfrm>
            <a:prstGeom prst="ellipse">
              <a:avLst/>
            </a:prstGeom>
            <a:solidFill>
              <a:srgbClr val="FF0000">
                <a:alpha val="29803"/>
              </a:srgbClr>
            </a:solidFill>
            <a:ln w="9360">
              <a:solidFill>
                <a:srgbClr val="000000"/>
              </a:solidFill>
              <a:round/>
              <a:headEnd/>
              <a:tailEnd/>
            </a:ln>
          </p:spPr>
          <p:txBody>
            <a:bodyPr wrap="none" anchor="ctr"/>
            <a:lstStyle/>
            <a:p>
              <a:endParaRPr lang="hu-HU"/>
            </a:p>
          </p:txBody>
        </p:sp>
        <p:sp>
          <p:nvSpPr>
            <p:cNvPr id="4113" name="Line 126"/>
            <p:cNvSpPr>
              <a:spLocks noChangeShapeType="1"/>
            </p:cNvSpPr>
            <p:nvPr/>
          </p:nvSpPr>
          <p:spPr bwMode="auto">
            <a:xfrm rot="570060" flipV="1">
              <a:off x="4229" y="1266"/>
              <a:ext cx="627" cy="116"/>
            </a:xfrm>
            <a:prstGeom prst="line">
              <a:avLst/>
            </a:prstGeom>
            <a:noFill/>
            <a:ln w="57240">
              <a:solidFill>
                <a:schemeClr val="tx1"/>
              </a:solidFill>
              <a:round/>
              <a:headEnd/>
              <a:tailEnd type="triangle" w="med" len="med"/>
            </a:ln>
          </p:spPr>
          <p:txBody>
            <a:bodyPr/>
            <a:lstStyle/>
            <a:p>
              <a:endParaRPr lang="hu-HU"/>
            </a:p>
          </p:txBody>
        </p:sp>
        <p:sp>
          <p:nvSpPr>
            <p:cNvPr id="4114" name="Line 127"/>
            <p:cNvSpPr>
              <a:spLocks noChangeShapeType="1"/>
            </p:cNvSpPr>
            <p:nvPr/>
          </p:nvSpPr>
          <p:spPr bwMode="auto">
            <a:xfrm rot="570060" flipV="1">
              <a:off x="3371" y="942"/>
              <a:ext cx="1808" cy="749"/>
            </a:xfrm>
            <a:prstGeom prst="line">
              <a:avLst/>
            </a:prstGeom>
            <a:noFill/>
            <a:ln w="57240">
              <a:solidFill>
                <a:schemeClr val="tx1"/>
              </a:solidFill>
              <a:prstDash val="sysDot"/>
              <a:round/>
              <a:headEnd/>
              <a:tailEnd/>
            </a:ln>
          </p:spPr>
          <p:txBody>
            <a:bodyPr/>
            <a:lstStyle/>
            <a:p>
              <a:endParaRPr lang="hu-HU"/>
            </a:p>
          </p:txBody>
        </p:sp>
        <p:sp>
          <p:nvSpPr>
            <p:cNvPr id="289920" name="Text Box 128"/>
            <p:cNvSpPr txBox="1">
              <a:spLocks noChangeArrowheads="1"/>
            </p:cNvSpPr>
            <p:nvPr/>
          </p:nvSpPr>
          <p:spPr bwMode="auto">
            <a:xfrm rot="20850059">
              <a:off x="4313" y="950"/>
              <a:ext cx="1088" cy="212"/>
            </a:xfrm>
            <a:prstGeom prst="rect">
              <a:avLst/>
            </a:prstGeom>
            <a:noFill/>
            <a:ln w="9525">
              <a:noFill/>
              <a:miter lim="800000"/>
              <a:headEnd/>
              <a:tailEnd/>
            </a:ln>
          </p:spPr>
          <p:txBody>
            <a:bodyPr lIns="90000" tIns="46800" rIns="90000" bIns="46800">
              <a:spAutoFit/>
            </a:bodyPr>
            <a:lstStyle/>
            <a:p>
              <a:pPr marL="331788" indent="-331788">
                <a:spcBef>
                  <a:spcPts val="1500"/>
                </a:spcBef>
                <a:buClr>
                  <a:srgbClr val="0000FF"/>
                </a:buClr>
                <a:buSzPct val="62000"/>
                <a:buFont typeface="Monotype Sorts" pitchFamily="2" charset="2"/>
                <a:buNone/>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GB" sz="1600">
                  <a:effectLst>
                    <a:outerShdw blurRad="38100" dist="38100" dir="2700000" algn="tl">
                      <a:srgbClr val="000000"/>
                    </a:outerShdw>
                  </a:effectLst>
                  <a:latin typeface="Book Antiqua" pitchFamily="18" charset="0"/>
                </a:rPr>
                <a:t>Reaction Plane</a:t>
              </a:r>
            </a:p>
          </p:txBody>
        </p:sp>
        <p:sp>
          <p:nvSpPr>
            <p:cNvPr id="4116" name="Line 129"/>
            <p:cNvSpPr>
              <a:spLocks noChangeShapeType="1"/>
            </p:cNvSpPr>
            <p:nvPr/>
          </p:nvSpPr>
          <p:spPr bwMode="auto">
            <a:xfrm rot="570060" flipH="1" flipV="1">
              <a:off x="4180" y="755"/>
              <a:ext cx="91" cy="570"/>
            </a:xfrm>
            <a:prstGeom prst="line">
              <a:avLst/>
            </a:prstGeom>
            <a:noFill/>
            <a:ln w="57240">
              <a:solidFill>
                <a:schemeClr val="tx1"/>
              </a:solidFill>
              <a:round/>
              <a:headEnd/>
              <a:tailEnd type="triangle" w="med" len="med"/>
            </a:ln>
          </p:spPr>
          <p:txBody>
            <a:bodyPr/>
            <a:lstStyle/>
            <a:p>
              <a:endParaRPr lang="hu-HU"/>
            </a:p>
          </p:txBody>
        </p:sp>
        <p:sp>
          <p:nvSpPr>
            <p:cNvPr id="289922" name="Rectangle 130"/>
            <p:cNvSpPr>
              <a:spLocks noChangeArrowheads="1"/>
            </p:cNvSpPr>
            <p:nvPr/>
          </p:nvSpPr>
          <p:spPr bwMode="auto">
            <a:xfrm>
              <a:off x="3855" y="572"/>
              <a:ext cx="749" cy="212"/>
            </a:xfrm>
            <a:prstGeom prst="rect">
              <a:avLst/>
            </a:prstGeom>
            <a:noFill/>
            <a:ln w="9525">
              <a:noFill/>
              <a:miter lim="800000"/>
              <a:headEnd/>
              <a:tailEnd/>
            </a:ln>
            <a:effectLst/>
          </p:spPr>
          <p:txBody>
            <a:bodyPr wrap="none">
              <a:spAutoFit/>
            </a:bodyPr>
            <a:lstStyle/>
            <a:p>
              <a:pPr>
                <a:defRPr/>
              </a:pPr>
              <a:r>
                <a:rPr lang="hu-HU" sz="1600">
                  <a:effectLst>
                    <a:outerShdw blurRad="38100" dist="38100" dir="2700000" algn="tl">
                      <a:srgbClr val="000000"/>
                    </a:outerShdw>
                  </a:effectLst>
                </a:rPr>
                <a:t>LAB-frame</a:t>
              </a:r>
            </a:p>
          </p:txBody>
        </p:sp>
      </p:grpSp>
      <p:pic>
        <p:nvPicPr>
          <p:cNvPr id="4105" name="Picture 151" descr="Phobos Paddles"/>
          <p:cNvPicPr>
            <a:picLocks noChangeAspect="1" noChangeArrowheads="1"/>
          </p:cNvPicPr>
          <p:nvPr/>
        </p:nvPicPr>
        <p:blipFill>
          <a:blip r:embed="rId7" cstate="print"/>
          <a:srcRect/>
          <a:stretch>
            <a:fillRect/>
          </a:stretch>
        </p:blipFill>
        <p:spPr bwMode="auto">
          <a:xfrm>
            <a:off x="6877050" y="4797425"/>
            <a:ext cx="1773238" cy="1800225"/>
          </a:xfrm>
          <a:prstGeom prst="rect">
            <a:avLst/>
          </a:prstGeom>
          <a:noFill/>
          <a:ln w="9525">
            <a:noFill/>
            <a:miter lim="800000"/>
            <a:headEnd/>
            <a:tailEnd/>
          </a:ln>
        </p:spPr>
      </p:pic>
      <p:pic>
        <p:nvPicPr>
          <p:cNvPr id="4106" name="Picture 152"/>
          <p:cNvPicPr>
            <a:picLocks noChangeAspect="1" noChangeArrowheads="1"/>
          </p:cNvPicPr>
          <p:nvPr/>
        </p:nvPicPr>
        <p:blipFill>
          <a:blip r:embed="rId8" cstate="print"/>
          <a:srcRect/>
          <a:stretch>
            <a:fillRect/>
          </a:stretch>
        </p:blipFill>
        <p:spPr bwMode="auto">
          <a:xfrm>
            <a:off x="4932363" y="4797425"/>
            <a:ext cx="1800225" cy="1800225"/>
          </a:xfrm>
          <a:prstGeom prst="rect">
            <a:avLst/>
          </a:prstGeom>
          <a:noFill/>
          <a:ln w="9525">
            <a:noFill/>
            <a:miter lim="800000"/>
            <a:headEnd/>
            <a:tailEnd/>
          </a:ln>
        </p:spPr>
      </p:pic>
      <p:pic>
        <p:nvPicPr>
          <p:cNvPr id="4107" name="Picture 154"/>
          <p:cNvPicPr>
            <a:picLocks noChangeAspect="1" noChangeArrowheads="1"/>
          </p:cNvPicPr>
          <p:nvPr/>
        </p:nvPicPr>
        <p:blipFill>
          <a:blip r:embed="rId9" cstate="print"/>
          <a:srcRect/>
          <a:stretch>
            <a:fillRect/>
          </a:stretch>
        </p:blipFill>
        <p:spPr bwMode="auto">
          <a:xfrm>
            <a:off x="828675" y="4797425"/>
            <a:ext cx="1800225" cy="1800225"/>
          </a:xfrm>
          <a:prstGeom prst="rect">
            <a:avLst/>
          </a:prstGeom>
          <a:noFill/>
          <a:ln w="9525">
            <a:noFill/>
            <a:miter lim="800000"/>
            <a:headEnd/>
            <a:tailEnd/>
          </a:ln>
        </p:spPr>
      </p:pic>
      <p:sp>
        <p:nvSpPr>
          <p:cNvPr id="289948" name="Rectangle 156"/>
          <p:cNvSpPr>
            <a:spLocks noChangeArrowheads="1"/>
          </p:cNvSpPr>
          <p:nvPr/>
        </p:nvSpPr>
        <p:spPr bwMode="auto">
          <a:xfrm>
            <a:off x="2268538" y="4365625"/>
            <a:ext cx="811212" cy="457200"/>
          </a:xfrm>
          <a:prstGeom prst="rect">
            <a:avLst/>
          </a:prstGeom>
          <a:noFill/>
          <a:ln w="9525">
            <a:noFill/>
            <a:miter lim="800000"/>
            <a:headEnd/>
            <a:tailEnd/>
          </a:ln>
          <a:effectLst/>
        </p:spPr>
        <p:txBody>
          <a:bodyPr wrap="none">
            <a:spAutoFit/>
          </a:bodyPr>
          <a:lstStyle/>
          <a:p>
            <a:pPr>
              <a:defRPr/>
            </a:pPr>
            <a:r>
              <a:rPr kumimoji="1" lang="en-US" altLang="ja-JP">
                <a:effectLst>
                  <a:outerShdw blurRad="38100" dist="38100" dir="2700000" algn="tl">
                    <a:srgbClr val="000000"/>
                  </a:outerShdw>
                </a:effectLst>
                <a:ea typeface="ＭＳ Ｐゴシック" pitchFamily="50" charset="-128"/>
              </a:rPr>
              <a:t>BBC</a:t>
            </a:r>
            <a:endParaRPr kumimoji="1" lang="hu-HU">
              <a:effectLst>
                <a:outerShdw blurRad="38100" dist="38100" dir="2700000" algn="tl">
                  <a:srgbClr val="000000"/>
                </a:outerShdw>
              </a:effectLst>
            </a:endParaRPr>
          </a:p>
        </p:txBody>
      </p:sp>
      <p:sp>
        <p:nvSpPr>
          <p:cNvPr id="289949" name="Rectangle 157"/>
          <p:cNvSpPr>
            <a:spLocks noChangeArrowheads="1"/>
          </p:cNvSpPr>
          <p:nvPr/>
        </p:nvSpPr>
        <p:spPr bwMode="auto">
          <a:xfrm>
            <a:off x="6345238" y="4365625"/>
            <a:ext cx="963612" cy="457200"/>
          </a:xfrm>
          <a:prstGeom prst="rect">
            <a:avLst/>
          </a:prstGeom>
          <a:noFill/>
          <a:ln w="9525">
            <a:noFill/>
            <a:miter lim="800000"/>
            <a:headEnd/>
            <a:tailEnd/>
          </a:ln>
          <a:effectLst/>
        </p:spPr>
        <p:txBody>
          <a:bodyPr wrap="none">
            <a:spAutoFit/>
          </a:bodyPr>
          <a:lstStyle/>
          <a:p>
            <a:pPr>
              <a:defRPr/>
            </a:pPr>
            <a:r>
              <a:rPr kumimoji="1" lang="hu-HU" altLang="ja-JP">
                <a:effectLst>
                  <a:outerShdw blurRad="38100" dist="38100" dir="2700000" algn="tl">
                    <a:srgbClr val="000000"/>
                  </a:outerShdw>
                </a:effectLst>
              </a:rPr>
              <a:t>RxNP</a:t>
            </a:r>
            <a:endParaRPr kumimoji="1" lang="hu-HU">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0"/>
          </p:nvPr>
        </p:nvSpPr>
        <p:spPr/>
        <p:txBody>
          <a:bodyPr/>
          <a:lstStyle/>
          <a:p>
            <a:pPr>
              <a:defRPr/>
            </a:pPr>
            <a:fld id="{BD507700-20B9-4403-AE40-FAEFC14E400B}" type="slidenum">
              <a:rPr lang="hu-HU"/>
              <a:pPr>
                <a:defRPr/>
              </a:pPr>
              <a:t>35</a:t>
            </a:fld>
            <a:endParaRPr lang="hu-HU"/>
          </a:p>
        </p:txBody>
      </p:sp>
      <p:sp>
        <p:nvSpPr>
          <p:cNvPr id="295938" name="Rectangle 2"/>
          <p:cNvSpPr>
            <a:spLocks noGrp="1" noChangeArrowheads="1"/>
          </p:cNvSpPr>
          <p:nvPr>
            <p:ph type="title"/>
          </p:nvPr>
        </p:nvSpPr>
        <p:spPr/>
        <p:txBody>
          <a:bodyPr/>
          <a:lstStyle/>
          <a:p>
            <a:pPr eaLnBrk="1" hangingPunct="1">
              <a:defRPr/>
            </a:pPr>
            <a:r>
              <a:rPr lang="hu-HU" sz="4000" smtClean="0"/>
              <a:t>Particle properties</a:t>
            </a:r>
            <a:endParaRPr lang="en-US" sz="4000" smtClean="0"/>
          </a:p>
        </p:txBody>
      </p:sp>
      <p:sp>
        <p:nvSpPr>
          <p:cNvPr id="295939" name="Rectangle 3"/>
          <p:cNvSpPr>
            <a:spLocks noGrp="1" noChangeArrowheads="1"/>
          </p:cNvSpPr>
          <p:nvPr>
            <p:ph type="body" idx="1"/>
          </p:nvPr>
        </p:nvSpPr>
        <p:spPr>
          <a:xfrm>
            <a:off x="234950" y="862013"/>
            <a:ext cx="8745538" cy="5780087"/>
          </a:xfrm>
        </p:spPr>
        <p:txBody>
          <a:bodyPr/>
          <a:lstStyle/>
          <a:p>
            <a:pPr eaLnBrk="1" hangingPunct="1">
              <a:lnSpc>
                <a:spcPct val="110000"/>
              </a:lnSpc>
              <a:defRPr/>
            </a:pPr>
            <a:r>
              <a:rPr lang="hu-HU" smtClean="0"/>
              <a:t>P</a:t>
            </a:r>
            <a:r>
              <a:rPr lang="en-US" smtClean="0"/>
              <a:t>article </a:t>
            </a:r>
            <a:r>
              <a:rPr lang="hu-HU" smtClean="0"/>
              <a:t>= </a:t>
            </a:r>
            <a:r>
              <a:rPr lang="hu-HU" smtClean="0">
                <a:solidFill>
                  <a:schemeClr val="hlink"/>
                </a:solidFill>
              </a:rPr>
              <a:t>spatial track</a:t>
            </a:r>
            <a:r>
              <a:rPr lang="hu-HU" smtClean="0"/>
              <a:t> </a:t>
            </a:r>
            <a:endParaRPr lang="en-US" smtClean="0"/>
          </a:p>
          <a:p>
            <a:pPr lvl="1" eaLnBrk="1" hangingPunct="1">
              <a:lnSpc>
                <a:spcPct val="110000"/>
              </a:lnSpc>
              <a:defRPr/>
            </a:pPr>
            <a:r>
              <a:rPr lang="hu-HU" smtClean="0"/>
              <a:t>Set of hits in several detectors measured</a:t>
            </a:r>
          </a:p>
          <a:p>
            <a:pPr eaLnBrk="1" hangingPunct="1">
              <a:lnSpc>
                <a:spcPct val="110000"/>
              </a:lnSpc>
              <a:defRPr/>
            </a:pPr>
            <a:r>
              <a:rPr lang="en-US" smtClean="0">
                <a:solidFill>
                  <a:schemeClr val="hlink"/>
                </a:solidFill>
              </a:rPr>
              <a:t>Momentum</a:t>
            </a:r>
            <a:r>
              <a:rPr lang="en-US" smtClean="0"/>
              <a:t> measured via curvature</a:t>
            </a:r>
          </a:p>
          <a:p>
            <a:pPr lvl="1" eaLnBrk="1" hangingPunct="1">
              <a:lnSpc>
                <a:spcPct val="110000"/>
              </a:lnSpc>
              <a:defRPr/>
            </a:pPr>
            <a:r>
              <a:rPr lang="en-US" smtClean="0"/>
              <a:t>Known magnetic field</a:t>
            </a:r>
          </a:p>
          <a:p>
            <a:pPr eaLnBrk="1" hangingPunct="1">
              <a:lnSpc>
                <a:spcPct val="110000"/>
              </a:lnSpc>
              <a:defRPr/>
            </a:pPr>
            <a:r>
              <a:rPr lang="en-US" smtClean="0"/>
              <a:t>Particle type determined via </a:t>
            </a:r>
            <a:r>
              <a:rPr lang="hu-HU" smtClean="0"/>
              <a:t>mass &amp; </a:t>
            </a:r>
            <a:r>
              <a:rPr lang="en-US" smtClean="0">
                <a:solidFill>
                  <a:schemeClr val="hlink"/>
                </a:solidFill>
              </a:rPr>
              <a:t>charge</a:t>
            </a:r>
            <a:endParaRPr lang="hu-HU" smtClean="0">
              <a:solidFill>
                <a:schemeClr val="hlink"/>
              </a:solidFill>
            </a:endParaRPr>
          </a:p>
          <a:p>
            <a:pPr lvl="1" eaLnBrk="1" hangingPunct="1">
              <a:lnSpc>
                <a:spcPct val="110000"/>
              </a:lnSpc>
              <a:defRPr/>
            </a:pPr>
            <a:r>
              <a:rPr lang="hu-HU" smtClean="0"/>
              <a:t>Charge: curvature again…</a:t>
            </a:r>
          </a:p>
          <a:p>
            <a:pPr lvl="1" eaLnBrk="1" hangingPunct="1">
              <a:lnSpc>
                <a:spcPct val="110000"/>
              </a:lnSpc>
              <a:defRPr/>
            </a:pPr>
            <a:r>
              <a:rPr lang="hu-HU" smtClean="0"/>
              <a:t>Mass: momentum &amp; (</a:t>
            </a:r>
            <a:r>
              <a:rPr lang="hu-HU" smtClean="0">
                <a:solidFill>
                  <a:schemeClr val="hlink"/>
                </a:solidFill>
              </a:rPr>
              <a:t>velocity</a:t>
            </a:r>
            <a:r>
              <a:rPr lang="hu-HU" smtClean="0"/>
              <a:t> or </a:t>
            </a:r>
            <a:r>
              <a:rPr lang="hu-HU" smtClean="0">
                <a:solidFill>
                  <a:schemeClr val="hlink"/>
                </a:solidFill>
              </a:rPr>
              <a:t>energy</a:t>
            </a:r>
            <a:r>
              <a:rPr lang="hu-HU" smtClean="0"/>
              <a:t>)</a:t>
            </a:r>
          </a:p>
          <a:p>
            <a:pPr eaLnBrk="1" hangingPunct="1">
              <a:lnSpc>
                <a:spcPct val="110000"/>
              </a:lnSpc>
              <a:defRPr/>
            </a:pPr>
            <a:r>
              <a:rPr lang="hu-HU" smtClean="0"/>
              <a:t>Measure all this for hadrons, </a:t>
            </a:r>
            <a:r>
              <a:rPr lang="hu-HU" smtClean="0">
                <a:latin typeface="Symbol" pitchFamily="18" charset="2"/>
              </a:rPr>
              <a:t>g</a:t>
            </a:r>
            <a:r>
              <a:rPr lang="hu-HU" smtClean="0"/>
              <a:t>, leptons etc…</a:t>
            </a:r>
          </a:p>
          <a:p>
            <a:pPr eaLnBrk="1" hangingPunct="1">
              <a:lnSpc>
                <a:spcPct val="110000"/>
              </a:lnSpc>
              <a:defRPr/>
            </a:pPr>
            <a:r>
              <a:rPr lang="hu-HU" smtClean="0"/>
              <a:t>Quality assurance: matching of the above</a:t>
            </a:r>
            <a:endParaRPr lang="en-US" smtClean="0"/>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ia számának helye 3"/>
          <p:cNvSpPr>
            <a:spLocks noGrp="1"/>
          </p:cNvSpPr>
          <p:nvPr>
            <p:ph type="sldNum" sz="quarter" idx="10"/>
          </p:nvPr>
        </p:nvSpPr>
        <p:spPr/>
        <p:txBody>
          <a:bodyPr/>
          <a:lstStyle/>
          <a:p>
            <a:pPr>
              <a:defRPr/>
            </a:pPr>
            <a:fld id="{CD525DA6-E373-470E-8011-6A52DB3CC141}" type="slidenum">
              <a:rPr lang="hu-HU"/>
              <a:pPr>
                <a:defRPr/>
              </a:pPr>
              <a:t>36</a:t>
            </a:fld>
            <a:endParaRPr lang="hu-HU"/>
          </a:p>
        </p:txBody>
      </p:sp>
      <p:sp>
        <p:nvSpPr>
          <p:cNvPr id="278530" name="Rectangle 2"/>
          <p:cNvSpPr>
            <a:spLocks noGrp="1" noChangeArrowheads="1"/>
          </p:cNvSpPr>
          <p:nvPr>
            <p:ph type="title"/>
          </p:nvPr>
        </p:nvSpPr>
        <p:spPr/>
        <p:txBody>
          <a:bodyPr/>
          <a:lstStyle/>
          <a:p>
            <a:pPr eaLnBrk="1" hangingPunct="1">
              <a:defRPr/>
            </a:pPr>
            <a:r>
              <a:rPr lang="en-US" sz="4000" smtClean="0"/>
              <a:t>Tracking: DC+PC</a:t>
            </a:r>
          </a:p>
        </p:txBody>
      </p:sp>
      <p:sp>
        <p:nvSpPr>
          <p:cNvPr id="278531" name="Rectangle 3"/>
          <p:cNvSpPr>
            <a:spLocks noGrp="1" noChangeArrowheads="1"/>
          </p:cNvSpPr>
          <p:nvPr>
            <p:ph type="body" idx="1"/>
          </p:nvPr>
        </p:nvSpPr>
        <p:spPr>
          <a:xfrm>
            <a:off x="34925" y="1052513"/>
            <a:ext cx="8651875" cy="5119687"/>
          </a:xfrm>
        </p:spPr>
        <p:txBody>
          <a:bodyPr/>
          <a:lstStyle/>
          <a:p>
            <a:pPr eaLnBrk="1" hangingPunct="1">
              <a:defRPr/>
            </a:pPr>
            <a:r>
              <a:rPr lang="en-US" smtClean="0"/>
              <a:t>Track particles, measure momentum</a:t>
            </a:r>
          </a:p>
          <a:p>
            <a:pPr lvl="1" eaLnBrk="1" hangingPunct="1">
              <a:defRPr/>
            </a:pPr>
            <a:r>
              <a:rPr lang="en-US" smtClean="0"/>
              <a:t>Hit → Track → Curvature → Momentum</a:t>
            </a:r>
          </a:p>
          <a:p>
            <a:pPr eaLnBrk="1" hangingPunct="1">
              <a:defRPr/>
            </a:pPr>
            <a:r>
              <a:rPr lang="en-US" smtClean="0"/>
              <a:t>Wire chambers</a:t>
            </a:r>
          </a:p>
          <a:p>
            <a:pPr eaLnBrk="1" hangingPunct="1">
              <a:defRPr/>
            </a:pPr>
            <a:r>
              <a:rPr lang="en-US" smtClean="0"/>
              <a:t>Track reco: DC+PC1</a:t>
            </a:r>
          </a:p>
          <a:p>
            <a:pPr eaLnBrk="1" hangingPunct="1">
              <a:defRPr/>
            </a:pPr>
            <a:r>
              <a:rPr lang="en-US" smtClean="0"/>
              <a:t>Matching: PC2-3</a:t>
            </a:r>
          </a:p>
        </p:txBody>
      </p:sp>
      <p:pic>
        <p:nvPicPr>
          <p:cNvPr id="90117" name="Picture 5" descr="Phenix_2008"/>
          <p:cNvPicPr>
            <a:picLocks noChangeAspect="1" noChangeArrowheads="1"/>
          </p:cNvPicPr>
          <p:nvPr/>
        </p:nvPicPr>
        <p:blipFill>
          <a:blip r:embed="rId3" cstate="print"/>
          <a:srcRect/>
          <a:stretch>
            <a:fillRect/>
          </a:stretch>
        </p:blipFill>
        <p:spPr bwMode="auto">
          <a:xfrm>
            <a:off x="4359275" y="2420938"/>
            <a:ext cx="4676775" cy="3629025"/>
          </a:xfrm>
          <a:prstGeom prst="rect">
            <a:avLst/>
          </a:prstGeom>
          <a:noFill/>
          <a:ln w="9525">
            <a:noFill/>
            <a:miter lim="800000"/>
            <a:headEnd/>
            <a:tailEnd/>
          </a:ln>
        </p:spPr>
      </p:pic>
      <p:sp>
        <p:nvSpPr>
          <p:cNvPr id="90118" name="Oval 7"/>
          <p:cNvSpPr>
            <a:spLocks noChangeArrowheads="1"/>
          </p:cNvSpPr>
          <p:nvPr/>
        </p:nvSpPr>
        <p:spPr bwMode="auto">
          <a:xfrm>
            <a:off x="7167563" y="3624263"/>
            <a:ext cx="288925" cy="309562"/>
          </a:xfrm>
          <a:prstGeom prst="ellipse">
            <a:avLst/>
          </a:prstGeom>
          <a:noFill/>
          <a:ln w="28575">
            <a:solidFill>
              <a:srgbClr val="FF0000"/>
            </a:solidFill>
            <a:round/>
            <a:headEnd/>
            <a:tailEnd/>
          </a:ln>
        </p:spPr>
        <p:txBody>
          <a:bodyPr wrap="none" anchor="ctr"/>
          <a:lstStyle/>
          <a:p>
            <a:pPr algn="ctr"/>
            <a:endParaRPr lang="hu-HU"/>
          </a:p>
        </p:txBody>
      </p:sp>
      <p:sp>
        <p:nvSpPr>
          <p:cNvPr id="90119" name="Oval 8"/>
          <p:cNvSpPr>
            <a:spLocks noChangeArrowheads="1"/>
          </p:cNvSpPr>
          <p:nvPr/>
        </p:nvSpPr>
        <p:spPr bwMode="auto">
          <a:xfrm>
            <a:off x="6088063" y="2708275"/>
            <a:ext cx="431800" cy="433388"/>
          </a:xfrm>
          <a:prstGeom prst="ellipse">
            <a:avLst/>
          </a:prstGeom>
          <a:noFill/>
          <a:ln w="28575">
            <a:solidFill>
              <a:srgbClr val="FF0000"/>
            </a:solidFill>
            <a:round/>
            <a:headEnd/>
            <a:tailEnd/>
          </a:ln>
        </p:spPr>
        <p:txBody>
          <a:bodyPr wrap="none" anchor="ctr"/>
          <a:lstStyle/>
          <a:p>
            <a:pPr algn="ctr"/>
            <a:endParaRPr lang="hu-HU"/>
          </a:p>
        </p:txBody>
      </p:sp>
      <p:sp>
        <p:nvSpPr>
          <p:cNvPr id="90120" name="Oval 9"/>
          <p:cNvSpPr>
            <a:spLocks noChangeArrowheads="1"/>
          </p:cNvSpPr>
          <p:nvPr/>
        </p:nvSpPr>
        <p:spPr bwMode="auto">
          <a:xfrm>
            <a:off x="6016625" y="4941888"/>
            <a:ext cx="288925" cy="309562"/>
          </a:xfrm>
          <a:prstGeom prst="ellipse">
            <a:avLst/>
          </a:prstGeom>
          <a:noFill/>
          <a:ln w="28575">
            <a:solidFill>
              <a:srgbClr val="FF0000"/>
            </a:solidFill>
            <a:round/>
            <a:headEnd/>
            <a:tailEnd/>
          </a:ln>
        </p:spPr>
        <p:txBody>
          <a:bodyPr wrap="none" anchor="ctr"/>
          <a:lstStyle/>
          <a:p>
            <a:pPr algn="ctr"/>
            <a:endParaRPr lang="hu-HU"/>
          </a:p>
        </p:txBody>
      </p:sp>
      <p:sp>
        <p:nvSpPr>
          <p:cNvPr id="90121" name="Oval 10"/>
          <p:cNvSpPr>
            <a:spLocks noChangeArrowheads="1"/>
          </p:cNvSpPr>
          <p:nvPr/>
        </p:nvSpPr>
        <p:spPr bwMode="auto">
          <a:xfrm>
            <a:off x="7312025" y="4941888"/>
            <a:ext cx="288925" cy="309562"/>
          </a:xfrm>
          <a:prstGeom prst="ellipse">
            <a:avLst/>
          </a:prstGeom>
          <a:noFill/>
          <a:ln w="28575">
            <a:solidFill>
              <a:srgbClr val="FF0000"/>
            </a:solidFill>
            <a:round/>
            <a:headEnd/>
            <a:tailEnd/>
          </a:ln>
        </p:spPr>
        <p:txBody>
          <a:bodyPr wrap="none" anchor="ctr"/>
          <a:lstStyle/>
          <a:p>
            <a:pPr algn="ctr"/>
            <a:endParaRPr lang="hu-HU"/>
          </a:p>
        </p:txBody>
      </p:sp>
      <p:sp>
        <p:nvSpPr>
          <p:cNvPr id="90122" name="Oval 11"/>
          <p:cNvSpPr>
            <a:spLocks noChangeArrowheads="1"/>
          </p:cNvSpPr>
          <p:nvPr/>
        </p:nvSpPr>
        <p:spPr bwMode="auto">
          <a:xfrm>
            <a:off x="7527925" y="2614613"/>
            <a:ext cx="288925" cy="309562"/>
          </a:xfrm>
          <a:prstGeom prst="ellipse">
            <a:avLst/>
          </a:prstGeom>
          <a:noFill/>
          <a:ln w="28575">
            <a:solidFill>
              <a:srgbClr val="FF0000"/>
            </a:solidFill>
            <a:round/>
            <a:headEnd/>
            <a:tailEnd/>
          </a:ln>
        </p:spPr>
        <p:txBody>
          <a:bodyPr wrap="none" anchor="ctr"/>
          <a:lstStyle/>
          <a:p>
            <a:pPr algn="ctr"/>
            <a:endParaRPr lang="hu-HU"/>
          </a:p>
        </p:txBody>
      </p:sp>
      <p:sp>
        <p:nvSpPr>
          <p:cNvPr id="90123" name="Freeform 13"/>
          <p:cNvSpPr>
            <a:spLocks/>
          </p:cNvSpPr>
          <p:nvPr/>
        </p:nvSpPr>
        <p:spPr bwMode="auto">
          <a:xfrm>
            <a:off x="5176838" y="2924175"/>
            <a:ext cx="766762" cy="2449513"/>
          </a:xfrm>
          <a:custGeom>
            <a:avLst/>
            <a:gdLst>
              <a:gd name="T0" fmla="*/ 1217233970 w 483"/>
              <a:gd name="T1" fmla="*/ 0 h 1543"/>
              <a:gd name="T2" fmla="*/ 418345757 w 483"/>
              <a:gd name="T3" fmla="*/ 801409796 h 1543"/>
              <a:gd name="T4" fmla="*/ 75604644 w 483"/>
              <a:gd name="T5" fmla="*/ 1716227801 h 1543"/>
              <a:gd name="T6" fmla="*/ 75604644 w 483"/>
              <a:gd name="T7" fmla="*/ 2147483647 h 1543"/>
              <a:gd name="T8" fmla="*/ 531751892 w 483"/>
              <a:gd name="T9" fmla="*/ 2147483647 h 1543"/>
              <a:gd name="T10" fmla="*/ 0 60000 65536"/>
              <a:gd name="T11" fmla="*/ 0 60000 65536"/>
              <a:gd name="T12" fmla="*/ 0 60000 65536"/>
              <a:gd name="T13" fmla="*/ 0 60000 65536"/>
              <a:gd name="T14" fmla="*/ 0 60000 65536"/>
              <a:gd name="T15" fmla="*/ 0 w 483"/>
              <a:gd name="T16" fmla="*/ 0 h 1543"/>
              <a:gd name="T17" fmla="*/ 483 w 483"/>
              <a:gd name="T18" fmla="*/ 1543 h 1543"/>
            </a:gdLst>
            <a:ahLst/>
            <a:cxnLst>
              <a:cxn ang="T10">
                <a:pos x="T0" y="T1"/>
              </a:cxn>
              <a:cxn ang="T11">
                <a:pos x="T2" y="T3"/>
              </a:cxn>
              <a:cxn ang="T12">
                <a:pos x="T4" y="T5"/>
              </a:cxn>
              <a:cxn ang="T13">
                <a:pos x="T6" y="T7"/>
              </a:cxn>
              <a:cxn ang="T14">
                <a:pos x="T8" y="T9"/>
              </a:cxn>
            </a:cxnLst>
            <a:rect l="T15" t="T16" r="T17" b="T18"/>
            <a:pathLst>
              <a:path w="483" h="1543">
                <a:moveTo>
                  <a:pt x="483" y="0"/>
                </a:moveTo>
                <a:cubicBezTo>
                  <a:pt x="362" y="102"/>
                  <a:pt x="241" y="205"/>
                  <a:pt x="166" y="318"/>
                </a:cubicBezTo>
                <a:cubicBezTo>
                  <a:pt x="91" y="431"/>
                  <a:pt x="53" y="553"/>
                  <a:pt x="30" y="681"/>
                </a:cubicBezTo>
                <a:cubicBezTo>
                  <a:pt x="7" y="809"/>
                  <a:pt x="0" y="946"/>
                  <a:pt x="30" y="1089"/>
                </a:cubicBezTo>
                <a:cubicBezTo>
                  <a:pt x="60" y="1232"/>
                  <a:pt x="143" y="1452"/>
                  <a:pt x="211" y="1543"/>
                </a:cubicBezTo>
              </a:path>
            </a:pathLst>
          </a:custGeom>
          <a:noFill/>
          <a:ln w="57150" cmpd="sng">
            <a:solidFill>
              <a:schemeClr val="hlink"/>
            </a:solidFill>
            <a:round/>
            <a:headEnd/>
            <a:tailEnd/>
          </a:ln>
        </p:spPr>
        <p:txBody>
          <a:bodyPr wrap="none"/>
          <a:lstStyle/>
          <a:p>
            <a:endParaRPr lang="hu-HU"/>
          </a:p>
        </p:txBody>
      </p:sp>
      <p:sp>
        <p:nvSpPr>
          <p:cNvPr id="90124" name="Freeform 14"/>
          <p:cNvSpPr>
            <a:spLocks/>
          </p:cNvSpPr>
          <p:nvPr/>
        </p:nvSpPr>
        <p:spPr bwMode="auto">
          <a:xfrm rot="9484049">
            <a:off x="7769225" y="2852738"/>
            <a:ext cx="766763" cy="2449512"/>
          </a:xfrm>
          <a:custGeom>
            <a:avLst/>
            <a:gdLst>
              <a:gd name="T0" fmla="*/ 1217237145 w 483"/>
              <a:gd name="T1" fmla="*/ 0 h 1543"/>
              <a:gd name="T2" fmla="*/ 418346303 w 483"/>
              <a:gd name="T3" fmla="*/ 801409469 h 1543"/>
              <a:gd name="T4" fmla="*/ 75604742 w 483"/>
              <a:gd name="T5" fmla="*/ 1716225513 h 1543"/>
              <a:gd name="T6" fmla="*/ 75604742 w 483"/>
              <a:gd name="T7" fmla="*/ 2147483647 h 1543"/>
              <a:gd name="T8" fmla="*/ 531754173 w 483"/>
              <a:gd name="T9" fmla="*/ 2147483647 h 1543"/>
              <a:gd name="T10" fmla="*/ 0 60000 65536"/>
              <a:gd name="T11" fmla="*/ 0 60000 65536"/>
              <a:gd name="T12" fmla="*/ 0 60000 65536"/>
              <a:gd name="T13" fmla="*/ 0 60000 65536"/>
              <a:gd name="T14" fmla="*/ 0 60000 65536"/>
              <a:gd name="T15" fmla="*/ 0 w 483"/>
              <a:gd name="T16" fmla="*/ 0 h 1543"/>
              <a:gd name="T17" fmla="*/ 483 w 483"/>
              <a:gd name="T18" fmla="*/ 1543 h 1543"/>
            </a:gdLst>
            <a:ahLst/>
            <a:cxnLst>
              <a:cxn ang="T10">
                <a:pos x="T0" y="T1"/>
              </a:cxn>
              <a:cxn ang="T11">
                <a:pos x="T2" y="T3"/>
              </a:cxn>
              <a:cxn ang="T12">
                <a:pos x="T4" y="T5"/>
              </a:cxn>
              <a:cxn ang="T13">
                <a:pos x="T6" y="T7"/>
              </a:cxn>
              <a:cxn ang="T14">
                <a:pos x="T8" y="T9"/>
              </a:cxn>
            </a:cxnLst>
            <a:rect l="T15" t="T16" r="T17" b="T18"/>
            <a:pathLst>
              <a:path w="483" h="1543">
                <a:moveTo>
                  <a:pt x="483" y="0"/>
                </a:moveTo>
                <a:cubicBezTo>
                  <a:pt x="362" y="102"/>
                  <a:pt x="241" y="205"/>
                  <a:pt x="166" y="318"/>
                </a:cubicBezTo>
                <a:cubicBezTo>
                  <a:pt x="91" y="431"/>
                  <a:pt x="53" y="553"/>
                  <a:pt x="30" y="681"/>
                </a:cubicBezTo>
                <a:cubicBezTo>
                  <a:pt x="7" y="809"/>
                  <a:pt x="0" y="946"/>
                  <a:pt x="30" y="1089"/>
                </a:cubicBezTo>
                <a:cubicBezTo>
                  <a:pt x="60" y="1232"/>
                  <a:pt x="143" y="1452"/>
                  <a:pt x="211" y="1543"/>
                </a:cubicBezTo>
              </a:path>
            </a:pathLst>
          </a:custGeom>
          <a:noFill/>
          <a:ln w="57150" cmpd="sng">
            <a:solidFill>
              <a:schemeClr val="hlink"/>
            </a:solidFill>
            <a:round/>
            <a:headEnd/>
            <a:tailEnd/>
          </a:ln>
        </p:spPr>
        <p:txBody>
          <a:bodyPr wrap="none"/>
          <a:lstStyle/>
          <a:p>
            <a:endParaRPr lang="hu-HU"/>
          </a:p>
        </p:txBody>
      </p:sp>
      <p:sp>
        <p:nvSpPr>
          <p:cNvPr id="90125" name="Freeform 16"/>
          <p:cNvSpPr>
            <a:spLocks/>
          </p:cNvSpPr>
          <p:nvPr/>
        </p:nvSpPr>
        <p:spPr bwMode="auto">
          <a:xfrm>
            <a:off x="5392738" y="3141663"/>
            <a:ext cx="695325" cy="2087562"/>
          </a:xfrm>
          <a:custGeom>
            <a:avLst/>
            <a:gdLst>
              <a:gd name="T0" fmla="*/ 1103828527 w 438"/>
              <a:gd name="T1" fmla="*/ 0 h 1315"/>
              <a:gd name="T2" fmla="*/ 418346019 w 438"/>
              <a:gd name="T3" fmla="*/ 569555163 h 1315"/>
              <a:gd name="T4" fmla="*/ 75604691 w 438"/>
              <a:gd name="T5" fmla="*/ 1484370728 h 1315"/>
              <a:gd name="T6" fmla="*/ 75604691 w 438"/>
              <a:gd name="T7" fmla="*/ 2147483647 h 1315"/>
              <a:gd name="T8" fmla="*/ 531753813 w 438"/>
              <a:gd name="T9" fmla="*/ 2147483647 h 1315"/>
              <a:gd name="T10" fmla="*/ 0 60000 65536"/>
              <a:gd name="T11" fmla="*/ 0 60000 65536"/>
              <a:gd name="T12" fmla="*/ 0 60000 65536"/>
              <a:gd name="T13" fmla="*/ 0 60000 65536"/>
              <a:gd name="T14" fmla="*/ 0 60000 65536"/>
              <a:gd name="T15" fmla="*/ 0 w 438"/>
              <a:gd name="T16" fmla="*/ 0 h 1315"/>
              <a:gd name="T17" fmla="*/ 438 w 438"/>
              <a:gd name="T18" fmla="*/ 1315 h 1315"/>
            </a:gdLst>
            <a:ahLst/>
            <a:cxnLst>
              <a:cxn ang="T10">
                <a:pos x="T0" y="T1"/>
              </a:cxn>
              <a:cxn ang="T11">
                <a:pos x="T2" y="T3"/>
              </a:cxn>
              <a:cxn ang="T12">
                <a:pos x="T4" y="T5"/>
              </a:cxn>
              <a:cxn ang="T13">
                <a:pos x="T6" y="T7"/>
              </a:cxn>
              <a:cxn ang="T14">
                <a:pos x="T8" y="T9"/>
              </a:cxn>
            </a:cxnLst>
            <a:rect l="T15" t="T16" r="T17" b="T18"/>
            <a:pathLst>
              <a:path w="438" h="1315">
                <a:moveTo>
                  <a:pt x="438" y="0"/>
                </a:moveTo>
                <a:cubicBezTo>
                  <a:pt x="336" y="64"/>
                  <a:pt x="234" y="128"/>
                  <a:pt x="166" y="226"/>
                </a:cubicBezTo>
                <a:cubicBezTo>
                  <a:pt x="98" y="324"/>
                  <a:pt x="53" y="476"/>
                  <a:pt x="30" y="589"/>
                </a:cubicBezTo>
                <a:cubicBezTo>
                  <a:pt x="7" y="702"/>
                  <a:pt x="0" y="786"/>
                  <a:pt x="30" y="907"/>
                </a:cubicBezTo>
                <a:cubicBezTo>
                  <a:pt x="60" y="1028"/>
                  <a:pt x="143" y="1255"/>
                  <a:pt x="211" y="1315"/>
                </a:cubicBezTo>
              </a:path>
            </a:pathLst>
          </a:custGeom>
          <a:noFill/>
          <a:ln w="57150" cmpd="sng">
            <a:solidFill>
              <a:schemeClr val="hlink"/>
            </a:solidFill>
            <a:round/>
            <a:headEnd/>
            <a:tailEnd/>
          </a:ln>
        </p:spPr>
        <p:txBody>
          <a:bodyPr wrap="none"/>
          <a:lstStyle/>
          <a:p>
            <a:endParaRPr lang="hu-HU"/>
          </a:p>
        </p:txBody>
      </p:sp>
      <p:sp>
        <p:nvSpPr>
          <p:cNvPr id="90126" name="Freeform 18"/>
          <p:cNvSpPr>
            <a:spLocks/>
          </p:cNvSpPr>
          <p:nvPr/>
        </p:nvSpPr>
        <p:spPr bwMode="auto">
          <a:xfrm>
            <a:off x="7300913" y="3573463"/>
            <a:ext cx="442912" cy="1368425"/>
          </a:xfrm>
          <a:custGeom>
            <a:avLst/>
            <a:gdLst>
              <a:gd name="T0" fmla="*/ 0 w 279"/>
              <a:gd name="T1" fmla="*/ 0 h 862"/>
              <a:gd name="T2" fmla="*/ 458667917 w 279"/>
              <a:gd name="T3" fmla="*/ 572074711 h 862"/>
              <a:gd name="T4" fmla="*/ 685481625 w 279"/>
              <a:gd name="T5" fmla="*/ 1028223856 h 862"/>
              <a:gd name="T6" fmla="*/ 572073977 w 279"/>
              <a:gd name="T7" fmla="*/ 1713706558 h 862"/>
              <a:gd name="T8" fmla="*/ 458667917 w 279"/>
              <a:gd name="T9" fmla="*/ 2147483647 h 862"/>
              <a:gd name="T10" fmla="*/ 0 60000 65536"/>
              <a:gd name="T11" fmla="*/ 0 60000 65536"/>
              <a:gd name="T12" fmla="*/ 0 60000 65536"/>
              <a:gd name="T13" fmla="*/ 0 60000 65536"/>
              <a:gd name="T14" fmla="*/ 0 60000 65536"/>
              <a:gd name="T15" fmla="*/ 0 w 279"/>
              <a:gd name="T16" fmla="*/ 0 h 862"/>
              <a:gd name="T17" fmla="*/ 279 w 279"/>
              <a:gd name="T18" fmla="*/ 862 h 862"/>
            </a:gdLst>
            <a:ahLst/>
            <a:cxnLst>
              <a:cxn ang="T10">
                <a:pos x="T0" y="T1"/>
              </a:cxn>
              <a:cxn ang="T11">
                <a:pos x="T2" y="T3"/>
              </a:cxn>
              <a:cxn ang="T12">
                <a:pos x="T4" y="T5"/>
              </a:cxn>
              <a:cxn ang="T13">
                <a:pos x="T6" y="T7"/>
              </a:cxn>
              <a:cxn ang="T14">
                <a:pos x="T8" y="T9"/>
              </a:cxn>
            </a:cxnLst>
            <a:rect l="T15" t="T16" r="T17" b="T18"/>
            <a:pathLst>
              <a:path w="279" h="862">
                <a:moveTo>
                  <a:pt x="0" y="0"/>
                </a:moveTo>
                <a:cubicBezTo>
                  <a:pt x="68" y="79"/>
                  <a:pt x="137" y="159"/>
                  <a:pt x="182" y="227"/>
                </a:cubicBezTo>
                <a:cubicBezTo>
                  <a:pt x="227" y="295"/>
                  <a:pt x="265" y="333"/>
                  <a:pt x="272" y="408"/>
                </a:cubicBezTo>
                <a:cubicBezTo>
                  <a:pt x="279" y="483"/>
                  <a:pt x="242" y="605"/>
                  <a:pt x="227" y="680"/>
                </a:cubicBezTo>
                <a:cubicBezTo>
                  <a:pt x="212" y="755"/>
                  <a:pt x="159" y="855"/>
                  <a:pt x="182" y="862"/>
                </a:cubicBezTo>
              </a:path>
            </a:pathLst>
          </a:custGeom>
          <a:noFill/>
          <a:ln w="57150" cmpd="sng">
            <a:solidFill>
              <a:schemeClr val="hlink"/>
            </a:solidFill>
            <a:round/>
            <a:headEnd/>
            <a:tailEnd/>
          </a:ln>
        </p:spPr>
        <p:txBody>
          <a:bodyPr wrap="none"/>
          <a:lstStyle/>
          <a:p>
            <a:endParaRPr lang="hu-HU"/>
          </a:p>
        </p:txBody>
      </p:sp>
      <p:sp>
        <p:nvSpPr>
          <p:cNvPr id="90127" name="Freeform 20"/>
          <p:cNvSpPr>
            <a:spLocks/>
          </p:cNvSpPr>
          <p:nvPr/>
        </p:nvSpPr>
        <p:spPr bwMode="auto">
          <a:xfrm rot="-9663227">
            <a:off x="6005513" y="3573463"/>
            <a:ext cx="442912" cy="1368425"/>
          </a:xfrm>
          <a:custGeom>
            <a:avLst/>
            <a:gdLst>
              <a:gd name="T0" fmla="*/ 0 w 279"/>
              <a:gd name="T1" fmla="*/ 0 h 862"/>
              <a:gd name="T2" fmla="*/ 458667917 w 279"/>
              <a:gd name="T3" fmla="*/ 572074711 h 862"/>
              <a:gd name="T4" fmla="*/ 685481625 w 279"/>
              <a:gd name="T5" fmla="*/ 1028223856 h 862"/>
              <a:gd name="T6" fmla="*/ 572073977 w 279"/>
              <a:gd name="T7" fmla="*/ 1713706558 h 862"/>
              <a:gd name="T8" fmla="*/ 458667917 w 279"/>
              <a:gd name="T9" fmla="*/ 2147483647 h 862"/>
              <a:gd name="T10" fmla="*/ 0 60000 65536"/>
              <a:gd name="T11" fmla="*/ 0 60000 65536"/>
              <a:gd name="T12" fmla="*/ 0 60000 65536"/>
              <a:gd name="T13" fmla="*/ 0 60000 65536"/>
              <a:gd name="T14" fmla="*/ 0 60000 65536"/>
              <a:gd name="T15" fmla="*/ 0 w 279"/>
              <a:gd name="T16" fmla="*/ 0 h 862"/>
              <a:gd name="T17" fmla="*/ 279 w 279"/>
              <a:gd name="T18" fmla="*/ 862 h 862"/>
            </a:gdLst>
            <a:ahLst/>
            <a:cxnLst>
              <a:cxn ang="T10">
                <a:pos x="T0" y="T1"/>
              </a:cxn>
              <a:cxn ang="T11">
                <a:pos x="T2" y="T3"/>
              </a:cxn>
              <a:cxn ang="T12">
                <a:pos x="T4" y="T5"/>
              </a:cxn>
              <a:cxn ang="T13">
                <a:pos x="T6" y="T7"/>
              </a:cxn>
              <a:cxn ang="T14">
                <a:pos x="T8" y="T9"/>
              </a:cxn>
            </a:cxnLst>
            <a:rect l="T15" t="T16" r="T17" b="T18"/>
            <a:pathLst>
              <a:path w="279" h="862">
                <a:moveTo>
                  <a:pt x="0" y="0"/>
                </a:moveTo>
                <a:cubicBezTo>
                  <a:pt x="68" y="79"/>
                  <a:pt x="137" y="159"/>
                  <a:pt x="182" y="227"/>
                </a:cubicBezTo>
                <a:cubicBezTo>
                  <a:pt x="227" y="295"/>
                  <a:pt x="265" y="333"/>
                  <a:pt x="272" y="408"/>
                </a:cubicBezTo>
                <a:cubicBezTo>
                  <a:pt x="279" y="483"/>
                  <a:pt x="242" y="605"/>
                  <a:pt x="227" y="680"/>
                </a:cubicBezTo>
                <a:cubicBezTo>
                  <a:pt x="212" y="755"/>
                  <a:pt x="159" y="855"/>
                  <a:pt x="182" y="862"/>
                </a:cubicBezTo>
              </a:path>
            </a:pathLst>
          </a:custGeom>
          <a:noFill/>
          <a:ln w="57150" cmpd="sng">
            <a:solidFill>
              <a:schemeClr val="hlink"/>
            </a:solidFill>
            <a:round/>
            <a:headEnd/>
            <a:tailEnd/>
          </a:ln>
        </p:spPr>
        <p:txBody>
          <a:bodyPr wrap="none"/>
          <a:lstStyle/>
          <a:p>
            <a:endParaRPr lang="hu-HU"/>
          </a:p>
        </p:txBody>
      </p:sp>
      <p:pic>
        <p:nvPicPr>
          <p:cNvPr id="90128" name="Picture 21" descr="event4"/>
          <p:cNvPicPr>
            <a:picLocks noChangeAspect="1" noChangeArrowheads="1"/>
          </p:cNvPicPr>
          <p:nvPr/>
        </p:nvPicPr>
        <p:blipFill>
          <a:blip r:embed="rId4" cstate="print"/>
          <a:srcRect/>
          <a:stretch>
            <a:fillRect/>
          </a:stretch>
        </p:blipFill>
        <p:spPr bwMode="auto">
          <a:xfrm>
            <a:off x="684213" y="3860800"/>
            <a:ext cx="3168650" cy="2667000"/>
          </a:xfrm>
          <a:prstGeom prst="rect">
            <a:avLst/>
          </a:prstGeom>
          <a:noFill/>
          <a:ln w="9525">
            <a:noFill/>
            <a:miter lim="800000"/>
            <a:headEnd/>
            <a:tailEnd/>
          </a:ln>
        </p:spPr>
      </p:pic>
      <p:sp>
        <p:nvSpPr>
          <p:cNvPr id="90129" name="AutoShape 23"/>
          <p:cNvSpPr>
            <a:spLocks noChangeArrowheads="1"/>
          </p:cNvSpPr>
          <p:nvPr/>
        </p:nvSpPr>
        <p:spPr bwMode="auto">
          <a:xfrm rot="-4999960">
            <a:off x="5761038" y="3960812"/>
            <a:ext cx="1296988" cy="646113"/>
          </a:xfrm>
          <a:custGeom>
            <a:avLst/>
            <a:gdLst>
              <a:gd name="T0" fmla="*/ 2147483647 w 21600"/>
              <a:gd name="T1" fmla="*/ 0 h 21600"/>
              <a:gd name="T2" fmla="*/ 401381253 w 21600"/>
              <a:gd name="T3" fmla="*/ 296259574 h 21600"/>
              <a:gd name="T4" fmla="*/ 2147483647 w 21600"/>
              <a:gd name="T5" fmla="*/ 99056834 h 21600"/>
              <a:gd name="T6" fmla="*/ 2147483647 w 21600"/>
              <a:gd name="T7" fmla="*/ 296259574 h 21600"/>
              <a:gd name="T8" fmla="*/ 0 60000 65536"/>
              <a:gd name="T9" fmla="*/ 0 60000 65536"/>
              <a:gd name="T10" fmla="*/ 0 60000 65536"/>
              <a:gd name="T11" fmla="*/ 0 60000 65536"/>
              <a:gd name="T12" fmla="*/ 0 w 21600"/>
              <a:gd name="T13" fmla="*/ 0 h 21600"/>
              <a:gd name="T14" fmla="*/ 21600 w 21600"/>
              <a:gd name="T15" fmla="*/ 8056 h 21600"/>
            </a:gdLst>
            <a:ahLst/>
            <a:cxnLst>
              <a:cxn ang="T8">
                <a:pos x="T0" y="T1"/>
              </a:cxn>
              <a:cxn ang="T9">
                <a:pos x="T2" y="T3"/>
              </a:cxn>
              <a:cxn ang="T10">
                <a:pos x="T4" y="T5"/>
              </a:cxn>
              <a:cxn ang="T11">
                <a:pos x="T6" y="T7"/>
              </a:cxn>
            </a:cxnLst>
            <a:rect l="T12" t="T13" r="T14" b="T15"/>
            <a:pathLst>
              <a:path w="21600" h="21600">
                <a:moveTo>
                  <a:pt x="3704" y="11013"/>
                </a:moveTo>
                <a:cubicBezTo>
                  <a:pt x="3702" y="10942"/>
                  <a:pt x="3701" y="10871"/>
                  <a:pt x="3701" y="10800"/>
                </a:cubicBezTo>
                <a:cubicBezTo>
                  <a:pt x="3701" y="6879"/>
                  <a:pt x="6879" y="3701"/>
                  <a:pt x="10800" y="3701"/>
                </a:cubicBezTo>
                <a:cubicBezTo>
                  <a:pt x="14720" y="3701"/>
                  <a:pt x="17899" y="6879"/>
                  <a:pt x="17899" y="10800"/>
                </a:cubicBezTo>
                <a:cubicBezTo>
                  <a:pt x="17899" y="10871"/>
                  <a:pt x="17897" y="10942"/>
                  <a:pt x="17895" y="11013"/>
                </a:cubicBezTo>
                <a:lnTo>
                  <a:pt x="21595" y="11125"/>
                </a:lnTo>
                <a:cubicBezTo>
                  <a:pt x="21598" y="11017"/>
                  <a:pt x="21600" y="10908"/>
                  <a:pt x="21600" y="10800"/>
                </a:cubicBezTo>
                <a:cubicBezTo>
                  <a:pt x="21600" y="4835"/>
                  <a:pt x="16764" y="0"/>
                  <a:pt x="10800" y="0"/>
                </a:cubicBezTo>
                <a:cubicBezTo>
                  <a:pt x="4835" y="0"/>
                  <a:pt x="0" y="4835"/>
                  <a:pt x="0" y="10800"/>
                </a:cubicBezTo>
                <a:cubicBezTo>
                  <a:pt x="-1" y="10908"/>
                  <a:pt x="1" y="11017"/>
                  <a:pt x="4" y="11125"/>
                </a:cubicBezTo>
                <a:close/>
              </a:path>
            </a:pathLst>
          </a:custGeom>
          <a:solidFill>
            <a:srgbClr val="F63B00">
              <a:alpha val="32941"/>
            </a:srgbClr>
          </a:solidFill>
          <a:ln w="9525">
            <a:solidFill>
              <a:schemeClr val="hlink"/>
            </a:solidFill>
            <a:miter lim="800000"/>
            <a:headEnd/>
            <a:tailEnd/>
          </a:ln>
        </p:spPr>
        <p:txBody>
          <a:bodyPr wrap="none" anchor="ctr"/>
          <a:lstStyle/>
          <a:p>
            <a:endParaRPr lang="hu-HU"/>
          </a:p>
        </p:txBody>
      </p:sp>
      <p:sp>
        <p:nvSpPr>
          <p:cNvPr id="90130" name="Oval 6"/>
          <p:cNvSpPr>
            <a:spLocks noChangeArrowheads="1"/>
          </p:cNvSpPr>
          <p:nvPr/>
        </p:nvSpPr>
        <p:spPr bwMode="auto">
          <a:xfrm>
            <a:off x="6232525" y="3624263"/>
            <a:ext cx="288925" cy="309562"/>
          </a:xfrm>
          <a:prstGeom prst="ellipse">
            <a:avLst/>
          </a:prstGeom>
          <a:noFill/>
          <a:ln w="28575">
            <a:solidFill>
              <a:srgbClr val="FF0000"/>
            </a:solidFill>
            <a:round/>
            <a:headEnd/>
            <a:tailEnd/>
          </a:ln>
        </p:spPr>
        <p:txBody>
          <a:bodyPr wrap="none" anchor="ctr"/>
          <a:lstStyle/>
          <a:p>
            <a:pPr algn="ctr"/>
            <a:endParaRPr lang="hu-HU"/>
          </a:p>
        </p:txBody>
      </p:sp>
      <p:sp>
        <p:nvSpPr>
          <p:cNvPr id="90131" name="AutoShape 24"/>
          <p:cNvSpPr>
            <a:spLocks noChangeArrowheads="1"/>
          </p:cNvSpPr>
          <p:nvPr/>
        </p:nvSpPr>
        <p:spPr bwMode="auto">
          <a:xfrm rot="4759630">
            <a:off x="6623844" y="3898106"/>
            <a:ext cx="1296988" cy="790575"/>
          </a:xfrm>
          <a:custGeom>
            <a:avLst/>
            <a:gdLst>
              <a:gd name="T0" fmla="*/ 2147483647 w 21600"/>
              <a:gd name="T1" fmla="*/ 0 h 21600"/>
              <a:gd name="T2" fmla="*/ 411555880 w 21600"/>
              <a:gd name="T3" fmla="*/ 504868479 h 21600"/>
              <a:gd name="T4" fmla="*/ 2147483647 w 21600"/>
              <a:gd name="T5" fmla="*/ 185041698 h 21600"/>
              <a:gd name="T6" fmla="*/ 2147483647 w 21600"/>
              <a:gd name="T7" fmla="*/ 504868479 h 21600"/>
              <a:gd name="T8" fmla="*/ 0 60000 65536"/>
              <a:gd name="T9" fmla="*/ 0 60000 65536"/>
              <a:gd name="T10" fmla="*/ 0 60000 65536"/>
              <a:gd name="T11" fmla="*/ 0 60000 65536"/>
              <a:gd name="T12" fmla="*/ 280 w 21600"/>
              <a:gd name="T13" fmla="*/ 0 h 21600"/>
              <a:gd name="T14" fmla="*/ 21320 w 21600"/>
              <a:gd name="T15" fmla="*/ 12390 h 21600"/>
            </a:gdLst>
            <a:ahLst/>
            <a:cxnLst>
              <a:cxn ang="T8">
                <a:pos x="T0" y="T1"/>
              </a:cxn>
              <a:cxn ang="T9">
                <a:pos x="T2" y="T3"/>
              </a:cxn>
              <a:cxn ang="T10">
                <a:pos x="T4" y="T5"/>
              </a:cxn>
              <a:cxn ang="T11">
                <a:pos x="T6" y="T7"/>
              </a:cxn>
            </a:cxnLst>
            <a:rect l="T12" t="T13" r="T14" b="T15"/>
            <a:pathLst>
              <a:path w="21600" h="21600">
                <a:moveTo>
                  <a:pt x="3785" y="10404"/>
                </a:moveTo>
                <a:cubicBezTo>
                  <a:pt x="3995" y="6683"/>
                  <a:pt x="7073" y="3773"/>
                  <a:pt x="10800" y="3774"/>
                </a:cubicBezTo>
                <a:cubicBezTo>
                  <a:pt x="14526" y="3774"/>
                  <a:pt x="17604" y="6683"/>
                  <a:pt x="17814" y="10404"/>
                </a:cubicBezTo>
                <a:lnTo>
                  <a:pt x="21582" y="10191"/>
                </a:lnTo>
                <a:cubicBezTo>
                  <a:pt x="21259" y="4472"/>
                  <a:pt x="16528" y="-1"/>
                  <a:pt x="10799" y="0"/>
                </a:cubicBezTo>
                <a:cubicBezTo>
                  <a:pt x="5071" y="0"/>
                  <a:pt x="340" y="4472"/>
                  <a:pt x="17" y="10191"/>
                </a:cubicBezTo>
                <a:close/>
              </a:path>
            </a:pathLst>
          </a:custGeom>
          <a:solidFill>
            <a:srgbClr val="F63B00">
              <a:alpha val="32941"/>
            </a:srgbClr>
          </a:solidFill>
          <a:ln w="9525">
            <a:solidFill>
              <a:schemeClr val="hlink"/>
            </a:solidFill>
            <a:miter lim="800000"/>
            <a:headEnd/>
            <a:tailEnd/>
          </a:ln>
        </p:spPr>
        <p:txBody>
          <a:bodyPr wrap="none" anchor="ctr"/>
          <a:lstStyle/>
          <a:p>
            <a:endParaRPr lang="hu-HU"/>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0"/>
          </p:nvPr>
        </p:nvSpPr>
        <p:spPr/>
        <p:txBody>
          <a:bodyPr/>
          <a:lstStyle/>
          <a:p>
            <a:pPr>
              <a:defRPr/>
            </a:pPr>
            <a:fld id="{0DEA5692-8079-47D9-A337-D096439C7CAE}" type="slidenum">
              <a:rPr lang="hu-HU"/>
              <a:pPr>
                <a:defRPr/>
              </a:pPr>
              <a:t>37</a:t>
            </a:fld>
            <a:endParaRPr lang="hu-HU"/>
          </a:p>
        </p:txBody>
      </p:sp>
      <p:sp>
        <p:nvSpPr>
          <p:cNvPr id="288770" name="Rectangle 2"/>
          <p:cNvSpPr>
            <a:spLocks noGrp="1" noChangeArrowheads="1"/>
          </p:cNvSpPr>
          <p:nvPr>
            <p:ph type="title"/>
          </p:nvPr>
        </p:nvSpPr>
        <p:spPr/>
        <p:txBody>
          <a:bodyPr/>
          <a:lstStyle/>
          <a:p>
            <a:pPr eaLnBrk="1" hangingPunct="1">
              <a:defRPr/>
            </a:pPr>
            <a:r>
              <a:rPr lang="en-US" sz="4000" smtClean="0"/>
              <a:t>Magnetic field for tracking</a:t>
            </a:r>
          </a:p>
        </p:txBody>
      </p:sp>
      <p:pic>
        <p:nvPicPr>
          <p:cNvPr id="91140" name="Picture 4" descr="PHNX_Magnet_++_lines"/>
          <p:cNvPicPr>
            <a:picLocks noChangeAspect="1" noChangeArrowheads="1"/>
          </p:cNvPicPr>
          <p:nvPr/>
        </p:nvPicPr>
        <p:blipFill>
          <a:blip r:embed="rId3" cstate="print"/>
          <a:srcRect/>
          <a:stretch>
            <a:fillRect/>
          </a:stretch>
        </p:blipFill>
        <p:spPr bwMode="auto">
          <a:xfrm>
            <a:off x="1476375" y="836613"/>
            <a:ext cx="6337300" cy="5673725"/>
          </a:xfrm>
          <a:prstGeom prst="rect">
            <a:avLst/>
          </a:prstGeom>
          <a:noFill/>
          <a:ln w="9525">
            <a:noFill/>
            <a:miter lim="800000"/>
            <a:headEnd/>
            <a:tailEnd/>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a számának helye 3"/>
          <p:cNvSpPr>
            <a:spLocks noGrp="1"/>
          </p:cNvSpPr>
          <p:nvPr>
            <p:ph type="sldNum" sz="quarter" idx="10"/>
          </p:nvPr>
        </p:nvSpPr>
        <p:spPr/>
        <p:txBody>
          <a:bodyPr/>
          <a:lstStyle/>
          <a:p>
            <a:pPr>
              <a:defRPr/>
            </a:pPr>
            <a:fld id="{56E7CD27-F81D-4156-B56E-8FF26FD0DE42}" type="slidenum">
              <a:rPr lang="hu-HU"/>
              <a:pPr>
                <a:defRPr/>
              </a:pPr>
              <a:t>38</a:t>
            </a:fld>
            <a:endParaRPr lang="hu-HU"/>
          </a:p>
        </p:txBody>
      </p:sp>
      <p:sp>
        <p:nvSpPr>
          <p:cNvPr id="279554" name="Rectangle 2"/>
          <p:cNvSpPr>
            <a:spLocks noGrp="1" noChangeArrowheads="1"/>
          </p:cNvSpPr>
          <p:nvPr>
            <p:ph type="title"/>
          </p:nvPr>
        </p:nvSpPr>
        <p:spPr/>
        <p:txBody>
          <a:bodyPr/>
          <a:lstStyle/>
          <a:p>
            <a:pPr eaLnBrk="1" hangingPunct="1">
              <a:defRPr/>
            </a:pPr>
            <a:r>
              <a:rPr lang="en-US" sz="4000" smtClean="0"/>
              <a:t>Tracking process</a:t>
            </a:r>
          </a:p>
        </p:txBody>
      </p:sp>
      <p:sp>
        <p:nvSpPr>
          <p:cNvPr id="279555" name="Rectangle 3"/>
          <p:cNvSpPr>
            <a:spLocks noGrp="1" noChangeArrowheads="1"/>
          </p:cNvSpPr>
          <p:nvPr>
            <p:ph type="body" idx="1"/>
          </p:nvPr>
        </p:nvSpPr>
        <p:spPr>
          <a:xfrm>
            <a:off x="0" y="765175"/>
            <a:ext cx="5435600" cy="2735263"/>
          </a:xfrm>
        </p:spPr>
        <p:txBody>
          <a:bodyPr/>
          <a:lstStyle/>
          <a:p>
            <a:pPr eaLnBrk="1" hangingPunct="1">
              <a:defRPr/>
            </a:pPr>
            <a:r>
              <a:rPr lang="en-US" smtClean="0"/>
              <a:t>DC + PC1 → Track model</a:t>
            </a:r>
          </a:p>
          <a:p>
            <a:pPr eaLnBrk="1" hangingPunct="1">
              <a:defRPr/>
            </a:pPr>
            <a:r>
              <a:rPr lang="en-US" smtClean="0"/>
              <a:t>Inclination → momentum</a:t>
            </a:r>
          </a:p>
          <a:p>
            <a:pPr eaLnBrk="1" hangingPunct="1">
              <a:defRPr/>
            </a:pPr>
            <a:r>
              <a:rPr lang="en-US" smtClean="0"/>
              <a:t>PC2 + PC3: matching</a:t>
            </a:r>
          </a:p>
          <a:p>
            <a:pPr lvl="1" eaLnBrk="1" hangingPunct="1">
              <a:defRPr/>
            </a:pPr>
            <a:r>
              <a:rPr lang="en-US" smtClean="0"/>
              <a:t>Reduces background</a:t>
            </a:r>
          </a:p>
        </p:txBody>
      </p:sp>
      <p:pic>
        <p:nvPicPr>
          <p:cNvPr id="92165" name="Picture 12" descr="2d-zoomin"/>
          <p:cNvPicPr>
            <a:picLocks noChangeAspect="1" noChangeArrowheads="1"/>
          </p:cNvPicPr>
          <p:nvPr/>
        </p:nvPicPr>
        <p:blipFill>
          <a:blip r:embed="rId3" cstate="print"/>
          <a:srcRect l="1564" t="13289" r="1564" b="24609"/>
          <a:stretch>
            <a:fillRect/>
          </a:stretch>
        </p:blipFill>
        <p:spPr bwMode="auto">
          <a:xfrm>
            <a:off x="250825" y="3049588"/>
            <a:ext cx="5610225" cy="3808412"/>
          </a:xfrm>
          <a:prstGeom prst="rect">
            <a:avLst/>
          </a:prstGeom>
          <a:noFill/>
          <a:ln w="9525">
            <a:noFill/>
            <a:miter lim="800000"/>
            <a:headEnd/>
            <a:tailEnd/>
          </a:ln>
        </p:spPr>
      </p:pic>
      <p:pic>
        <p:nvPicPr>
          <p:cNvPr id="92166" name="Picture 14"/>
          <p:cNvPicPr>
            <a:picLocks noChangeAspect="1" noChangeArrowheads="1"/>
          </p:cNvPicPr>
          <p:nvPr/>
        </p:nvPicPr>
        <p:blipFill>
          <a:blip r:embed="rId4" cstate="print"/>
          <a:srcRect l="15277" t="16617" r="10912" b="16617"/>
          <a:stretch>
            <a:fillRect/>
          </a:stretch>
        </p:blipFill>
        <p:spPr bwMode="auto">
          <a:xfrm>
            <a:off x="5940425" y="4195763"/>
            <a:ext cx="3203575" cy="2662237"/>
          </a:xfrm>
          <a:prstGeom prst="rect">
            <a:avLst/>
          </a:prstGeom>
          <a:noFill/>
          <a:ln w="9525">
            <a:noFill/>
            <a:miter lim="800000"/>
            <a:headEnd/>
            <a:tailEnd/>
          </a:ln>
        </p:spPr>
      </p:pic>
      <p:sp>
        <p:nvSpPr>
          <p:cNvPr id="92167" name="Oval 16"/>
          <p:cNvSpPr>
            <a:spLocks noChangeArrowheads="1"/>
          </p:cNvSpPr>
          <p:nvPr/>
        </p:nvSpPr>
        <p:spPr bwMode="auto">
          <a:xfrm>
            <a:off x="8101013" y="5734050"/>
            <a:ext cx="717550" cy="360363"/>
          </a:xfrm>
          <a:prstGeom prst="ellipse">
            <a:avLst/>
          </a:prstGeom>
          <a:noFill/>
          <a:ln w="19050">
            <a:solidFill>
              <a:schemeClr val="hlink"/>
            </a:solidFill>
            <a:round/>
            <a:headEnd/>
            <a:tailEnd/>
          </a:ln>
        </p:spPr>
        <p:txBody>
          <a:bodyPr wrap="none" anchor="ctr"/>
          <a:lstStyle/>
          <a:p>
            <a:endParaRPr lang="hu-HU"/>
          </a:p>
        </p:txBody>
      </p:sp>
      <p:pic>
        <p:nvPicPr>
          <p:cNvPr id="279557" name="Picture 5" descr="2d-zoomin-1"/>
          <p:cNvPicPr>
            <a:picLocks noChangeAspect="1" noChangeArrowheads="1"/>
          </p:cNvPicPr>
          <p:nvPr/>
        </p:nvPicPr>
        <p:blipFill>
          <a:blip r:embed="rId5" cstate="print"/>
          <a:srcRect t="12305" b="22148"/>
          <a:stretch>
            <a:fillRect/>
          </a:stretch>
        </p:blipFill>
        <p:spPr bwMode="auto">
          <a:xfrm>
            <a:off x="0" y="3068638"/>
            <a:ext cx="3167063" cy="2400300"/>
          </a:xfrm>
          <a:prstGeom prst="rect">
            <a:avLst/>
          </a:prstGeom>
          <a:noFill/>
          <a:ln w="9525">
            <a:noFill/>
            <a:miter lim="800000"/>
            <a:headEnd/>
            <a:tailEnd/>
          </a:ln>
        </p:spPr>
      </p:pic>
      <p:sp>
        <p:nvSpPr>
          <p:cNvPr id="279569" name="Rectangle 17"/>
          <p:cNvSpPr>
            <a:spLocks noChangeArrowheads="1"/>
          </p:cNvSpPr>
          <p:nvPr/>
        </p:nvSpPr>
        <p:spPr bwMode="auto">
          <a:xfrm>
            <a:off x="3419475" y="4365625"/>
            <a:ext cx="323850" cy="287338"/>
          </a:xfrm>
          <a:prstGeom prst="rect">
            <a:avLst/>
          </a:prstGeom>
          <a:noFill/>
          <a:ln w="38100">
            <a:solidFill>
              <a:srgbClr val="808080"/>
            </a:solidFill>
            <a:miter lim="800000"/>
            <a:headEnd/>
            <a:tailEnd/>
          </a:ln>
        </p:spPr>
        <p:txBody>
          <a:bodyPr wrap="none" anchor="ctr"/>
          <a:lstStyle/>
          <a:p>
            <a:endParaRPr lang="hu-HU"/>
          </a:p>
        </p:txBody>
      </p:sp>
      <p:sp>
        <p:nvSpPr>
          <p:cNvPr id="279570" name="Line 18"/>
          <p:cNvSpPr>
            <a:spLocks noChangeShapeType="1"/>
          </p:cNvSpPr>
          <p:nvPr/>
        </p:nvSpPr>
        <p:spPr bwMode="auto">
          <a:xfrm flipH="1" flipV="1">
            <a:off x="3167063" y="3068638"/>
            <a:ext cx="252412" cy="1296987"/>
          </a:xfrm>
          <a:prstGeom prst="line">
            <a:avLst/>
          </a:prstGeom>
          <a:noFill/>
          <a:ln w="28575">
            <a:solidFill>
              <a:srgbClr val="777777"/>
            </a:solidFill>
            <a:round/>
            <a:headEnd/>
            <a:tailEnd type="triangle" w="med" len="med"/>
          </a:ln>
        </p:spPr>
        <p:txBody>
          <a:bodyPr wrap="none"/>
          <a:lstStyle/>
          <a:p>
            <a:endParaRPr lang="hu-HU"/>
          </a:p>
        </p:txBody>
      </p:sp>
      <p:sp>
        <p:nvSpPr>
          <p:cNvPr id="279571" name="Line 19"/>
          <p:cNvSpPr>
            <a:spLocks noChangeShapeType="1"/>
          </p:cNvSpPr>
          <p:nvPr/>
        </p:nvSpPr>
        <p:spPr bwMode="auto">
          <a:xfrm flipH="1">
            <a:off x="3132138" y="4652963"/>
            <a:ext cx="287337" cy="792162"/>
          </a:xfrm>
          <a:prstGeom prst="line">
            <a:avLst/>
          </a:prstGeom>
          <a:noFill/>
          <a:ln w="28575">
            <a:solidFill>
              <a:srgbClr val="777777"/>
            </a:solidFill>
            <a:round/>
            <a:headEnd/>
            <a:tailEnd type="triangle" w="med" len="med"/>
          </a:ln>
        </p:spPr>
        <p:txBody>
          <a:bodyPr wrap="none"/>
          <a:lstStyle/>
          <a:p>
            <a:endParaRPr lang="hu-HU"/>
          </a:p>
        </p:txBody>
      </p:sp>
      <p:pic>
        <p:nvPicPr>
          <p:cNvPr id="92172" name="Picture 4"/>
          <p:cNvPicPr>
            <a:picLocks noChangeAspect="1" noChangeArrowheads="1"/>
          </p:cNvPicPr>
          <p:nvPr/>
        </p:nvPicPr>
        <p:blipFill>
          <a:blip r:embed="rId6" cstate="print"/>
          <a:srcRect/>
          <a:stretch>
            <a:fillRect/>
          </a:stretch>
        </p:blipFill>
        <p:spPr bwMode="auto">
          <a:xfrm>
            <a:off x="5364163" y="908050"/>
            <a:ext cx="3779837" cy="33178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9569"/>
                                        </p:tgtEl>
                                        <p:attrNameLst>
                                          <p:attrName>style.visibility</p:attrName>
                                        </p:attrNameLst>
                                      </p:cBhvr>
                                      <p:to>
                                        <p:strVal val="visible"/>
                                      </p:to>
                                    </p:set>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279570"/>
                                        </p:tgtEl>
                                        <p:attrNameLst>
                                          <p:attrName>style.visibility</p:attrName>
                                        </p:attrNameLst>
                                      </p:cBhvr>
                                      <p:to>
                                        <p:strVal val="visible"/>
                                      </p:to>
                                    </p:set>
                                    <p:anim calcmode="lin" valueType="num">
                                      <p:cBhvr>
                                        <p:cTn id="10" dur="1000" fill="hold"/>
                                        <p:tgtEl>
                                          <p:spTgt spid="279570"/>
                                        </p:tgtEl>
                                        <p:attrNameLst>
                                          <p:attrName>ppt_w</p:attrName>
                                        </p:attrNameLst>
                                      </p:cBhvr>
                                      <p:tavLst>
                                        <p:tav tm="0">
                                          <p:val>
                                            <p:strVal val="#ppt_w*0.70"/>
                                          </p:val>
                                        </p:tav>
                                        <p:tav tm="100000">
                                          <p:val>
                                            <p:strVal val="#ppt_w"/>
                                          </p:val>
                                        </p:tav>
                                      </p:tavLst>
                                    </p:anim>
                                    <p:anim calcmode="lin" valueType="num">
                                      <p:cBhvr>
                                        <p:cTn id="11" dur="1000" fill="hold"/>
                                        <p:tgtEl>
                                          <p:spTgt spid="279570"/>
                                        </p:tgtEl>
                                        <p:attrNameLst>
                                          <p:attrName>ppt_h</p:attrName>
                                        </p:attrNameLst>
                                      </p:cBhvr>
                                      <p:tavLst>
                                        <p:tav tm="0">
                                          <p:val>
                                            <p:strVal val="#ppt_h"/>
                                          </p:val>
                                        </p:tav>
                                        <p:tav tm="100000">
                                          <p:val>
                                            <p:strVal val="#ppt_h"/>
                                          </p:val>
                                        </p:tav>
                                      </p:tavLst>
                                    </p:anim>
                                    <p:animEffect transition="in" filter="fade">
                                      <p:cBhvr>
                                        <p:cTn id="12" dur="1000"/>
                                        <p:tgtEl>
                                          <p:spTgt spid="27957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279571"/>
                                        </p:tgtEl>
                                        <p:attrNameLst>
                                          <p:attrName>style.visibility</p:attrName>
                                        </p:attrNameLst>
                                      </p:cBhvr>
                                      <p:to>
                                        <p:strVal val="visible"/>
                                      </p:to>
                                    </p:set>
                                    <p:anim calcmode="lin" valueType="num">
                                      <p:cBhvr>
                                        <p:cTn id="15" dur="1000" fill="hold"/>
                                        <p:tgtEl>
                                          <p:spTgt spid="279571"/>
                                        </p:tgtEl>
                                        <p:attrNameLst>
                                          <p:attrName>ppt_w</p:attrName>
                                        </p:attrNameLst>
                                      </p:cBhvr>
                                      <p:tavLst>
                                        <p:tav tm="0">
                                          <p:val>
                                            <p:strVal val="#ppt_w*0.70"/>
                                          </p:val>
                                        </p:tav>
                                        <p:tav tm="100000">
                                          <p:val>
                                            <p:strVal val="#ppt_w"/>
                                          </p:val>
                                        </p:tav>
                                      </p:tavLst>
                                    </p:anim>
                                    <p:anim calcmode="lin" valueType="num">
                                      <p:cBhvr>
                                        <p:cTn id="16" dur="1000" fill="hold"/>
                                        <p:tgtEl>
                                          <p:spTgt spid="279571"/>
                                        </p:tgtEl>
                                        <p:attrNameLst>
                                          <p:attrName>ppt_h</p:attrName>
                                        </p:attrNameLst>
                                      </p:cBhvr>
                                      <p:tavLst>
                                        <p:tav tm="0">
                                          <p:val>
                                            <p:strVal val="#ppt_h"/>
                                          </p:val>
                                        </p:tav>
                                        <p:tav tm="100000">
                                          <p:val>
                                            <p:strVal val="#ppt_h"/>
                                          </p:val>
                                        </p:tav>
                                      </p:tavLst>
                                    </p:anim>
                                    <p:animEffect transition="in" filter="fade">
                                      <p:cBhvr>
                                        <p:cTn id="17" dur="1000"/>
                                        <p:tgtEl>
                                          <p:spTgt spid="279571"/>
                                        </p:tgtEl>
                                      </p:cBhvr>
                                    </p:animEffect>
                                  </p:childTnLst>
                                </p:cTn>
                              </p:par>
                            </p:childTnLst>
                          </p:cTn>
                        </p:par>
                        <p:par>
                          <p:cTn id="18" fill="hold">
                            <p:stCondLst>
                              <p:cond delay="1000"/>
                            </p:stCondLst>
                            <p:childTnLst>
                              <p:par>
                                <p:cTn id="19" presetID="23" presetClass="entr" presetSubtype="16" fill="hold" nodeType="afterEffect">
                                  <p:stCondLst>
                                    <p:cond delay="0"/>
                                  </p:stCondLst>
                                  <p:childTnLst>
                                    <p:set>
                                      <p:cBhvr>
                                        <p:cTn id="20" dur="1" fill="hold">
                                          <p:stCondLst>
                                            <p:cond delay="0"/>
                                          </p:stCondLst>
                                        </p:cTn>
                                        <p:tgtEl>
                                          <p:spTgt spid="279557"/>
                                        </p:tgtEl>
                                        <p:attrNameLst>
                                          <p:attrName>style.visibility</p:attrName>
                                        </p:attrNameLst>
                                      </p:cBhvr>
                                      <p:to>
                                        <p:strVal val="visible"/>
                                      </p:to>
                                    </p:set>
                                    <p:anim calcmode="lin" valueType="num">
                                      <p:cBhvr>
                                        <p:cTn id="21" dur="500" fill="hold"/>
                                        <p:tgtEl>
                                          <p:spTgt spid="279557"/>
                                        </p:tgtEl>
                                        <p:attrNameLst>
                                          <p:attrName>ppt_w</p:attrName>
                                        </p:attrNameLst>
                                      </p:cBhvr>
                                      <p:tavLst>
                                        <p:tav tm="0">
                                          <p:val>
                                            <p:fltVal val="0"/>
                                          </p:val>
                                        </p:tav>
                                        <p:tav tm="100000">
                                          <p:val>
                                            <p:strVal val="#ppt_w"/>
                                          </p:val>
                                        </p:tav>
                                      </p:tavLst>
                                    </p:anim>
                                    <p:anim calcmode="lin" valueType="num">
                                      <p:cBhvr>
                                        <p:cTn id="22" dur="500" fill="hold"/>
                                        <p:tgtEl>
                                          <p:spTgt spid="2795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69" grpId="0" animBg="1"/>
      <p:bldP spid="279570" grpId="0" animBg="1"/>
      <p:bldP spid="27957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ia számának helye 4"/>
          <p:cNvSpPr>
            <a:spLocks noGrp="1"/>
          </p:cNvSpPr>
          <p:nvPr>
            <p:ph type="sldNum" sz="quarter" idx="10"/>
          </p:nvPr>
        </p:nvSpPr>
        <p:spPr/>
        <p:txBody>
          <a:bodyPr/>
          <a:lstStyle/>
          <a:p>
            <a:pPr>
              <a:defRPr/>
            </a:pPr>
            <a:fld id="{53D3E204-7651-44AC-B26A-023D33B8DC4B}" type="slidenum">
              <a:rPr lang="hu-HU"/>
              <a:pPr>
                <a:defRPr/>
              </a:pPr>
              <a:t>39</a:t>
            </a:fld>
            <a:endParaRPr lang="hu-HU"/>
          </a:p>
        </p:txBody>
      </p:sp>
      <p:sp>
        <p:nvSpPr>
          <p:cNvPr id="290850" name="Line 34"/>
          <p:cNvSpPr>
            <a:spLocks noChangeShapeType="1"/>
          </p:cNvSpPr>
          <p:nvPr/>
        </p:nvSpPr>
        <p:spPr bwMode="auto">
          <a:xfrm flipV="1">
            <a:off x="3184525" y="6997700"/>
            <a:ext cx="481013" cy="928688"/>
          </a:xfrm>
          <a:prstGeom prst="line">
            <a:avLst/>
          </a:prstGeom>
          <a:noFill/>
          <a:ln w="28575">
            <a:solidFill>
              <a:schemeClr val="hlink"/>
            </a:solidFill>
            <a:round/>
            <a:headEnd/>
            <a:tailEnd type="triangle" w="med" len="med"/>
          </a:ln>
        </p:spPr>
        <p:txBody>
          <a:bodyPr wrap="none"/>
          <a:lstStyle/>
          <a:p>
            <a:endParaRPr lang="hu-HU"/>
          </a:p>
        </p:txBody>
      </p:sp>
      <p:sp>
        <p:nvSpPr>
          <p:cNvPr id="290818" name="Rectangle 2"/>
          <p:cNvSpPr>
            <a:spLocks noGrp="1" noChangeArrowheads="1"/>
          </p:cNvSpPr>
          <p:nvPr>
            <p:ph type="title"/>
          </p:nvPr>
        </p:nvSpPr>
        <p:spPr/>
        <p:txBody>
          <a:bodyPr/>
          <a:lstStyle/>
          <a:p>
            <a:pPr eaLnBrk="1" hangingPunct="1">
              <a:defRPr/>
            </a:pPr>
            <a:r>
              <a:rPr lang="en-US" sz="4000" smtClean="0"/>
              <a:t>Hadron identification by TOF</a:t>
            </a:r>
          </a:p>
        </p:txBody>
      </p:sp>
      <p:sp>
        <p:nvSpPr>
          <p:cNvPr id="290819" name="Rectangle 3"/>
          <p:cNvSpPr>
            <a:spLocks noGrp="1" noChangeArrowheads="1"/>
          </p:cNvSpPr>
          <p:nvPr>
            <p:ph type="body" sz="half" idx="1"/>
          </p:nvPr>
        </p:nvSpPr>
        <p:spPr>
          <a:xfrm>
            <a:off x="160338" y="1112838"/>
            <a:ext cx="4038600" cy="4724400"/>
          </a:xfrm>
        </p:spPr>
        <p:txBody>
          <a:bodyPr/>
          <a:lstStyle/>
          <a:p>
            <a:pPr eaLnBrk="1" hangingPunct="1">
              <a:defRPr/>
            </a:pPr>
            <a:r>
              <a:rPr lang="en-US" sz="2400" smtClean="0"/>
              <a:t>Time Of Flight detector</a:t>
            </a:r>
          </a:p>
          <a:p>
            <a:pPr lvl="1" eaLnBrk="1" hangingPunct="1">
              <a:defRPr/>
            </a:pPr>
            <a:r>
              <a:rPr lang="en-US" sz="2000" smtClean="0"/>
              <a:t>time measurement</a:t>
            </a:r>
          </a:p>
          <a:p>
            <a:pPr lvl="1" eaLnBrk="1" hangingPunct="1">
              <a:defRPr/>
            </a:pPr>
            <a:r>
              <a:rPr lang="en-US" sz="2000" smtClean="0"/>
              <a:t>120 ps resolution</a:t>
            </a:r>
          </a:p>
          <a:p>
            <a:pPr eaLnBrk="1" hangingPunct="1">
              <a:defRPr/>
            </a:pPr>
            <a:r>
              <a:rPr lang="en-US" altLang="ja-JP" sz="2400" smtClean="0">
                <a:ea typeface="ＭＳ Ｐゴシック" pitchFamily="50" charset="-128"/>
              </a:rPr>
              <a:t>Acceptance</a:t>
            </a:r>
          </a:p>
          <a:p>
            <a:pPr lvl="1" eaLnBrk="1" hangingPunct="1">
              <a:defRPr/>
            </a:pPr>
            <a:r>
              <a:rPr lang="en-US" altLang="ja-JP" sz="2000" smtClean="0">
                <a:ea typeface="ＭＳ Ｐゴシック" pitchFamily="50" charset="-128"/>
                <a:sym typeface="Symbol" pitchFamily="18" charset="2"/>
              </a:rPr>
              <a:t> = /4</a:t>
            </a:r>
          </a:p>
          <a:p>
            <a:pPr lvl="1" eaLnBrk="1" hangingPunct="1">
              <a:defRPr/>
            </a:pPr>
            <a:r>
              <a:rPr lang="en-US" altLang="ja-JP" sz="2000" smtClean="0">
                <a:ea typeface="ＭＳ Ｐゴシック" pitchFamily="50" charset="-128"/>
                <a:sym typeface="Symbol" pitchFamily="18" charset="2"/>
              </a:rPr>
              <a:t>||&lt;0.35</a:t>
            </a:r>
          </a:p>
          <a:p>
            <a:pPr eaLnBrk="1" hangingPunct="1">
              <a:defRPr/>
            </a:pPr>
            <a:r>
              <a:rPr lang="en-US" sz="2400" smtClean="0">
                <a:sym typeface="Symbol" pitchFamily="18" charset="2"/>
              </a:rPr>
              <a:t>East and West arm</a:t>
            </a:r>
          </a:p>
          <a:p>
            <a:pPr lvl="1" eaLnBrk="1" hangingPunct="1">
              <a:defRPr/>
            </a:pPr>
            <a:r>
              <a:rPr lang="en-US" sz="2000" smtClean="0">
                <a:sym typeface="Symbol" pitchFamily="18" charset="2"/>
              </a:rPr>
              <a:t>1472 PMTs</a:t>
            </a:r>
          </a:p>
          <a:p>
            <a:pPr eaLnBrk="1" hangingPunct="1">
              <a:defRPr/>
            </a:pPr>
            <a:r>
              <a:rPr lang="en-US" sz="2400" smtClean="0">
                <a:sym typeface="Symbol" pitchFamily="18" charset="2"/>
              </a:rPr>
              <a:t>Same principle as BBC</a:t>
            </a:r>
          </a:p>
          <a:p>
            <a:pPr eaLnBrk="1" hangingPunct="1">
              <a:defRPr/>
            </a:pPr>
            <a:endParaRPr lang="en-US" sz="2400" smtClean="0">
              <a:sym typeface="Symbol" pitchFamily="18" charset="2"/>
            </a:endParaRPr>
          </a:p>
        </p:txBody>
      </p:sp>
      <p:grpSp>
        <p:nvGrpSpPr>
          <p:cNvPr id="5128" name="Group 15"/>
          <p:cNvGrpSpPr>
            <a:grpSpLocks/>
          </p:cNvGrpSpPr>
          <p:nvPr/>
        </p:nvGrpSpPr>
        <p:grpSpPr bwMode="auto">
          <a:xfrm>
            <a:off x="4259263" y="1222375"/>
            <a:ext cx="4676775" cy="3629025"/>
            <a:chOff x="2699" y="1207"/>
            <a:chExt cx="2946" cy="2286"/>
          </a:xfrm>
        </p:grpSpPr>
        <p:pic>
          <p:nvPicPr>
            <p:cNvPr id="5146" name="Picture 4" descr="Phenix_2008"/>
            <p:cNvPicPr>
              <a:picLocks noChangeAspect="1" noChangeArrowheads="1"/>
            </p:cNvPicPr>
            <p:nvPr/>
          </p:nvPicPr>
          <p:blipFill>
            <a:blip r:embed="rId4" cstate="print"/>
            <a:srcRect/>
            <a:stretch>
              <a:fillRect/>
            </a:stretch>
          </p:blipFill>
          <p:spPr bwMode="auto">
            <a:xfrm>
              <a:off x="2699" y="1207"/>
              <a:ext cx="2946" cy="2286"/>
            </a:xfrm>
            <a:prstGeom prst="rect">
              <a:avLst/>
            </a:prstGeom>
            <a:noFill/>
            <a:ln w="9525">
              <a:noFill/>
              <a:miter lim="800000"/>
              <a:headEnd/>
              <a:tailEnd/>
            </a:ln>
          </p:spPr>
        </p:pic>
        <p:sp>
          <p:nvSpPr>
            <p:cNvPr id="5147" name="Oval 5"/>
            <p:cNvSpPr>
              <a:spLocks noChangeArrowheads="1"/>
            </p:cNvSpPr>
            <p:nvPr/>
          </p:nvSpPr>
          <p:spPr bwMode="auto">
            <a:xfrm>
              <a:off x="2699" y="2115"/>
              <a:ext cx="287" cy="181"/>
            </a:xfrm>
            <a:prstGeom prst="ellipse">
              <a:avLst/>
            </a:prstGeom>
            <a:noFill/>
            <a:ln w="28575">
              <a:solidFill>
                <a:schemeClr val="hlink"/>
              </a:solidFill>
              <a:round/>
              <a:headEnd/>
              <a:tailEnd/>
            </a:ln>
          </p:spPr>
          <p:txBody>
            <a:bodyPr wrap="none" anchor="ctr"/>
            <a:lstStyle/>
            <a:p>
              <a:endParaRPr lang="hu-HU"/>
            </a:p>
          </p:txBody>
        </p:sp>
        <p:sp>
          <p:nvSpPr>
            <p:cNvPr id="5148" name="Oval 6"/>
            <p:cNvSpPr>
              <a:spLocks noChangeArrowheads="1"/>
            </p:cNvSpPr>
            <p:nvPr/>
          </p:nvSpPr>
          <p:spPr bwMode="auto">
            <a:xfrm>
              <a:off x="5057" y="3158"/>
              <a:ext cx="317" cy="181"/>
            </a:xfrm>
            <a:prstGeom prst="ellipse">
              <a:avLst/>
            </a:prstGeom>
            <a:noFill/>
            <a:ln w="28575">
              <a:solidFill>
                <a:schemeClr val="hlink"/>
              </a:solidFill>
              <a:round/>
              <a:headEnd/>
              <a:tailEnd/>
            </a:ln>
          </p:spPr>
          <p:txBody>
            <a:bodyPr wrap="none" anchor="ctr"/>
            <a:lstStyle/>
            <a:p>
              <a:endParaRPr lang="hu-HU"/>
            </a:p>
          </p:txBody>
        </p:sp>
        <p:sp>
          <p:nvSpPr>
            <p:cNvPr id="5149" name="Freeform 11"/>
            <p:cNvSpPr>
              <a:spLocks/>
            </p:cNvSpPr>
            <p:nvPr/>
          </p:nvSpPr>
          <p:spPr bwMode="auto">
            <a:xfrm>
              <a:off x="3330" y="1848"/>
              <a:ext cx="126" cy="198"/>
            </a:xfrm>
            <a:custGeom>
              <a:avLst/>
              <a:gdLst>
                <a:gd name="T0" fmla="*/ 84 w 126"/>
                <a:gd name="T1" fmla="*/ 0 h 198"/>
                <a:gd name="T2" fmla="*/ 123 w 126"/>
                <a:gd name="T3" fmla="*/ 18 h 198"/>
                <a:gd name="T4" fmla="*/ 126 w 126"/>
                <a:gd name="T5" fmla="*/ 27 h 198"/>
                <a:gd name="T6" fmla="*/ 54 w 126"/>
                <a:gd name="T7" fmla="*/ 198 h 198"/>
                <a:gd name="T8" fmla="*/ 0 w 126"/>
                <a:gd name="T9" fmla="*/ 192 h 198"/>
                <a:gd name="T10" fmla="*/ 84 w 126"/>
                <a:gd name="T11" fmla="*/ 0 h 198"/>
                <a:gd name="T12" fmla="*/ 0 60000 65536"/>
                <a:gd name="T13" fmla="*/ 0 60000 65536"/>
                <a:gd name="T14" fmla="*/ 0 60000 65536"/>
                <a:gd name="T15" fmla="*/ 0 60000 65536"/>
                <a:gd name="T16" fmla="*/ 0 60000 65536"/>
                <a:gd name="T17" fmla="*/ 0 60000 65536"/>
                <a:gd name="T18" fmla="*/ 0 w 126"/>
                <a:gd name="T19" fmla="*/ 0 h 198"/>
                <a:gd name="T20" fmla="*/ 126 w 126"/>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126" h="198">
                  <a:moveTo>
                    <a:pt x="84" y="0"/>
                  </a:moveTo>
                  <a:cubicBezTo>
                    <a:pt x="99" y="4"/>
                    <a:pt x="109" y="13"/>
                    <a:pt x="123" y="18"/>
                  </a:cubicBezTo>
                  <a:cubicBezTo>
                    <a:pt x="124" y="21"/>
                    <a:pt x="126" y="27"/>
                    <a:pt x="126" y="27"/>
                  </a:cubicBezTo>
                  <a:lnTo>
                    <a:pt x="54" y="198"/>
                  </a:lnTo>
                  <a:lnTo>
                    <a:pt x="0" y="192"/>
                  </a:lnTo>
                  <a:lnTo>
                    <a:pt x="84" y="0"/>
                  </a:lnTo>
                  <a:close/>
                </a:path>
              </a:pathLst>
            </a:custGeom>
            <a:solidFill>
              <a:schemeClr val="hlink">
                <a:alpha val="50195"/>
              </a:schemeClr>
            </a:solidFill>
            <a:ln w="9525">
              <a:noFill/>
              <a:round/>
              <a:headEnd/>
              <a:tailEnd/>
            </a:ln>
          </p:spPr>
          <p:txBody>
            <a:bodyPr wrap="none"/>
            <a:lstStyle/>
            <a:p>
              <a:endParaRPr lang="hu-HU"/>
            </a:p>
          </p:txBody>
        </p:sp>
        <p:sp>
          <p:nvSpPr>
            <p:cNvPr id="5150" name="Freeform 13"/>
            <p:cNvSpPr>
              <a:spLocks/>
            </p:cNvSpPr>
            <p:nvPr/>
          </p:nvSpPr>
          <p:spPr bwMode="auto">
            <a:xfrm>
              <a:off x="3240" y="2328"/>
              <a:ext cx="57" cy="219"/>
            </a:xfrm>
            <a:custGeom>
              <a:avLst/>
              <a:gdLst>
                <a:gd name="T0" fmla="*/ 0 w 57"/>
                <a:gd name="T1" fmla="*/ 0 h 219"/>
                <a:gd name="T2" fmla="*/ 54 w 57"/>
                <a:gd name="T3" fmla="*/ 12 h 219"/>
                <a:gd name="T4" fmla="*/ 57 w 57"/>
                <a:gd name="T5" fmla="*/ 198 h 219"/>
                <a:gd name="T6" fmla="*/ 6 w 57"/>
                <a:gd name="T7" fmla="*/ 219 h 219"/>
                <a:gd name="T8" fmla="*/ 0 w 57"/>
                <a:gd name="T9" fmla="*/ 0 h 219"/>
                <a:gd name="T10" fmla="*/ 0 60000 65536"/>
                <a:gd name="T11" fmla="*/ 0 60000 65536"/>
                <a:gd name="T12" fmla="*/ 0 60000 65536"/>
                <a:gd name="T13" fmla="*/ 0 60000 65536"/>
                <a:gd name="T14" fmla="*/ 0 60000 65536"/>
                <a:gd name="T15" fmla="*/ 0 w 57"/>
                <a:gd name="T16" fmla="*/ 0 h 219"/>
                <a:gd name="T17" fmla="*/ 57 w 57"/>
                <a:gd name="T18" fmla="*/ 219 h 219"/>
              </a:gdLst>
              <a:ahLst/>
              <a:cxnLst>
                <a:cxn ang="T10">
                  <a:pos x="T0" y="T1"/>
                </a:cxn>
                <a:cxn ang="T11">
                  <a:pos x="T2" y="T3"/>
                </a:cxn>
                <a:cxn ang="T12">
                  <a:pos x="T4" y="T5"/>
                </a:cxn>
                <a:cxn ang="T13">
                  <a:pos x="T6" y="T7"/>
                </a:cxn>
                <a:cxn ang="T14">
                  <a:pos x="T8" y="T9"/>
                </a:cxn>
              </a:cxnLst>
              <a:rect l="T15" t="T16" r="T17" b="T18"/>
              <a:pathLst>
                <a:path w="57" h="219">
                  <a:moveTo>
                    <a:pt x="0" y="0"/>
                  </a:moveTo>
                  <a:lnTo>
                    <a:pt x="54" y="12"/>
                  </a:lnTo>
                  <a:lnTo>
                    <a:pt x="57" y="198"/>
                  </a:lnTo>
                  <a:lnTo>
                    <a:pt x="6" y="219"/>
                  </a:lnTo>
                  <a:lnTo>
                    <a:pt x="0" y="0"/>
                  </a:lnTo>
                  <a:close/>
                </a:path>
              </a:pathLst>
            </a:custGeom>
            <a:solidFill>
              <a:schemeClr val="hlink">
                <a:alpha val="50195"/>
              </a:schemeClr>
            </a:solidFill>
            <a:ln w="9525">
              <a:noFill/>
              <a:round/>
              <a:headEnd/>
              <a:tailEnd/>
            </a:ln>
          </p:spPr>
          <p:txBody>
            <a:bodyPr wrap="none"/>
            <a:lstStyle/>
            <a:p>
              <a:endParaRPr lang="hu-HU"/>
            </a:p>
          </p:txBody>
        </p:sp>
        <p:sp>
          <p:nvSpPr>
            <p:cNvPr id="5151" name="Freeform 14"/>
            <p:cNvSpPr>
              <a:spLocks/>
            </p:cNvSpPr>
            <p:nvPr/>
          </p:nvSpPr>
          <p:spPr bwMode="auto">
            <a:xfrm>
              <a:off x="5160" y="2211"/>
              <a:ext cx="213" cy="885"/>
            </a:xfrm>
            <a:custGeom>
              <a:avLst/>
              <a:gdLst>
                <a:gd name="T0" fmla="*/ 183 w 213"/>
                <a:gd name="T1" fmla="*/ 6 h 885"/>
                <a:gd name="T2" fmla="*/ 210 w 213"/>
                <a:gd name="T3" fmla="*/ 0 h 885"/>
                <a:gd name="T4" fmla="*/ 213 w 213"/>
                <a:gd name="T5" fmla="*/ 438 h 885"/>
                <a:gd name="T6" fmla="*/ 30 w 213"/>
                <a:gd name="T7" fmla="*/ 885 h 885"/>
                <a:gd name="T8" fmla="*/ 0 w 213"/>
                <a:gd name="T9" fmla="*/ 867 h 885"/>
                <a:gd name="T10" fmla="*/ 183 w 213"/>
                <a:gd name="T11" fmla="*/ 432 h 885"/>
                <a:gd name="T12" fmla="*/ 183 w 213"/>
                <a:gd name="T13" fmla="*/ 6 h 885"/>
                <a:gd name="T14" fmla="*/ 0 60000 65536"/>
                <a:gd name="T15" fmla="*/ 0 60000 65536"/>
                <a:gd name="T16" fmla="*/ 0 60000 65536"/>
                <a:gd name="T17" fmla="*/ 0 60000 65536"/>
                <a:gd name="T18" fmla="*/ 0 60000 65536"/>
                <a:gd name="T19" fmla="*/ 0 60000 65536"/>
                <a:gd name="T20" fmla="*/ 0 60000 65536"/>
                <a:gd name="T21" fmla="*/ 0 w 213"/>
                <a:gd name="T22" fmla="*/ 0 h 885"/>
                <a:gd name="T23" fmla="*/ 213 w 213"/>
                <a:gd name="T24" fmla="*/ 885 h 8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 h="885">
                  <a:moveTo>
                    <a:pt x="183" y="6"/>
                  </a:moveTo>
                  <a:lnTo>
                    <a:pt x="210" y="0"/>
                  </a:lnTo>
                  <a:lnTo>
                    <a:pt x="213" y="438"/>
                  </a:lnTo>
                  <a:lnTo>
                    <a:pt x="30" y="885"/>
                  </a:lnTo>
                  <a:lnTo>
                    <a:pt x="0" y="867"/>
                  </a:lnTo>
                  <a:lnTo>
                    <a:pt x="183" y="432"/>
                  </a:lnTo>
                  <a:lnTo>
                    <a:pt x="183" y="6"/>
                  </a:lnTo>
                  <a:close/>
                </a:path>
              </a:pathLst>
            </a:custGeom>
            <a:solidFill>
              <a:schemeClr val="hlink">
                <a:alpha val="50195"/>
              </a:schemeClr>
            </a:solidFill>
            <a:ln w="9525">
              <a:noFill/>
              <a:round/>
              <a:headEnd/>
              <a:tailEnd/>
            </a:ln>
          </p:spPr>
          <p:txBody>
            <a:bodyPr wrap="none"/>
            <a:lstStyle/>
            <a:p>
              <a:endParaRPr lang="hu-HU"/>
            </a:p>
          </p:txBody>
        </p:sp>
      </p:grpSp>
      <p:sp>
        <p:nvSpPr>
          <p:cNvPr id="5129" name="AutoShape 19"/>
          <p:cNvSpPr>
            <a:spLocks noChangeArrowheads="1"/>
          </p:cNvSpPr>
          <p:nvPr/>
        </p:nvSpPr>
        <p:spPr bwMode="auto">
          <a:xfrm flipH="1">
            <a:off x="6565900" y="5935663"/>
            <a:ext cx="741363" cy="485775"/>
          </a:xfrm>
          <a:prstGeom prst="flowChartMagneticDrum">
            <a:avLst/>
          </a:prstGeom>
          <a:solidFill>
            <a:schemeClr val="bg2"/>
          </a:solidFill>
          <a:ln w="9525">
            <a:solidFill>
              <a:schemeClr val="tx1"/>
            </a:solidFill>
            <a:round/>
            <a:headEnd/>
            <a:tailEnd/>
          </a:ln>
        </p:spPr>
        <p:txBody>
          <a:bodyPr wrap="none" anchor="ctr"/>
          <a:lstStyle/>
          <a:p>
            <a:endParaRPr lang="hu-HU"/>
          </a:p>
        </p:txBody>
      </p:sp>
      <p:sp>
        <p:nvSpPr>
          <p:cNvPr id="5130" name="AutoShape 20"/>
          <p:cNvSpPr>
            <a:spLocks noChangeArrowheads="1"/>
          </p:cNvSpPr>
          <p:nvPr/>
        </p:nvSpPr>
        <p:spPr bwMode="auto">
          <a:xfrm flipH="1">
            <a:off x="2949575" y="6037263"/>
            <a:ext cx="3792538" cy="254000"/>
          </a:xfrm>
          <a:prstGeom prst="cube">
            <a:avLst>
              <a:gd name="adj" fmla="val 25000"/>
            </a:avLst>
          </a:prstGeom>
          <a:solidFill>
            <a:schemeClr val="tx1">
              <a:alpha val="70195"/>
            </a:schemeClr>
          </a:solidFill>
          <a:ln w="9525">
            <a:solidFill>
              <a:schemeClr val="tx1"/>
            </a:solidFill>
            <a:miter lim="800000"/>
            <a:headEnd/>
            <a:tailEnd/>
          </a:ln>
        </p:spPr>
        <p:txBody>
          <a:bodyPr wrap="none" anchor="ctr"/>
          <a:lstStyle/>
          <a:p>
            <a:endParaRPr lang="hu-HU"/>
          </a:p>
        </p:txBody>
      </p:sp>
      <p:sp>
        <p:nvSpPr>
          <p:cNvPr id="5131" name="AutoShape 21"/>
          <p:cNvSpPr>
            <a:spLocks noChangeArrowheads="1"/>
          </p:cNvSpPr>
          <p:nvPr/>
        </p:nvSpPr>
        <p:spPr bwMode="auto">
          <a:xfrm flipH="1">
            <a:off x="2384425" y="5935663"/>
            <a:ext cx="739775" cy="485775"/>
          </a:xfrm>
          <a:prstGeom prst="flowChartMagneticDrum">
            <a:avLst/>
          </a:prstGeom>
          <a:solidFill>
            <a:schemeClr val="bg2"/>
          </a:solidFill>
          <a:ln w="9525">
            <a:solidFill>
              <a:schemeClr val="tx1"/>
            </a:solidFill>
            <a:round/>
            <a:headEnd/>
            <a:tailEnd/>
          </a:ln>
        </p:spPr>
        <p:txBody>
          <a:bodyPr wrap="none" anchor="ctr"/>
          <a:lstStyle/>
          <a:p>
            <a:endParaRPr lang="hu-HU"/>
          </a:p>
        </p:txBody>
      </p:sp>
      <p:sp>
        <p:nvSpPr>
          <p:cNvPr id="290845" name="Text Box 29"/>
          <p:cNvSpPr txBox="1">
            <a:spLocks noChangeArrowheads="1"/>
          </p:cNvSpPr>
          <p:nvPr/>
        </p:nvSpPr>
        <p:spPr bwMode="auto">
          <a:xfrm>
            <a:off x="4254500" y="5634038"/>
            <a:ext cx="931863" cy="396875"/>
          </a:xfrm>
          <a:prstGeom prst="rect">
            <a:avLst/>
          </a:prstGeom>
          <a:noFill/>
          <a:ln w="9525">
            <a:noFill/>
            <a:miter lim="800000"/>
            <a:headEnd/>
            <a:tailEnd/>
          </a:ln>
          <a:effectLst/>
        </p:spPr>
        <p:txBody>
          <a:bodyPr wrap="none">
            <a:spAutoFit/>
          </a:bodyPr>
          <a:lstStyle/>
          <a:p>
            <a:pPr>
              <a:defRPr/>
            </a:pPr>
            <a:r>
              <a:rPr kumimoji="1" lang="en-US" altLang="ja-JP" sz="2000" b="0">
                <a:solidFill>
                  <a:schemeClr val="hlink"/>
                </a:solidFill>
                <a:effectLst>
                  <a:outerShdw blurRad="38100" dist="38100" dir="2700000" algn="tl">
                    <a:srgbClr val="000000"/>
                  </a:outerShdw>
                </a:effectLst>
                <a:latin typeface="Book Antiqua" pitchFamily="18" charset="0"/>
                <a:ea typeface="ＭＳ Ｐゴシック" pitchFamily="50" charset="-128"/>
              </a:rPr>
              <a:t>(T</a:t>
            </a:r>
            <a:r>
              <a:rPr kumimoji="1" lang="en-US" altLang="ja-JP" sz="2000" b="0" baseline="-25000">
                <a:solidFill>
                  <a:schemeClr val="hlink"/>
                </a:solidFill>
                <a:effectLst>
                  <a:outerShdw blurRad="38100" dist="38100" dir="2700000" algn="tl">
                    <a:srgbClr val="000000"/>
                  </a:outerShdw>
                </a:effectLst>
                <a:latin typeface="Book Antiqua" pitchFamily="18" charset="0"/>
                <a:ea typeface="ＭＳ Ｐゴシック" pitchFamily="50" charset="-128"/>
              </a:rPr>
              <a:t>0</a:t>
            </a:r>
            <a:r>
              <a:rPr kumimoji="1" lang="en-US" altLang="ja-JP" sz="2000" b="0">
                <a:solidFill>
                  <a:schemeClr val="hlink"/>
                </a:solidFill>
                <a:effectLst>
                  <a:outerShdw blurRad="38100" dist="38100" dir="2700000" algn="tl">
                    <a:srgbClr val="000000"/>
                  </a:outerShdw>
                </a:effectLst>
                <a:latin typeface="Book Antiqua" pitchFamily="18" charset="0"/>
                <a:ea typeface="ＭＳ Ｐゴシック" pitchFamily="50" charset="-128"/>
              </a:rPr>
              <a:t>,</a:t>
            </a:r>
            <a:r>
              <a:rPr kumimoji="1" lang="hu-HU" altLang="ja-JP" sz="2000" b="0">
                <a:solidFill>
                  <a:schemeClr val="hlink"/>
                </a:solidFill>
                <a:effectLst>
                  <a:outerShdw blurRad="38100" dist="38100" dir="2700000" algn="tl">
                    <a:srgbClr val="000000"/>
                  </a:outerShdw>
                </a:effectLst>
                <a:latin typeface="Book Antiqua" pitchFamily="18" charset="0"/>
              </a:rPr>
              <a:t> </a:t>
            </a:r>
            <a:r>
              <a:rPr kumimoji="1" lang="en-US" altLang="ja-JP" sz="2000" b="0">
                <a:solidFill>
                  <a:schemeClr val="hlink"/>
                </a:solidFill>
                <a:effectLst>
                  <a:outerShdw blurRad="38100" dist="38100" dir="2700000" algn="tl">
                    <a:srgbClr val="000000"/>
                  </a:outerShdw>
                </a:effectLst>
                <a:latin typeface="Book Antiqua" pitchFamily="18" charset="0"/>
                <a:ea typeface="ＭＳ Ｐゴシック" pitchFamily="50" charset="-128"/>
              </a:rPr>
              <a:t>x</a:t>
            </a:r>
            <a:r>
              <a:rPr kumimoji="1" lang="en-US" altLang="ja-JP" sz="2000" b="0" baseline="-25000">
                <a:solidFill>
                  <a:schemeClr val="hlink"/>
                </a:solidFill>
                <a:effectLst>
                  <a:outerShdw blurRad="38100" dist="38100" dir="2700000" algn="tl">
                    <a:srgbClr val="000000"/>
                  </a:outerShdw>
                </a:effectLst>
                <a:latin typeface="Book Antiqua" pitchFamily="18" charset="0"/>
                <a:ea typeface="ＭＳ Ｐゴシック" pitchFamily="50" charset="-128"/>
              </a:rPr>
              <a:t>0</a:t>
            </a:r>
            <a:r>
              <a:rPr kumimoji="1" lang="en-US" altLang="ja-JP" sz="2000" b="0">
                <a:solidFill>
                  <a:schemeClr val="hlink"/>
                </a:solidFill>
                <a:effectLst>
                  <a:outerShdw blurRad="38100" dist="38100" dir="2700000" algn="tl">
                    <a:srgbClr val="000000"/>
                  </a:outerShdw>
                </a:effectLst>
                <a:latin typeface="Book Antiqua" pitchFamily="18" charset="0"/>
                <a:ea typeface="ＭＳ Ｐゴシック" pitchFamily="50" charset="-128"/>
              </a:rPr>
              <a:t>)</a:t>
            </a:r>
          </a:p>
        </p:txBody>
      </p:sp>
      <p:grpSp>
        <p:nvGrpSpPr>
          <p:cNvPr id="3" name="Group 40"/>
          <p:cNvGrpSpPr>
            <a:grpSpLocks/>
          </p:cNvGrpSpPr>
          <p:nvPr/>
        </p:nvGrpSpPr>
        <p:grpSpPr bwMode="auto">
          <a:xfrm>
            <a:off x="1519238" y="5157788"/>
            <a:ext cx="7389812" cy="895350"/>
            <a:chOff x="957" y="3249"/>
            <a:chExt cx="4655" cy="564"/>
          </a:xfrm>
        </p:grpSpPr>
        <p:graphicFrame>
          <p:nvGraphicFramePr>
            <p:cNvPr id="5122" name="Object 18"/>
            <p:cNvGraphicFramePr>
              <a:graphicFrameLocks noChangeAspect="1"/>
            </p:cNvGraphicFramePr>
            <p:nvPr/>
          </p:nvGraphicFramePr>
          <p:xfrm>
            <a:off x="4301" y="3293"/>
            <a:ext cx="1311" cy="493"/>
          </p:xfrm>
          <a:graphic>
            <a:graphicData uri="http://schemas.openxmlformats.org/presentationml/2006/ole">
              <mc:AlternateContent xmlns:mc="http://schemas.openxmlformats.org/markup-compatibility/2006">
                <mc:Choice xmlns:v="urn:schemas-microsoft-com:vml" Requires="v">
                  <p:oleObj spid="_x0000_s5124" name="Equation" r:id="rId5" imgW="914400" imgH="393480" progId="">
                    <p:embed/>
                  </p:oleObj>
                </mc:Choice>
                <mc:Fallback>
                  <p:oleObj name="Equation" r:id="rId5" imgW="914400" imgH="393480" progId="">
                    <p:embed/>
                    <p:pic>
                      <p:nvPicPr>
                        <p:cNvPr id="0" name="Object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1" y="3293"/>
                          <a:ext cx="1311" cy="493"/>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2"/>
            <p:cNvGraphicFramePr>
              <a:graphicFrameLocks noChangeAspect="1"/>
            </p:cNvGraphicFramePr>
            <p:nvPr/>
          </p:nvGraphicFramePr>
          <p:xfrm>
            <a:off x="957" y="3249"/>
            <a:ext cx="946" cy="564"/>
          </p:xfrm>
          <a:graphic>
            <a:graphicData uri="http://schemas.openxmlformats.org/presentationml/2006/ole">
              <mc:AlternateContent xmlns:mc="http://schemas.openxmlformats.org/markup-compatibility/2006">
                <mc:Choice xmlns:v="urn:schemas-microsoft-com:vml" Requires="v">
                  <p:oleObj spid="_x0000_s5125" name="Equation" r:id="rId7" imgW="660240" imgH="393480" progId="">
                    <p:embed/>
                  </p:oleObj>
                </mc:Choice>
                <mc:Fallback>
                  <p:oleObj name="Equation" r:id="rId7" imgW="660240" imgH="393480" progId="">
                    <p:embed/>
                    <p:pic>
                      <p:nvPicPr>
                        <p:cNvPr id="0" name="Object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7" y="3249"/>
                          <a:ext cx="946" cy="564"/>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90851" name="Rectangle 35"/>
          <p:cNvSpPr>
            <a:spLocks noChangeArrowheads="1"/>
          </p:cNvSpPr>
          <p:nvPr/>
        </p:nvSpPr>
        <p:spPr bwMode="auto">
          <a:xfrm>
            <a:off x="3167063" y="7675563"/>
            <a:ext cx="461962" cy="457200"/>
          </a:xfrm>
          <a:prstGeom prst="rect">
            <a:avLst/>
          </a:prstGeom>
          <a:noFill/>
          <a:ln w="9525">
            <a:noFill/>
            <a:miter lim="800000"/>
            <a:headEnd/>
            <a:tailEnd/>
          </a:ln>
          <a:effectLst/>
        </p:spPr>
        <p:txBody>
          <a:bodyPr wrap="none">
            <a:spAutoFit/>
          </a:bodyPr>
          <a:lstStyle/>
          <a:p>
            <a:pPr>
              <a:defRPr/>
            </a:pPr>
            <a:r>
              <a:rPr kumimoji="1" lang="hu-HU" altLang="ja-JP" b="0">
                <a:solidFill>
                  <a:schemeClr val="hlink"/>
                </a:solidFill>
                <a:effectLst>
                  <a:outerShdw blurRad="38100" dist="38100" dir="2700000" algn="tl">
                    <a:srgbClr val="000000"/>
                  </a:outerShdw>
                </a:effectLst>
                <a:latin typeface="Symbol" pitchFamily="18" charset="2"/>
              </a:rPr>
              <a:t>p</a:t>
            </a:r>
            <a:r>
              <a:rPr kumimoji="1" lang="hu-HU" altLang="ja-JP" b="0" baseline="30000">
                <a:solidFill>
                  <a:schemeClr val="hlink"/>
                </a:solidFill>
                <a:effectLst>
                  <a:outerShdw blurRad="38100" dist="38100" dir="2700000" algn="tl">
                    <a:srgbClr val="000000"/>
                  </a:outerShdw>
                </a:effectLst>
                <a:latin typeface="Symbol" pitchFamily="18" charset="2"/>
              </a:rPr>
              <a:t>+</a:t>
            </a:r>
            <a:endParaRPr kumimoji="1" lang="hu-HU" b="0" baseline="30000">
              <a:solidFill>
                <a:schemeClr val="hlink"/>
              </a:solidFill>
              <a:effectLst>
                <a:outerShdw blurRad="38100" dist="38100" dir="2700000" algn="tl">
                  <a:srgbClr val="000000"/>
                </a:outerShdw>
              </a:effectLst>
              <a:latin typeface="Symbol" pitchFamily="18" charset="2"/>
            </a:endParaRPr>
          </a:p>
        </p:txBody>
      </p:sp>
      <p:sp>
        <p:nvSpPr>
          <p:cNvPr id="290854" name="Oval 38"/>
          <p:cNvSpPr>
            <a:spLocks noChangeArrowheads="1"/>
          </p:cNvSpPr>
          <p:nvPr/>
        </p:nvSpPr>
        <p:spPr bwMode="auto">
          <a:xfrm>
            <a:off x="4024313" y="6132513"/>
            <a:ext cx="115887" cy="103187"/>
          </a:xfrm>
          <a:prstGeom prst="ellipse">
            <a:avLst/>
          </a:prstGeom>
          <a:solidFill>
            <a:srgbClr val="FF0000"/>
          </a:solidFill>
          <a:ln w="9525">
            <a:solidFill>
              <a:srgbClr val="FF0000"/>
            </a:solidFill>
            <a:round/>
            <a:headEnd/>
            <a:tailEnd/>
          </a:ln>
        </p:spPr>
        <p:txBody>
          <a:bodyPr wrap="none" anchor="ctr"/>
          <a:lstStyle/>
          <a:p>
            <a:endParaRPr lang="hu-HU"/>
          </a:p>
        </p:txBody>
      </p:sp>
      <p:sp>
        <p:nvSpPr>
          <p:cNvPr id="290844" name="Oval 28"/>
          <p:cNvSpPr>
            <a:spLocks noChangeArrowheads="1"/>
          </p:cNvSpPr>
          <p:nvPr/>
        </p:nvSpPr>
        <p:spPr bwMode="auto">
          <a:xfrm>
            <a:off x="4017963" y="6138863"/>
            <a:ext cx="115887" cy="103187"/>
          </a:xfrm>
          <a:prstGeom prst="ellipse">
            <a:avLst/>
          </a:prstGeom>
          <a:solidFill>
            <a:srgbClr val="FF0000"/>
          </a:solidFill>
          <a:ln w="9525">
            <a:solidFill>
              <a:srgbClr val="FF0000"/>
            </a:solidFill>
            <a:round/>
            <a:headEnd/>
            <a:tailEnd/>
          </a:ln>
        </p:spPr>
        <p:txBody>
          <a:bodyPr wrap="none" anchor="ctr"/>
          <a:lstStyle/>
          <a:p>
            <a:endParaRPr lang="hu-HU"/>
          </a:p>
        </p:txBody>
      </p:sp>
      <p:grpSp>
        <p:nvGrpSpPr>
          <p:cNvPr id="4" name="Group 42"/>
          <p:cNvGrpSpPr>
            <a:grpSpLocks/>
          </p:cNvGrpSpPr>
          <p:nvPr/>
        </p:nvGrpSpPr>
        <p:grpSpPr bwMode="auto">
          <a:xfrm>
            <a:off x="3141663" y="5262563"/>
            <a:ext cx="3617912" cy="893762"/>
            <a:chOff x="1979" y="3315"/>
            <a:chExt cx="2279" cy="563"/>
          </a:xfrm>
        </p:grpSpPr>
        <p:grpSp>
          <p:nvGrpSpPr>
            <p:cNvPr id="5140" name="Group 39"/>
            <p:cNvGrpSpPr>
              <a:grpSpLocks/>
            </p:cNvGrpSpPr>
            <p:nvPr/>
          </p:nvGrpSpPr>
          <p:grpSpPr bwMode="auto">
            <a:xfrm>
              <a:off x="1979" y="3315"/>
              <a:ext cx="2279" cy="327"/>
              <a:chOff x="1979" y="3315"/>
              <a:chExt cx="2279" cy="327"/>
            </a:xfrm>
          </p:grpSpPr>
          <p:sp>
            <p:nvSpPr>
              <p:cNvPr id="5142" name="Line 22"/>
              <p:cNvSpPr>
                <a:spLocks noChangeShapeType="1"/>
              </p:cNvSpPr>
              <p:nvPr/>
            </p:nvSpPr>
            <p:spPr bwMode="auto">
              <a:xfrm flipV="1">
                <a:off x="1979" y="3562"/>
                <a:ext cx="588" cy="0"/>
              </a:xfrm>
              <a:prstGeom prst="line">
                <a:avLst/>
              </a:prstGeom>
              <a:noFill/>
              <a:ln w="9525">
                <a:solidFill>
                  <a:schemeClr val="tx1"/>
                </a:solidFill>
                <a:round/>
                <a:headEnd type="triangle" w="lg" len="lg"/>
                <a:tailEnd type="triangle" w="lg" len="lg"/>
              </a:ln>
            </p:spPr>
            <p:txBody>
              <a:bodyPr/>
              <a:lstStyle/>
              <a:p>
                <a:endParaRPr lang="hu-HU"/>
              </a:p>
            </p:txBody>
          </p:sp>
          <p:sp>
            <p:nvSpPr>
              <p:cNvPr id="5143" name="Line 23"/>
              <p:cNvSpPr>
                <a:spLocks noChangeShapeType="1"/>
              </p:cNvSpPr>
              <p:nvPr/>
            </p:nvSpPr>
            <p:spPr bwMode="auto">
              <a:xfrm flipV="1">
                <a:off x="2567" y="3562"/>
                <a:ext cx="1691" cy="0"/>
              </a:xfrm>
              <a:prstGeom prst="line">
                <a:avLst/>
              </a:prstGeom>
              <a:noFill/>
              <a:ln w="9525">
                <a:solidFill>
                  <a:schemeClr val="tx1"/>
                </a:solidFill>
                <a:round/>
                <a:headEnd type="triangle" w="lg" len="lg"/>
                <a:tailEnd type="triangle" w="lg" len="lg"/>
              </a:ln>
            </p:spPr>
            <p:txBody>
              <a:bodyPr/>
              <a:lstStyle/>
              <a:p>
                <a:endParaRPr lang="hu-HU"/>
              </a:p>
            </p:txBody>
          </p:sp>
          <p:sp>
            <p:nvSpPr>
              <p:cNvPr id="290841" name="Text Box 25"/>
              <p:cNvSpPr txBox="1">
                <a:spLocks noChangeArrowheads="1"/>
              </p:cNvSpPr>
              <p:nvPr/>
            </p:nvSpPr>
            <p:spPr bwMode="auto">
              <a:xfrm>
                <a:off x="3182" y="3315"/>
                <a:ext cx="593" cy="327"/>
              </a:xfrm>
              <a:prstGeom prst="rect">
                <a:avLst/>
              </a:prstGeom>
              <a:noFill/>
              <a:ln w="9525">
                <a:noFill/>
                <a:miter lim="800000"/>
                <a:headEnd/>
                <a:tailEnd/>
              </a:ln>
              <a:effectLst/>
            </p:spPr>
            <p:txBody>
              <a:bodyPr wrap="none">
                <a:spAutoFit/>
              </a:bodyPr>
              <a:lstStyle/>
              <a:p>
                <a:pPr>
                  <a:defRPr/>
                </a:pPr>
                <a:r>
                  <a:rPr kumimoji="1" lang="en-US" altLang="ja-JP" sz="2800" b="0">
                    <a:effectLst>
                      <a:outerShdw blurRad="38100" dist="38100" dir="2700000" algn="tl">
                        <a:srgbClr val="000000"/>
                      </a:outerShdw>
                    </a:effectLst>
                    <a:latin typeface="Book Antiqua" pitchFamily="18" charset="0"/>
                    <a:ea typeface="ＭＳ Ｐゴシック" pitchFamily="50" charset="-128"/>
                  </a:rPr>
                  <a:t>L – x</a:t>
                </a:r>
              </a:p>
            </p:txBody>
          </p:sp>
          <p:sp>
            <p:nvSpPr>
              <p:cNvPr id="290842" name="Text Box 26"/>
              <p:cNvSpPr txBox="1">
                <a:spLocks noChangeArrowheads="1"/>
              </p:cNvSpPr>
              <p:nvPr/>
            </p:nvSpPr>
            <p:spPr bwMode="auto">
              <a:xfrm>
                <a:off x="2162" y="3315"/>
                <a:ext cx="232" cy="327"/>
              </a:xfrm>
              <a:prstGeom prst="rect">
                <a:avLst/>
              </a:prstGeom>
              <a:noFill/>
              <a:ln w="9525">
                <a:noFill/>
                <a:miter lim="800000"/>
                <a:headEnd/>
                <a:tailEnd/>
              </a:ln>
              <a:effectLst/>
            </p:spPr>
            <p:txBody>
              <a:bodyPr wrap="none">
                <a:spAutoFit/>
              </a:bodyPr>
              <a:lstStyle/>
              <a:p>
                <a:pPr>
                  <a:defRPr/>
                </a:pPr>
                <a:r>
                  <a:rPr kumimoji="1" lang="en-US" altLang="ja-JP" sz="2800" b="0">
                    <a:effectLst>
                      <a:outerShdw blurRad="38100" dist="38100" dir="2700000" algn="tl">
                        <a:srgbClr val="000000"/>
                      </a:outerShdw>
                    </a:effectLst>
                    <a:latin typeface="Book Antiqua" pitchFamily="18" charset="0"/>
                    <a:ea typeface="ＭＳ Ｐゴシック" pitchFamily="50" charset="-128"/>
                  </a:rPr>
                  <a:t>x</a:t>
                </a:r>
              </a:p>
            </p:txBody>
          </p:sp>
        </p:grpSp>
        <p:sp>
          <p:nvSpPr>
            <p:cNvPr id="5141" name="Line 41"/>
            <p:cNvSpPr>
              <a:spLocks noChangeShapeType="1"/>
            </p:cNvSpPr>
            <p:nvPr/>
          </p:nvSpPr>
          <p:spPr bwMode="auto">
            <a:xfrm>
              <a:off x="2564" y="3448"/>
              <a:ext cx="0" cy="430"/>
            </a:xfrm>
            <a:prstGeom prst="line">
              <a:avLst/>
            </a:prstGeom>
            <a:noFill/>
            <a:ln w="9525">
              <a:solidFill>
                <a:schemeClr val="tx1"/>
              </a:solidFill>
              <a:round/>
              <a:headEnd/>
              <a:tailEnd/>
            </a:ln>
          </p:spPr>
          <p:txBody>
            <a:bodyPr wrap="none"/>
            <a:lstStyle/>
            <a:p>
              <a:endParaRPr lang="hu-HU"/>
            </a:p>
          </p:txBody>
        </p:sp>
      </p:grpSp>
      <p:sp>
        <p:nvSpPr>
          <p:cNvPr id="290859" name="Rectangle 43"/>
          <p:cNvSpPr>
            <a:spLocks noChangeArrowheads="1"/>
          </p:cNvSpPr>
          <p:nvPr/>
        </p:nvSpPr>
        <p:spPr bwMode="auto">
          <a:xfrm>
            <a:off x="2581275" y="6027738"/>
            <a:ext cx="579438" cy="304800"/>
          </a:xfrm>
          <a:prstGeom prst="rect">
            <a:avLst/>
          </a:prstGeom>
          <a:noFill/>
          <a:ln w="9525">
            <a:noFill/>
            <a:miter lim="800000"/>
            <a:headEnd/>
            <a:tailEnd/>
          </a:ln>
          <a:effectLst/>
        </p:spPr>
        <p:txBody>
          <a:bodyPr wrap="none">
            <a:spAutoFit/>
          </a:bodyPr>
          <a:lstStyle/>
          <a:p>
            <a:pPr>
              <a:defRPr/>
            </a:pPr>
            <a:r>
              <a:rPr lang="hu-HU" sz="1400">
                <a:effectLst>
                  <a:outerShdw blurRad="38100" dist="38100" dir="2700000" algn="tl">
                    <a:srgbClr val="000000"/>
                  </a:outerShdw>
                </a:effectLst>
                <a:sym typeface="Symbol" pitchFamily="18" charset="2"/>
              </a:rPr>
              <a:t>PMT</a:t>
            </a:r>
          </a:p>
        </p:txBody>
      </p:sp>
      <p:sp>
        <p:nvSpPr>
          <p:cNvPr id="290860" name="Rectangle 44"/>
          <p:cNvSpPr>
            <a:spLocks noChangeArrowheads="1"/>
          </p:cNvSpPr>
          <p:nvPr/>
        </p:nvSpPr>
        <p:spPr bwMode="auto">
          <a:xfrm>
            <a:off x="6775450" y="6016625"/>
            <a:ext cx="579438" cy="304800"/>
          </a:xfrm>
          <a:prstGeom prst="rect">
            <a:avLst/>
          </a:prstGeom>
          <a:noFill/>
          <a:ln w="9525">
            <a:noFill/>
            <a:miter lim="800000"/>
            <a:headEnd/>
            <a:tailEnd/>
          </a:ln>
          <a:effectLst/>
        </p:spPr>
        <p:txBody>
          <a:bodyPr wrap="none">
            <a:spAutoFit/>
          </a:bodyPr>
          <a:lstStyle/>
          <a:p>
            <a:pPr>
              <a:defRPr/>
            </a:pPr>
            <a:r>
              <a:rPr lang="hu-HU" sz="1400">
                <a:effectLst>
                  <a:outerShdw blurRad="38100" dist="38100" dir="2700000" algn="tl">
                    <a:srgbClr val="000000"/>
                  </a:outerShdw>
                </a:effectLst>
                <a:sym typeface="Symbol" pitchFamily="18" charset="2"/>
              </a:rPr>
              <a:t>PMT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25 -0.06389 L 0.08958 -0.23426 " pathEditMode="relative" rAng="0" ptsTypes="AA">
                                      <p:cBhvr>
                                        <p:cTn id="6" dur="1000" fill="hold"/>
                                        <p:tgtEl>
                                          <p:spTgt spid="290850"/>
                                        </p:tgtEl>
                                        <p:attrNameLst>
                                          <p:attrName>ppt_x</p:attrName>
                                          <p:attrName>ppt_y</p:attrName>
                                        </p:attrNameLst>
                                      </p:cBhvr>
                                      <p:rCtr x="3200" y="-8500"/>
                                    </p:animMotion>
                                  </p:childTnLst>
                                </p:cTn>
                              </p:par>
                              <p:par>
                                <p:cTn id="7" presetID="0" presetClass="path" presetSubtype="0" accel="50000" decel="50000" fill="hold" grpId="0" nodeType="withEffect">
                                  <p:stCondLst>
                                    <p:cond delay="0"/>
                                  </p:stCondLst>
                                  <p:childTnLst>
                                    <p:animMotion origin="layout" path="M 2.22222E-6 3.7037E-6 L 0.08403 -0.2 " pathEditMode="relative" rAng="0" ptsTypes="AA">
                                      <p:cBhvr>
                                        <p:cTn id="8" dur="1000" fill="hold"/>
                                        <p:tgtEl>
                                          <p:spTgt spid="290851"/>
                                        </p:tgtEl>
                                        <p:attrNameLst>
                                          <p:attrName>ppt_x</p:attrName>
                                          <p:attrName>ppt_y</p:attrName>
                                        </p:attrNameLst>
                                      </p:cBhvr>
                                      <p:rCtr x="4200" y="-10000"/>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08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08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08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0"/>
                            </p:stCondLst>
                            <p:childTnLst>
                              <p:par>
                                <p:cTn id="20" presetID="0" presetClass="path" presetSubtype="0" accel="50000" decel="50000" fill="hold" grpId="1" nodeType="afterEffect">
                                  <p:stCondLst>
                                    <p:cond delay="0"/>
                                  </p:stCondLst>
                                  <p:childTnLst>
                                    <p:animMotion origin="layout" path="M 0.00018 -0.00069 L 0.28837 -0.00069 " pathEditMode="relative" ptsTypes="AA">
                                      <p:cBhvr>
                                        <p:cTn id="21" dur="1000" fill="hold"/>
                                        <p:tgtEl>
                                          <p:spTgt spid="290854"/>
                                        </p:tgtEl>
                                        <p:attrNameLst>
                                          <p:attrName>ppt_x</p:attrName>
                                          <p:attrName>ppt_y</p:attrName>
                                        </p:attrNameLst>
                                      </p:cBhvr>
                                    </p:animMotion>
                                  </p:childTnLst>
                                </p:cTn>
                              </p:par>
                              <p:par>
                                <p:cTn id="22" presetID="0" presetClass="path" presetSubtype="0" accel="50000" decel="50000" fill="hold" grpId="1" nodeType="withEffect">
                                  <p:stCondLst>
                                    <p:cond delay="0"/>
                                  </p:stCondLst>
                                  <p:childTnLst>
                                    <p:animMotion origin="layout" path="M 1.94444E-6 3.7037E-7 L -0.10417 3.7037E-7 " pathEditMode="relative" ptsTypes="AA">
                                      <p:cBhvr>
                                        <p:cTn id="23" dur="1000" fill="hold"/>
                                        <p:tgtEl>
                                          <p:spTgt spid="290844"/>
                                        </p:tgtEl>
                                        <p:attrNameLst>
                                          <p:attrName>ppt_x</p:attrName>
                                          <p:attrName>ppt_y</p:attrName>
                                        </p:attrNameLst>
                                      </p:cBhvr>
                                    </p:animMotion>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50" grpId="0" animBg="1"/>
      <p:bldP spid="290845" grpId="0"/>
      <p:bldP spid="290851" grpId="0"/>
      <p:bldP spid="290854" grpId="0" animBg="1"/>
      <p:bldP spid="290854" grpId="1" animBg="1"/>
      <p:bldP spid="290844" grpId="0" animBg="1"/>
      <p:bldP spid="29084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eaLnBrk="1" hangingPunct="1">
              <a:defRPr/>
            </a:pPr>
            <a:r>
              <a:rPr lang="hu-HU" smtClean="0"/>
              <a:t>Kinematikai alapok</a:t>
            </a:r>
            <a:endParaRPr lang="hu-HU" dirty="0" smtClean="0"/>
          </a:p>
        </p:txBody>
      </p:sp>
      <p:sp>
        <p:nvSpPr>
          <p:cNvPr id="13" name="Tartalom helye 12"/>
          <p:cNvSpPr>
            <a:spLocks noGrp="1"/>
          </p:cNvSpPr>
          <p:nvPr>
            <p:ph idx="1"/>
          </p:nvPr>
        </p:nvSpPr>
        <p:spPr>
          <a:xfrm>
            <a:off x="0" y="1155700"/>
            <a:ext cx="2490788" cy="4724400"/>
          </a:xfrm>
        </p:spPr>
        <p:txBody>
          <a:bodyPr/>
          <a:lstStyle/>
          <a:p>
            <a:pPr marL="0" eaLnBrk="1" hangingPunct="1">
              <a:spcBef>
                <a:spcPts val="0"/>
              </a:spcBef>
              <a:buFontTx/>
              <a:buNone/>
              <a:defRPr/>
            </a:pPr>
            <a:r>
              <a:rPr lang="hu-HU" sz="2800" dirty="0" smtClean="0"/>
              <a:t>Alapvető mennyiségek ismerete fontos, állandóan hivatkozunk rájuk</a:t>
            </a:r>
          </a:p>
        </p:txBody>
      </p:sp>
      <p:sp>
        <p:nvSpPr>
          <p:cNvPr id="4" name="Dia számának helye 3"/>
          <p:cNvSpPr>
            <a:spLocks noGrp="1"/>
          </p:cNvSpPr>
          <p:nvPr>
            <p:ph type="sldNum" sz="quarter" idx="10"/>
          </p:nvPr>
        </p:nvSpPr>
        <p:spPr/>
        <p:txBody>
          <a:bodyPr/>
          <a:lstStyle/>
          <a:p>
            <a:pPr>
              <a:defRPr/>
            </a:pPr>
            <a:fld id="{7E23D220-A7E1-4BC9-9062-289EC3C99BC0}" type="slidenum">
              <a:rPr lang="hu-HU"/>
              <a:pPr>
                <a:defRPr/>
              </a:pPr>
              <a:t>4</a:t>
            </a:fld>
            <a:endParaRPr lang="hu-HU"/>
          </a:p>
        </p:txBody>
      </p:sp>
      <p:pic>
        <p:nvPicPr>
          <p:cNvPr id="62469" name="Picture 2"/>
          <p:cNvPicPr>
            <a:picLocks noChangeAspect="1" noChangeArrowheads="1"/>
          </p:cNvPicPr>
          <p:nvPr/>
        </p:nvPicPr>
        <p:blipFill>
          <a:blip r:embed="rId2" cstate="print"/>
          <a:srcRect/>
          <a:stretch>
            <a:fillRect/>
          </a:stretch>
        </p:blipFill>
        <p:spPr bwMode="auto">
          <a:xfrm>
            <a:off x="2408238" y="857250"/>
            <a:ext cx="6315075" cy="2705100"/>
          </a:xfrm>
          <a:prstGeom prst="rect">
            <a:avLst/>
          </a:prstGeom>
          <a:noFill/>
          <a:ln w="9525">
            <a:noFill/>
            <a:miter lim="800000"/>
            <a:headEnd/>
            <a:tailEnd/>
          </a:ln>
        </p:spPr>
      </p:pic>
      <p:pic>
        <p:nvPicPr>
          <p:cNvPr id="62470" name="Picture 3"/>
          <p:cNvPicPr>
            <a:picLocks noChangeAspect="1" noChangeArrowheads="1"/>
          </p:cNvPicPr>
          <p:nvPr/>
        </p:nvPicPr>
        <p:blipFill>
          <a:blip r:embed="rId3" cstate="print"/>
          <a:srcRect/>
          <a:stretch>
            <a:fillRect/>
          </a:stretch>
        </p:blipFill>
        <p:spPr bwMode="auto">
          <a:xfrm>
            <a:off x="6694488" y="4929188"/>
            <a:ext cx="2057400" cy="1590675"/>
          </a:xfrm>
          <a:prstGeom prst="rect">
            <a:avLst/>
          </a:prstGeom>
          <a:noFill/>
          <a:ln w="9525">
            <a:noFill/>
            <a:miter lim="800000"/>
            <a:headEnd/>
            <a:tailEnd/>
          </a:ln>
        </p:spPr>
      </p:pic>
      <p:pic>
        <p:nvPicPr>
          <p:cNvPr id="62471" name="Picture 4"/>
          <p:cNvPicPr>
            <a:picLocks noChangeAspect="1" noChangeArrowheads="1"/>
          </p:cNvPicPr>
          <p:nvPr/>
        </p:nvPicPr>
        <p:blipFill>
          <a:blip r:embed="rId4" cstate="print"/>
          <a:srcRect/>
          <a:stretch>
            <a:fillRect/>
          </a:stretch>
        </p:blipFill>
        <p:spPr bwMode="auto">
          <a:xfrm>
            <a:off x="2414588" y="3724275"/>
            <a:ext cx="4164012" cy="2849563"/>
          </a:xfrm>
          <a:prstGeom prst="rect">
            <a:avLst/>
          </a:prstGeom>
          <a:noFill/>
          <a:ln w="9525">
            <a:noFill/>
            <a:miter lim="800000"/>
            <a:headEnd/>
            <a:tailEnd/>
          </a:ln>
        </p:spPr>
      </p:pic>
      <p:pic>
        <p:nvPicPr>
          <p:cNvPr id="62472" name="Picture 5"/>
          <p:cNvPicPr>
            <a:picLocks noChangeAspect="1" noChangeArrowheads="1"/>
          </p:cNvPicPr>
          <p:nvPr/>
        </p:nvPicPr>
        <p:blipFill>
          <a:blip r:embed="rId5" cstate="print"/>
          <a:srcRect/>
          <a:stretch>
            <a:fillRect/>
          </a:stretch>
        </p:blipFill>
        <p:spPr bwMode="auto">
          <a:xfrm>
            <a:off x="6705600" y="3767138"/>
            <a:ext cx="1590675" cy="1047750"/>
          </a:xfrm>
          <a:prstGeom prst="rect">
            <a:avLst/>
          </a:prstGeom>
          <a:noFill/>
          <a:ln w="9525">
            <a:noFill/>
            <a:miter lim="800000"/>
            <a:headEnd/>
            <a:tailEnd/>
          </a:ln>
        </p:spPr>
      </p:pic>
      <p:sp>
        <p:nvSpPr>
          <p:cNvPr id="62473" name="Téglalap 8"/>
          <p:cNvSpPr>
            <a:spLocks noChangeArrowheads="1"/>
          </p:cNvSpPr>
          <p:nvPr/>
        </p:nvSpPr>
        <p:spPr bwMode="auto">
          <a:xfrm>
            <a:off x="8123238" y="847725"/>
            <a:ext cx="173037" cy="225425"/>
          </a:xfrm>
          <a:prstGeom prst="rect">
            <a:avLst/>
          </a:prstGeom>
          <a:solidFill>
            <a:schemeClr val="tx1"/>
          </a:solidFill>
          <a:ln w="9525" algn="ctr">
            <a:solidFill>
              <a:schemeClr val="tx1"/>
            </a:solidFill>
            <a:round/>
            <a:headEnd/>
            <a:tailEnd/>
          </a:ln>
        </p:spPr>
        <p:txBody>
          <a:bodyPr wrap="none"/>
          <a:lstStyle/>
          <a:p>
            <a:endParaRPr lang="hu-HU"/>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a számának helye 3"/>
          <p:cNvSpPr>
            <a:spLocks noGrp="1"/>
          </p:cNvSpPr>
          <p:nvPr>
            <p:ph type="sldNum" sz="quarter" idx="10"/>
          </p:nvPr>
        </p:nvSpPr>
        <p:spPr/>
        <p:txBody>
          <a:bodyPr/>
          <a:lstStyle/>
          <a:p>
            <a:pPr>
              <a:defRPr/>
            </a:pPr>
            <a:fld id="{379B70AA-D1E7-4847-8327-D6338F312B47}" type="slidenum">
              <a:rPr lang="hu-HU"/>
              <a:pPr>
                <a:defRPr/>
              </a:pPr>
              <a:t>40</a:t>
            </a:fld>
            <a:endParaRPr lang="hu-HU"/>
          </a:p>
        </p:txBody>
      </p:sp>
      <p:sp>
        <p:nvSpPr>
          <p:cNvPr id="292866" name="Rectangle 2"/>
          <p:cNvSpPr>
            <a:spLocks noGrp="1" noChangeArrowheads="1"/>
          </p:cNvSpPr>
          <p:nvPr>
            <p:ph type="title"/>
          </p:nvPr>
        </p:nvSpPr>
        <p:spPr/>
        <p:txBody>
          <a:bodyPr/>
          <a:lstStyle/>
          <a:p>
            <a:pPr eaLnBrk="1" hangingPunct="1">
              <a:defRPr/>
            </a:pPr>
            <a:r>
              <a:rPr lang="en-US" sz="4000" smtClean="0"/>
              <a:t>Hadron identification by TOF</a:t>
            </a:r>
          </a:p>
        </p:txBody>
      </p:sp>
      <p:sp>
        <p:nvSpPr>
          <p:cNvPr id="292867" name="Rectangle 3"/>
          <p:cNvSpPr>
            <a:spLocks noGrp="1" noChangeArrowheads="1"/>
          </p:cNvSpPr>
          <p:nvPr>
            <p:ph type="body" idx="1"/>
          </p:nvPr>
        </p:nvSpPr>
        <p:spPr>
          <a:xfrm>
            <a:off x="522288" y="842963"/>
            <a:ext cx="8229600" cy="1338262"/>
          </a:xfrm>
        </p:spPr>
        <p:txBody>
          <a:bodyPr/>
          <a:lstStyle/>
          <a:p>
            <a:pPr eaLnBrk="1" hangingPunct="1">
              <a:defRPr/>
            </a:pPr>
            <a:r>
              <a:rPr lang="en-US" smtClean="0"/>
              <a:t>Velocity + momentum → mass</a:t>
            </a:r>
          </a:p>
        </p:txBody>
      </p:sp>
      <p:pic>
        <p:nvPicPr>
          <p:cNvPr id="6151" name="Picture 4" descr="mass2tof"/>
          <p:cNvPicPr>
            <a:picLocks noChangeAspect="1" noChangeArrowheads="1"/>
          </p:cNvPicPr>
          <p:nvPr/>
        </p:nvPicPr>
        <p:blipFill>
          <a:blip r:embed="rId4" cstate="print"/>
          <a:srcRect/>
          <a:stretch>
            <a:fillRect/>
          </a:stretch>
        </p:blipFill>
        <p:spPr bwMode="auto">
          <a:xfrm>
            <a:off x="4967288" y="2719388"/>
            <a:ext cx="3708400" cy="3557587"/>
          </a:xfrm>
          <a:prstGeom prst="rect">
            <a:avLst/>
          </a:prstGeom>
          <a:noFill/>
          <a:ln w="9525">
            <a:noFill/>
            <a:miter lim="800000"/>
            <a:headEnd/>
            <a:tailEnd/>
          </a:ln>
        </p:spPr>
      </p:pic>
      <p:pic>
        <p:nvPicPr>
          <p:cNvPr id="6152" name="Picture 5" descr="tofpid_0800_02"/>
          <p:cNvPicPr>
            <a:picLocks noChangeAspect="1" noChangeArrowheads="1"/>
          </p:cNvPicPr>
          <p:nvPr/>
        </p:nvPicPr>
        <p:blipFill>
          <a:blip r:embed="rId5" cstate="print"/>
          <a:srcRect/>
          <a:stretch>
            <a:fillRect/>
          </a:stretch>
        </p:blipFill>
        <p:spPr bwMode="auto">
          <a:xfrm>
            <a:off x="395288" y="2689225"/>
            <a:ext cx="3744912" cy="3592513"/>
          </a:xfrm>
          <a:prstGeom prst="rect">
            <a:avLst/>
          </a:prstGeom>
          <a:noFill/>
          <a:ln w="9525">
            <a:noFill/>
            <a:miter lim="800000"/>
            <a:headEnd/>
            <a:tailEnd/>
          </a:ln>
        </p:spPr>
      </p:pic>
      <p:graphicFrame>
        <p:nvGraphicFramePr>
          <p:cNvPr id="6146" name="Object 6"/>
          <p:cNvGraphicFramePr>
            <a:graphicFrameLocks noChangeAspect="1"/>
          </p:cNvGraphicFramePr>
          <p:nvPr/>
        </p:nvGraphicFramePr>
        <p:xfrm>
          <a:off x="796925" y="1536700"/>
          <a:ext cx="2782888" cy="996950"/>
        </p:xfrm>
        <a:graphic>
          <a:graphicData uri="http://schemas.openxmlformats.org/presentationml/2006/ole">
            <mc:AlternateContent xmlns:mc="http://schemas.openxmlformats.org/markup-compatibility/2006">
              <mc:Choice xmlns:v="urn:schemas-microsoft-com:vml" Requires="v">
                <p:oleObj spid="_x0000_s6148" name="Equation" r:id="rId6" imgW="1346040" imgH="482400" progId="">
                  <p:embed/>
                </p:oleObj>
              </mc:Choice>
              <mc:Fallback>
                <p:oleObj name="Equation" r:id="rId6" imgW="1346040" imgH="482400" progId="">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925" y="1536700"/>
                        <a:ext cx="2782888" cy="996950"/>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7" name="Object 7"/>
          <p:cNvGraphicFramePr>
            <a:graphicFrameLocks noChangeAspect="1"/>
          </p:cNvGraphicFramePr>
          <p:nvPr/>
        </p:nvGraphicFramePr>
        <p:xfrm>
          <a:off x="5305425" y="1536700"/>
          <a:ext cx="2663825" cy="1100138"/>
        </p:xfrm>
        <a:graphic>
          <a:graphicData uri="http://schemas.openxmlformats.org/presentationml/2006/ole">
            <mc:AlternateContent xmlns:mc="http://schemas.openxmlformats.org/markup-compatibility/2006">
              <mc:Choice xmlns:v="urn:schemas-microsoft-com:vml" Requires="v">
                <p:oleObj spid="_x0000_s6149" name="Equation" r:id="rId8" imgW="1168200" imgH="482400" progId="">
                  <p:embed/>
                </p:oleObj>
              </mc:Choice>
              <mc:Fallback>
                <p:oleObj name="Equation" r:id="rId8" imgW="1168200" imgH="482400" progId="">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5425" y="1536700"/>
                        <a:ext cx="2663825" cy="1100138"/>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2872" name="Line 8"/>
          <p:cNvSpPr>
            <a:spLocks noChangeShapeType="1"/>
          </p:cNvSpPr>
          <p:nvPr/>
        </p:nvSpPr>
        <p:spPr bwMode="auto">
          <a:xfrm>
            <a:off x="3735388" y="2041525"/>
            <a:ext cx="1512887" cy="0"/>
          </a:xfrm>
          <a:prstGeom prst="line">
            <a:avLst/>
          </a:prstGeom>
          <a:noFill/>
          <a:ln w="38100">
            <a:solidFill>
              <a:schemeClr val="tx1"/>
            </a:solidFill>
            <a:round/>
            <a:headEnd/>
            <a:tailEnd type="triangle" w="lg" len="lg"/>
          </a:ln>
          <a:effectLst>
            <a:outerShdw dist="35921" dir="2700000" algn="ctr" rotWithShape="0">
              <a:schemeClr val="bg2"/>
            </a:outerShdw>
          </a:effectLst>
        </p:spPr>
        <p:txBody>
          <a:bodyPr/>
          <a:lstStyle/>
          <a:p>
            <a:pPr>
              <a:defRPr/>
            </a:pPr>
            <a:endParaRPr lang="hu-HU"/>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ia számának helye 3"/>
          <p:cNvSpPr>
            <a:spLocks noGrp="1"/>
          </p:cNvSpPr>
          <p:nvPr>
            <p:ph type="sldNum" sz="quarter" idx="10"/>
          </p:nvPr>
        </p:nvSpPr>
        <p:spPr/>
        <p:txBody>
          <a:bodyPr/>
          <a:lstStyle/>
          <a:p>
            <a:pPr>
              <a:defRPr/>
            </a:pPr>
            <a:fld id="{C93C04DE-C716-4B17-A98A-A632E20D95CC}" type="slidenum">
              <a:rPr lang="hu-HU"/>
              <a:pPr>
                <a:defRPr/>
              </a:pPr>
              <a:t>41</a:t>
            </a:fld>
            <a:endParaRPr lang="hu-HU"/>
          </a:p>
        </p:txBody>
      </p:sp>
      <p:sp>
        <p:nvSpPr>
          <p:cNvPr id="293890" name="Rectangle 2"/>
          <p:cNvSpPr>
            <a:spLocks noGrp="1" noChangeArrowheads="1"/>
          </p:cNvSpPr>
          <p:nvPr>
            <p:ph type="title"/>
          </p:nvPr>
        </p:nvSpPr>
        <p:spPr/>
        <p:txBody>
          <a:bodyPr/>
          <a:lstStyle/>
          <a:p>
            <a:pPr eaLnBrk="1" hangingPunct="1">
              <a:defRPr/>
            </a:pPr>
            <a:r>
              <a:rPr lang="en-US" sz="4000" smtClean="0"/>
              <a:t>Electron identification by RICH</a:t>
            </a:r>
          </a:p>
        </p:txBody>
      </p:sp>
      <p:sp>
        <p:nvSpPr>
          <p:cNvPr id="293891" name="Rectangle 3"/>
          <p:cNvSpPr>
            <a:spLocks noGrp="1" noChangeArrowheads="1"/>
          </p:cNvSpPr>
          <p:nvPr>
            <p:ph type="body" idx="1"/>
          </p:nvPr>
        </p:nvSpPr>
        <p:spPr>
          <a:xfrm>
            <a:off x="654050" y="922338"/>
            <a:ext cx="6632575" cy="2328862"/>
          </a:xfrm>
        </p:spPr>
        <p:txBody>
          <a:bodyPr/>
          <a:lstStyle/>
          <a:p>
            <a:pPr algn="ctr" eaLnBrk="1" hangingPunct="1">
              <a:lnSpc>
                <a:spcPct val="90000"/>
              </a:lnSpc>
              <a:buFontTx/>
              <a:buNone/>
              <a:defRPr/>
            </a:pPr>
            <a:r>
              <a:rPr lang="en-US" smtClean="0"/>
              <a:t>Ring Imaging CHerenkov counter</a:t>
            </a:r>
            <a:endParaRPr lang="hu-HU" smtClean="0"/>
          </a:p>
          <a:p>
            <a:pPr algn="ctr" eaLnBrk="1" hangingPunct="1">
              <a:lnSpc>
                <a:spcPct val="90000"/>
              </a:lnSpc>
              <a:buFontTx/>
              <a:buNone/>
              <a:defRPr/>
            </a:pPr>
            <a:endParaRPr lang="en-US" sz="1000" smtClean="0"/>
          </a:p>
          <a:p>
            <a:pPr lvl="1" algn="ctr" eaLnBrk="1" hangingPunct="1">
              <a:lnSpc>
                <a:spcPct val="90000"/>
              </a:lnSpc>
              <a:buFont typeface="Book Antiqua" pitchFamily="18" charset="0"/>
              <a:buNone/>
              <a:defRPr/>
            </a:pPr>
            <a:r>
              <a:rPr lang="en-US" sz="1800" smtClean="0"/>
              <a:t>Čerenkov radiation</a:t>
            </a:r>
          </a:p>
          <a:p>
            <a:pPr lvl="1" algn="ctr" eaLnBrk="1" hangingPunct="1">
              <a:lnSpc>
                <a:spcPct val="90000"/>
              </a:lnSpc>
              <a:buFont typeface="Symbol" pitchFamily="18" charset="2"/>
              <a:buNone/>
              <a:defRPr/>
            </a:pPr>
            <a:r>
              <a:rPr lang="hu-HU" sz="1800" smtClean="0">
                <a:latin typeface="Symbol" pitchFamily="18" charset="2"/>
              </a:rPr>
              <a:t>b</a:t>
            </a:r>
            <a:r>
              <a:rPr lang="en-US" sz="1800" smtClean="0"/>
              <a:t>&gt; 1/n</a:t>
            </a:r>
            <a:endParaRPr lang="hu-HU" sz="1800" smtClean="0"/>
          </a:p>
          <a:p>
            <a:pPr lvl="1" algn="ctr" eaLnBrk="1" hangingPunct="1">
              <a:lnSpc>
                <a:spcPct val="90000"/>
              </a:lnSpc>
              <a:buFont typeface="Symbol" pitchFamily="18" charset="2"/>
              <a:buNone/>
              <a:defRPr/>
            </a:pPr>
            <a:r>
              <a:rPr lang="hu-HU" sz="1800" smtClean="0"/>
              <a:t>cos</a:t>
            </a:r>
            <a:r>
              <a:rPr lang="hu-HU" sz="1800" smtClean="0">
                <a:latin typeface="Symbol" pitchFamily="18" charset="2"/>
              </a:rPr>
              <a:t>q</a:t>
            </a:r>
            <a:r>
              <a:rPr lang="hu-HU" sz="1800" smtClean="0"/>
              <a:t>=1/n</a:t>
            </a:r>
            <a:r>
              <a:rPr lang="hu-HU" sz="1800" smtClean="0">
                <a:latin typeface="Symbol" pitchFamily="18" charset="2"/>
              </a:rPr>
              <a:t>b</a:t>
            </a:r>
            <a:endParaRPr lang="en-US" sz="1800" smtClean="0">
              <a:latin typeface="Symbol" pitchFamily="18" charset="2"/>
            </a:endParaRPr>
          </a:p>
          <a:p>
            <a:pPr lvl="1" algn="ctr" eaLnBrk="1" hangingPunct="1">
              <a:lnSpc>
                <a:spcPct val="90000"/>
              </a:lnSpc>
              <a:buFont typeface="Symbol" pitchFamily="18" charset="2"/>
              <a:buNone/>
              <a:defRPr/>
            </a:pPr>
            <a:r>
              <a:rPr lang="en-US" sz="1800" smtClean="0"/>
              <a:t>e</a:t>
            </a:r>
            <a:r>
              <a:rPr lang="en-US" sz="1800" baseline="30000" smtClean="0"/>
              <a:t>-</a:t>
            </a:r>
            <a:r>
              <a:rPr lang="en-US" sz="1800" smtClean="0"/>
              <a:t>: 0.02 – 4.9 GeV/c</a:t>
            </a:r>
          </a:p>
        </p:txBody>
      </p:sp>
      <p:grpSp>
        <p:nvGrpSpPr>
          <p:cNvPr id="93189" name="Group 13"/>
          <p:cNvGrpSpPr>
            <a:grpSpLocks/>
          </p:cNvGrpSpPr>
          <p:nvPr/>
        </p:nvGrpSpPr>
        <p:grpSpPr bwMode="auto">
          <a:xfrm>
            <a:off x="5302250" y="1517650"/>
            <a:ext cx="3633788" cy="2971800"/>
            <a:chOff x="2683" y="1167"/>
            <a:chExt cx="2946" cy="2286"/>
          </a:xfrm>
        </p:grpSpPr>
        <p:pic>
          <p:nvPicPr>
            <p:cNvPr id="93206" name="Picture 5" descr="Phenix_2008"/>
            <p:cNvPicPr>
              <a:picLocks noChangeAspect="1" noChangeArrowheads="1"/>
            </p:cNvPicPr>
            <p:nvPr/>
          </p:nvPicPr>
          <p:blipFill>
            <a:blip r:embed="rId3" cstate="print"/>
            <a:srcRect/>
            <a:stretch>
              <a:fillRect/>
            </a:stretch>
          </p:blipFill>
          <p:spPr bwMode="auto">
            <a:xfrm>
              <a:off x="2683" y="1167"/>
              <a:ext cx="2946" cy="2286"/>
            </a:xfrm>
            <a:prstGeom prst="rect">
              <a:avLst/>
            </a:prstGeom>
            <a:noFill/>
            <a:ln w="9525">
              <a:noFill/>
              <a:miter lim="800000"/>
              <a:headEnd/>
              <a:tailEnd/>
            </a:ln>
          </p:spPr>
        </p:pic>
        <p:sp>
          <p:nvSpPr>
            <p:cNvPr id="93207" name="Oval 6"/>
            <p:cNvSpPr>
              <a:spLocks noChangeArrowheads="1"/>
            </p:cNvSpPr>
            <p:nvPr/>
          </p:nvSpPr>
          <p:spPr bwMode="auto">
            <a:xfrm>
              <a:off x="3430" y="2164"/>
              <a:ext cx="287" cy="181"/>
            </a:xfrm>
            <a:prstGeom prst="ellipse">
              <a:avLst/>
            </a:prstGeom>
            <a:noFill/>
            <a:ln w="28575">
              <a:solidFill>
                <a:schemeClr val="hlink"/>
              </a:solidFill>
              <a:round/>
              <a:headEnd/>
              <a:tailEnd/>
            </a:ln>
          </p:spPr>
          <p:txBody>
            <a:bodyPr wrap="none" anchor="ctr"/>
            <a:lstStyle/>
            <a:p>
              <a:endParaRPr lang="hu-HU"/>
            </a:p>
          </p:txBody>
        </p:sp>
        <p:sp>
          <p:nvSpPr>
            <p:cNvPr id="93208" name="Oval 11"/>
            <p:cNvSpPr>
              <a:spLocks noChangeArrowheads="1"/>
            </p:cNvSpPr>
            <p:nvPr/>
          </p:nvSpPr>
          <p:spPr bwMode="auto">
            <a:xfrm>
              <a:off x="4807" y="2170"/>
              <a:ext cx="287" cy="181"/>
            </a:xfrm>
            <a:prstGeom prst="ellipse">
              <a:avLst/>
            </a:prstGeom>
            <a:noFill/>
            <a:ln w="28575">
              <a:solidFill>
                <a:schemeClr val="hlink"/>
              </a:solidFill>
              <a:round/>
              <a:headEnd/>
              <a:tailEnd/>
            </a:ln>
          </p:spPr>
          <p:txBody>
            <a:bodyPr wrap="none" anchor="ctr"/>
            <a:lstStyle/>
            <a:p>
              <a:endParaRPr lang="hu-HU"/>
            </a:p>
          </p:txBody>
        </p:sp>
      </p:grpSp>
      <p:pic>
        <p:nvPicPr>
          <p:cNvPr id="93190" name="Picture 12" descr="Association"/>
          <p:cNvPicPr>
            <a:picLocks noChangeAspect="1" noChangeArrowheads="1"/>
          </p:cNvPicPr>
          <p:nvPr/>
        </p:nvPicPr>
        <p:blipFill>
          <a:blip r:embed="rId4" cstate="print"/>
          <a:srcRect/>
          <a:stretch>
            <a:fillRect/>
          </a:stretch>
        </p:blipFill>
        <p:spPr bwMode="auto">
          <a:xfrm>
            <a:off x="185738" y="1482725"/>
            <a:ext cx="2787650" cy="4992688"/>
          </a:xfrm>
          <a:prstGeom prst="rect">
            <a:avLst/>
          </a:prstGeom>
          <a:noFill/>
          <a:ln w="9525">
            <a:noFill/>
            <a:miter lim="800000"/>
            <a:headEnd/>
            <a:tailEnd/>
          </a:ln>
        </p:spPr>
      </p:pic>
      <p:grpSp>
        <p:nvGrpSpPr>
          <p:cNvPr id="93191" name="Group 29"/>
          <p:cNvGrpSpPr>
            <a:grpSpLocks/>
          </p:cNvGrpSpPr>
          <p:nvPr/>
        </p:nvGrpSpPr>
        <p:grpSpPr bwMode="auto">
          <a:xfrm rot="-5400000">
            <a:off x="2377282" y="3739356"/>
            <a:ext cx="3708400" cy="1982787"/>
            <a:chOff x="3202" y="2934"/>
            <a:chExt cx="2336" cy="1249"/>
          </a:xfrm>
        </p:grpSpPr>
        <p:sp>
          <p:nvSpPr>
            <p:cNvPr id="293902" name="Rectangle 14"/>
            <p:cNvSpPr>
              <a:spLocks noChangeArrowheads="1"/>
            </p:cNvSpPr>
            <p:nvPr/>
          </p:nvSpPr>
          <p:spPr bwMode="auto">
            <a:xfrm>
              <a:off x="4048" y="2934"/>
              <a:ext cx="1248" cy="1203"/>
            </a:xfrm>
            <a:prstGeom prst="rect">
              <a:avLst/>
            </a:prstGeom>
            <a:solidFill>
              <a:schemeClr val="tx1">
                <a:alpha val="60001"/>
              </a:schemeClr>
            </a:solidFill>
            <a:ln w="9525">
              <a:noFill/>
              <a:miter lim="800000"/>
              <a:headEnd/>
              <a:tailEnd/>
            </a:ln>
            <a:effectLst/>
          </p:spPr>
          <p:txBody>
            <a:bodyPr vert="eaVert" wrap="none" anchor="ctr"/>
            <a:lstStyle/>
            <a:p>
              <a:pPr algn="ctr">
                <a:defRPr/>
              </a:pPr>
              <a:endParaRPr kumimoji="1" lang="hu-HU" sz="1800" b="0">
                <a:effectLst>
                  <a:outerShdw blurRad="38100" dist="38100" dir="2700000" algn="tl">
                    <a:srgbClr val="C0C0C0"/>
                  </a:outerShdw>
                </a:effectLst>
                <a:latin typeface="Book Antiqua" pitchFamily="18" charset="0"/>
                <a:ea typeface="ＭＳ Ｐゴシック" pitchFamily="50" charset="-128"/>
              </a:endParaRPr>
            </a:p>
          </p:txBody>
        </p:sp>
        <p:sp>
          <p:nvSpPr>
            <p:cNvPr id="293903" name="Text Box 15"/>
            <p:cNvSpPr txBox="1">
              <a:spLocks noChangeArrowheads="1"/>
            </p:cNvSpPr>
            <p:nvPr/>
          </p:nvSpPr>
          <p:spPr bwMode="auto">
            <a:xfrm>
              <a:off x="3223" y="3280"/>
              <a:ext cx="794" cy="212"/>
            </a:xfrm>
            <a:prstGeom prst="rect">
              <a:avLst/>
            </a:prstGeom>
            <a:noFill/>
            <a:ln w="9525">
              <a:noFill/>
              <a:miter lim="800000"/>
              <a:headEnd/>
              <a:tailEnd/>
            </a:ln>
            <a:effectLst/>
          </p:spPr>
          <p:txBody>
            <a:bodyPr>
              <a:spAutoFit/>
            </a:bodyPr>
            <a:lstStyle/>
            <a:p>
              <a:pPr>
                <a:defRPr/>
              </a:pPr>
              <a:r>
                <a:rPr kumimoji="1" lang="hu-HU" altLang="ja-JP" sz="1600">
                  <a:effectLst>
                    <a:outerShdw blurRad="38100" dist="38100" dir="2700000" algn="tl">
                      <a:srgbClr val="000000"/>
                    </a:outerShdw>
                  </a:effectLst>
                  <a:latin typeface="Book Antiqua" pitchFamily="18" charset="0"/>
                </a:rPr>
                <a:t>e</a:t>
              </a:r>
              <a:r>
                <a:rPr kumimoji="1" lang="hu-HU" altLang="ja-JP" sz="1600" baseline="30000">
                  <a:effectLst>
                    <a:outerShdw blurRad="38100" dist="38100" dir="2700000" algn="tl">
                      <a:srgbClr val="000000"/>
                    </a:outerShdw>
                  </a:effectLst>
                  <a:latin typeface="Book Antiqua" pitchFamily="18" charset="0"/>
                </a:rPr>
                <a:t>-</a:t>
              </a:r>
              <a:r>
                <a:rPr kumimoji="1" lang="en-US" altLang="ja-JP" sz="1600">
                  <a:effectLst>
                    <a:outerShdw blurRad="38100" dist="38100" dir="2700000" algn="tl">
                      <a:srgbClr val="000000"/>
                    </a:outerShdw>
                  </a:effectLst>
                  <a:latin typeface="Book Antiqua" pitchFamily="18" charset="0"/>
                  <a:ea typeface="ＭＳ Ｐゴシック" pitchFamily="50" charset="-128"/>
                </a:rPr>
                <a:t> </a:t>
              </a:r>
              <a:r>
                <a:rPr kumimoji="1" lang="hu-HU" altLang="ja-JP" sz="1600">
                  <a:effectLst>
                    <a:outerShdw blurRad="38100" dist="38100" dir="2700000" algn="tl">
                      <a:srgbClr val="000000"/>
                    </a:outerShdw>
                  </a:effectLst>
                  <a:latin typeface="Book Antiqua" pitchFamily="18" charset="0"/>
                </a:rPr>
                <a:t> </a:t>
              </a:r>
              <a:r>
                <a:rPr kumimoji="1" lang="en-US" altLang="ja-JP" sz="1600">
                  <a:effectLst>
                    <a:outerShdw blurRad="38100" dist="38100" dir="2700000" algn="tl">
                      <a:srgbClr val="000000"/>
                    </a:outerShdw>
                  </a:effectLst>
                  <a:latin typeface="Book Antiqua" pitchFamily="18" charset="0"/>
                  <a:ea typeface="ＭＳ Ｐゴシック" pitchFamily="50" charset="-128"/>
                </a:rPr>
                <a:t>(</a:t>
              </a:r>
              <a:r>
                <a:rPr kumimoji="1" lang="en-US" altLang="ja-JP" sz="1600">
                  <a:effectLst>
                    <a:outerShdw blurRad="38100" dist="38100" dir="2700000" algn="tl">
                      <a:srgbClr val="000000"/>
                    </a:outerShdw>
                  </a:effectLst>
                  <a:latin typeface="Symbol" pitchFamily="18" charset="2"/>
                  <a:ea typeface="ＭＳ Ｐゴシック" pitchFamily="50" charset="-128"/>
                </a:rPr>
                <a:t>b</a:t>
              </a:r>
              <a:r>
                <a:rPr kumimoji="1" lang="en-US" altLang="ja-JP" sz="1600">
                  <a:effectLst>
                    <a:outerShdw blurRad="38100" dist="38100" dir="2700000" algn="tl">
                      <a:srgbClr val="000000"/>
                    </a:outerShdw>
                  </a:effectLst>
                  <a:latin typeface="Book Antiqua" pitchFamily="18" charset="0"/>
                  <a:ea typeface="ＭＳ Ｐゴシック" pitchFamily="50" charset="-128"/>
                </a:rPr>
                <a:t> &gt; 1/n)</a:t>
              </a:r>
            </a:p>
          </p:txBody>
        </p:sp>
        <p:sp>
          <p:nvSpPr>
            <p:cNvPr id="93195" name="Line 18"/>
            <p:cNvSpPr>
              <a:spLocks noChangeShapeType="1"/>
            </p:cNvSpPr>
            <p:nvPr/>
          </p:nvSpPr>
          <p:spPr bwMode="auto">
            <a:xfrm flipV="1">
              <a:off x="4096" y="3174"/>
              <a:ext cx="576" cy="336"/>
            </a:xfrm>
            <a:prstGeom prst="line">
              <a:avLst/>
            </a:prstGeom>
            <a:noFill/>
            <a:ln w="9525">
              <a:solidFill>
                <a:srgbClr val="FF0000"/>
              </a:solidFill>
              <a:round/>
              <a:headEnd/>
              <a:tailEnd type="triangle" w="med" len="med"/>
            </a:ln>
          </p:spPr>
          <p:txBody>
            <a:bodyPr/>
            <a:lstStyle/>
            <a:p>
              <a:endParaRPr lang="hu-HU"/>
            </a:p>
          </p:txBody>
        </p:sp>
        <p:sp>
          <p:nvSpPr>
            <p:cNvPr id="93196" name="Line 19"/>
            <p:cNvSpPr>
              <a:spLocks noChangeShapeType="1"/>
            </p:cNvSpPr>
            <p:nvPr/>
          </p:nvSpPr>
          <p:spPr bwMode="auto">
            <a:xfrm flipV="1">
              <a:off x="4336" y="3174"/>
              <a:ext cx="576" cy="336"/>
            </a:xfrm>
            <a:prstGeom prst="line">
              <a:avLst/>
            </a:prstGeom>
            <a:noFill/>
            <a:ln w="9525">
              <a:solidFill>
                <a:srgbClr val="FF0000"/>
              </a:solidFill>
              <a:round/>
              <a:headEnd/>
              <a:tailEnd type="triangle" w="med" len="med"/>
            </a:ln>
          </p:spPr>
          <p:txBody>
            <a:bodyPr/>
            <a:lstStyle/>
            <a:p>
              <a:endParaRPr lang="hu-HU"/>
            </a:p>
          </p:txBody>
        </p:sp>
        <p:sp>
          <p:nvSpPr>
            <p:cNvPr id="93197" name="Line 20"/>
            <p:cNvSpPr>
              <a:spLocks noChangeShapeType="1"/>
            </p:cNvSpPr>
            <p:nvPr/>
          </p:nvSpPr>
          <p:spPr bwMode="auto">
            <a:xfrm flipV="1">
              <a:off x="4624" y="3174"/>
              <a:ext cx="576" cy="336"/>
            </a:xfrm>
            <a:prstGeom prst="line">
              <a:avLst/>
            </a:prstGeom>
            <a:noFill/>
            <a:ln w="9525">
              <a:solidFill>
                <a:srgbClr val="FF0000"/>
              </a:solidFill>
              <a:round/>
              <a:headEnd/>
              <a:tailEnd type="triangle" w="med" len="med"/>
            </a:ln>
          </p:spPr>
          <p:txBody>
            <a:bodyPr/>
            <a:lstStyle/>
            <a:p>
              <a:endParaRPr lang="hu-HU"/>
            </a:p>
          </p:txBody>
        </p:sp>
        <p:sp>
          <p:nvSpPr>
            <p:cNvPr id="93198" name="Line 21"/>
            <p:cNvSpPr>
              <a:spLocks noChangeShapeType="1"/>
            </p:cNvSpPr>
            <p:nvPr/>
          </p:nvSpPr>
          <p:spPr bwMode="auto">
            <a:xfrm>
              <a:off x="4312" y="3510"/>
              <a:ext cx="576" cy="336"/>
            </a:xfrm>
            <a:prstGeom prst="line">
              <a:avLst/>
            </a:prstGeom>
            <a:noFill/>
            <a:ln w="9525">
              <a:solidFill>
                <a:srgbClr val="FF0000"/>
              </a:solidFill>
              <a:round/>
              <a:headEnd/>
              <a:tailEnd type="triangle" w="med" len="med"/>
            </a:ln>
          </p:spPr>
          <p:txBody>
            <a:bodyPr/>
            <a:lstStyle/>
            <a:p>
              <a:endParaRPr lang="hu-HU"/>
            </a:p>
          </p:txBody>
        </p:sp>
        <p:sp>
          <p:nvSpPr>
            <p:cNvPr id="93199" name="Line 22"/>
            <p:cNvSpPr>
              <a:spLocks noChangeShapeType="1"/>
            </p:cNvSpPr>
            <p:nvPr/>
          </p:nvSpPr>
          <p:spPr bwMode="auto">
            <a:xfrm>
              <a:off x="4616" y="3518"/>
              <a:ext cx="576" cy="336"/>
            </a:xfrm>
            <a:prstGeom prst="line">
              <a:avLst/>
            </a:prstGeom>
            <a:noFill/>
            <a:ln w="9525">
              <a:solidFill>
                <a:srgbClr val="FF0000"/>
              </a:solidFill>
              <a:round/>
              <a:headEnd/>
              <a:tailEnd type="triangle" w="med" len="med"/>
            </a:ln>
          </p:spPr>
          <p:txBody>
            <a:bodyPr/>
            <a:lstStyle/>
            <a:p>
              <a:endParaRPr lang="hu-HU"/>
            </a:p>
          </p:txBody>
        </p:sp>
        <p:sp>
          <p:nvSpPr>
            <p:cNvPr id="93200" name="Arc 23"/>
            <p:cNvSpPr>
              <a:spLocks/>
            </p:cNvSpPr>
            <p:nvPr/>
          </p:nvSpPr>
          <p:spPr bwMode="auto">
            <a:xfrm>
              <a:off x="5104" y="3224"/>
              <a:ext cx="117" cy="28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hu-HU"/>
            </a:p>
          </p:txBody>
        </p:sp>
        <p:sp>
          <p:nvSpPr>
            <p:cNvPr id="293912" name="Text Box 24"/>
            <p:cNvSpPr txBox="1">
              <a:spLocks noChangeArrowheads="1"/>
            </p:cNvSpPr>
            <p:nvPr/>
          </p:nvSpPr>
          <p:spPr bwMode="auto">
            <a:xfrm>
              <a:off x="4906" y="3236"/>
              <a:ext cx="273" cy="288"/>
            </a:xfrm>
            <a:prstGeom prst="rect">
              <a:avLst/>
            </a:prstGeom>
            <a:noFill/>
            <a:ln w="9525">
              <a:noFill/>
              <a:miter lim="800000"/>
              <a:headEnd/>
              <a:tailEnd/>
            </a:ln>
            <a:effectLst/>
          </p:spPr>
          <p:txBody>
            <a:bodyPr wrap="none">
              <a:spAutoFit/>
            </a:bodyPr>
            <a:lstStyle/>
            <a:p>
              <a:pPr>
                <a:defRPr/>
              </a:pPr>
              <a:r>
                <a:rPr kumimoji="1" lang="en-US" altLang="ja-JP" b="0">
                  <a:effectLst>
                    <a:outerShdw blurRad="38100" dist="38100" dir="2700000" algn="tl">
                      <a:srgbClr val="000000"/>
                    </a:outerShdw>
                  </a:effectLst>
                  <a:latin typeface="Symbol" pitchFamily="18" charset="2"/>
                  <a:ea typeface="ＭＳ Ｐゴシック" pitchFamily="50" charset="-128"/>
                </a:rPr>
                <a:t>q</a:t>
              </a:r>
              <a:r>
                <a:rPr kumimoji="1" lang="en-US" altLang="ja-JP" b="0" baseline="-25000">
                  <a:effectLst>
                    <a:outerShdw blurRad="38100" dist="38100" dir="2700000" algn="tl">
                      <a:srgbClr val="000000"/>
                    </a:outerShdw>
                  </a:effectLst>
                  <a:latin typeface="Book Antiqua" pitchFamily="18" charset="0"/>
                  <a:ea typeface="ＭＳ Ｐゴシック" pitchFamily="50" charset="-128"/>
                </a:rPr>
                <a:t>c</a:t>
              </a:r>
              <a:endParaRPr kumimoji="1" lang="en-US" altLang="ja-JP" b="0">
                <a:effectLst>
                  <a:outerShdw blurRad="38100" dist="38100" dir="2700000" algn="tl">
                    <a:srgbClr val="000000"/>
                  </a:outerShdw>
                </a:effectLst>
                <a:latin typeface="Book Antiqua" pitchFamily="18" charset="0"/>
                <a:ea typeface="ＭＳ Ｐゴシック" pitchFamily="50" charset="-128"/>
              </a:endParaRPr>
            </a:p>
          </p:txBody>
        </p:sp>
        <p:sp>
          <p:nvSpPr>
            <p:cNvPr id="93202" name="Line 25"/>
            <p:cNvSpPr>
              <a:spLocks noChangeShapeType="1"/>
            </p:cNvSpPr>
            <p:nvPr/>
          </p:nvSpPr>
          <p:spPr bwMode="auto">
            <a:xfrm>
              <a:off x="4048" y="3990"/>
              <a:ext cx="1248" cy="0"/>
            </a:xfrm>
            <a:prstGeom prst="line">
              <a:avLst/>
            </a:prstGeom>
            <a:noFill/>
            <a:ln w="28575">
              <a:solidFill>
                <a:schemeClr val="tx1"/>
              </a:solidFill>
              <a:round/>
              <a:headEnd type="triangle" w="med" len="med"/>
              <a:tailEnd type="triangle" w="med" len="med"/>
            </a:ln>
          </p:spPr>
          <p:txBody>
            <a:bodyPr/>
            <a:lstStyle/>
            <a:p>
              <a:endParaRPr lang="hu-HU"/>
            </a:p>
          </p:txBody>
        </p:sp>
        <p:sp>
          <p:nvSpPr>
            <p:cNvPr id="293914" name="Text Box 26"/>
            <p:cNvSpPr txBox="1">
              <a:spLocks noChangeArrowheads="1"/>
            </p:cNvSpPr>
            <p:nvPr/>
          </p:nvSpPr>
          <p:spPr bwMode="auto">
            <a:xfrm>
              <a:off x="4768" y="3952"/>
              <a:ext cx="204" cy="231"/>
            </a:xfrm>
            <a:prstGeom prst="rect">
              <a:avLst/>
            </a:prstGeom>
            <a:noFill/>
            <a:ln w="9525">
              <a:noFill/>
              <a:miter lim="800000"/>
              <a:headEnd/>
              <a:tailEnd/>
            </a:ln>
            <a:effectLst/>
          </p:spPr>
          <p:txBody>
            <a:bodyPr wrap="none">
              <a:spAutoFit/>
            </a:bodyPr>
            <a:lstStyle/>
            <a:p>
              <a:pPr>
                <a:defRPr/>
              </a:pPr>
              <a:r>
                <a:rPr kumimoji="1" lang="en-US" altLang="ja-JP" sz="1800" b="0">
                  <a:effectLst>
                    <a:outerShdw blurRad="38100" dist="38100" dir="2700000" algn="tl">
                      <a:srgbClr val="000000"/>
                    </a:outerShdw>
                  </a:effectLst>
                  <a:latin typeface="Book Antiqua" pitchFamily="18" charset="0"/>
                  <a:ea typeface="ＭＳ Ｐゴシック" pitchFamily="50" charset="-128"/>
                </a:rPr>
                <a:t>L</a:t>
              </a:r>
            </a:p>
          </p:txBody>
        </p:sp>
        <p:sp>
          <p:nvSpPr>
            <p:cNvPr id="93204" name="Line 27"/>
            <p:cNvSpPr>
              <a:spLocks noChangeShapeType="1"/>
            </p:cNvSpPr>
            <p:nvPr/>
          </p:nvSpPr>
          <p:spPr bwMode="auto">
            <a:xfrm>
              <a:off x="3202" y="3516"/>
              <a:ext cx="2336" cy="0"/>
            </a:xfrm>
            <a:prstGeom prst="line">
              <a:avLst/>
            </a:prstGeom>
            <a:noFill/>
            <a:ln w="38100">
              <a:solidFill>
                <a:schemeClr val="hlink"/>
              </a:solidFill>
              <a:round/>
              <a:headEnd/>
              <a:tailEnd type="triangle" w="med" len="med"/>
            </a:ln>
          </p:spPr>
          <p:txBody>
            <a:bodyPr/>
            <a:lstStyle/>
            <a:p>
              <a:endParaRPr lang="hu-HU"/>
            </a:p>
          </p:txBody>
        </p:sp>
        <p:sp>
          <p:nvSpPr>
            <p:cNvPr id="93205" name="Line 28"/>
            <p:cNvSpPr>
              <a:spLocks noChangeShapeType="1"/>
            </p:cNvSpPr>
            <p:nvPr/>
          </p:nvSpPr>
          <p:spPr bwMode="auto">
            <a:xfrm>
              <a:off x="4107" y="3516"/>
              <a:ext cx="576" cy="336"/>
            </a:xfrm>
            <a:prstGeom prst="line">
              <a:avLst/>
            </a:prstGeom>
            <a:noFill/>
            <a:ln w="9525">
              <a:solidFill>
                <a:srgbClr val="FF0000"/>
              </a:solidFill>
              <a:round/>
              <a:headEnd/>
              <a:tailEnd type="triangle" w="med" len="med"/>
            </a:ln>
          </p:spPr>
          <p:txBody>
            <a:bodyPr/>
            <a:lstStyle/>
            <a:p>
              <a:endParaRPr lang="hu-HU"/>
            </a:p>
          </p:txBody>
        </p:sp>
      </p:grpSp>
      <p:pic>
        <p:nvPicPr>
          <p:cNvPr id="93192" name="Picture 30" descr="cherenkov_mirror"/>
          <p:cNvPicPr>
            <a:picLocks noChangeAspect="1" noChangeArrowheads="1"/>
          </p:cNvPicPr>
          <p:nvPr/>
        </p:nvPicPr>
        <p:blipFill>
          <a:blip r:embed="rId5" cstate="print"/>
          <a:srcRect/>
          <a:stretch>
            <a:fillRect/>
          </a:stretch>
        </p:blipFill>
        <p:spPr bwMode="auto">
          <a:xfrm>
            <a:off x="5976938" y="4519613"/>
            <a:ext cx="2424112" cy="2325687"/>
          </a:xfrm>
          <a:prstGeom prst="rect">
            <a:avLst/>
          </a:prstGeom>
          <a:noFill/>
          <a:ln w="9525">
            <a:noFill/>
            <a:miter lim="800000"/>
            <a:headEnd/>
            <a:tailEnd/>
          </a:ln>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Dia számának helye 3"/>
          <p:cNvSpPr>
            <a:spLocks noGrp="1"/>
          </p:cNvSpPr>
          <p:nvPr>
            <p:ph type="sldNum" sz="quarter" idx="10"/>
          </p:nvPr>
        </p:nvSpPr>
        <p:spPr/>
        <p:txBody>
          <a:bodyPr/>
          <a:lstStyle/>
          <a:p>
            <a:pPr>
              <a:defRPr/>
            </a:pPr>
            <a:fld id="{70632AEC-30A2-41C3-8AB9-025F157D0A93}" type="slidenum">
              <a:rPr lang="hu-HU"/>
              <a:pPr>
                <a:defRPr/>
              </a:pPr>
              <a:t>42</a:t>
            </a:fld>
            <a:endParaRPr lang="hu-HU"/>
          </a:p>
        </p:txBody>
      </p:sp>
      <p:sp>
        <p:nvSpPr>
          <p:cNvPr id="294914" name="Rectangle 2"/>
          <p:cNvSpPr>
            <a:spLocks noGrp="1" noChangeArrowheads="1"/>
          </p:cNvSpPr>
          <p:nvPr>
            <p:ph type="title"/>
          </p:nvPr>
        </p:nvSpPr>
        <p:spPr/>
        <p:txBody>
          <a:bodyPr/>
          <a:lstStyle/>
          <a:p>
            <a:pPr eaLnBrk="1" hangingPunct="1">
              <a:defRPr/>
            </a:pPr>
            <a:r>
              <a:rPr lang="en-US" sz="4000" smtClean="0"/>
              <a:t>Lepton+ photon ID by EMCal</a:t>
            </a:r>
          </a:p>
        </p:txBody>
      </p:sp>
      <p:sp>
        <p:nvSpPr>
          <p:cNvPr id="294915" name="Rectangle 3"/>
          <p:cNvSpPr>
            <a:spLocks noGrp="1" noChangeArrowheads="1"/>
          </p:cNvSpPr>
          <p:nvPr>
            <p:ph type="body" idx="1"/>
          </p:nvPr>
        </p:nvSpPr>
        <p:spPr>
          <a:xfrm>
            <a:off x="238125" y="933450"/>
            <a:ext cx="8905875" cy="1530350"/>
          </a:xfrm>
        </p:spPr>
        <p:txBody>
          <a:bodyPr/>
          <a:lstStyle/>
          <a:p>
            <a:pPr eaLnBrk="1" hangingPunct="1">
              <a:lnSpc>
                <a:spcPct val="80000"/>
              </a:lnSpc>
              <a:defRPr/>
            </a:pPr>
            <a:r>
              <a:rPr lang="en-US" sz="2400" smtClean="0"/>
              <a:t>Energy + momentum → mass</a:t>
            </a:r>
          </a:p>
          <a:p>
            <a:pPr eaLnBrk="1" hangingPunct="1">
              <a:lnSpc>
                <a:spcPct val="80000"/>
              </a:lnSpc>
              <a:defRPr/>
            </a:pPr>
            <a:r>
              <a:rPr lang="en-US" sz="2400" smtClean="0"/>
              <a:t>Leptons and photons to deposit all their energy in EMCal</a:t>
            </a:r>
          </a:p>
          <a:p>
            <a:pPr eaLnBrk="1" hangingPunct="1">
              <a:lnSpc>
                <a:spcPct val="80000"/>
              </a:lnSpc>
              <a:defRPr/>
            </a:pPr>
            <a:r>
              <a:rPr lang="en-US" sz="2400" smtClean="0"/>
              <a:t>Lead Scintillator and Lead Glass: light ~ energy</a:t>
            </a:r>
          </a:p>
          <a:p>
            <a:pPr eaLnBrk="1" hangingPunct="1">
              <a:lnSpc>
                <a:spcPct val="80000"/>
              </a:lnSpc>
              <a:defRPr/>
            </a:pPr>
            <a:r>
              <a:rPr lang="en-US" sz="2400" smtClean="0"/>
              <a:t>Hadrons: additional recalibration needed</a:t>
            </a:r>
          </a:p>
        </p:txBody>
      </p:sp>
      <p:grpSp>
        <p:nvGrpSpPr>
          <p:cNvPr id="94213" name="Group 10"/>
          <p:cNvGrpSpPr>
            <a:grpSpLocks/>
          </p:cNvGrpSpPr>
          <p:nvPr/>
        </p:nvGrpSpPr>
        <p:grpSpPr bwMode="auto">
          <a:xfrm>
            <a:off x="5148263" y="2922588"/>
            <a:ext cx="3648075" cy="2971800"/>
            <a:chOff x="3105" y="1467"/>
            <a:chExt cx="2298" cy="1872"/>
          </a:xfrm>
        </p:grpSpPr>
        <p:pic>
          <p:nvPicPr>
            <p:cNvPr id="94257" name="Picture 5" descr="Phenix_2008"/>
            <p:cNvPicPr>
              <a:picLocks noChangeAspect="1" noChangeArrowheads="1"/>
            </p:cNvPicPr>
            <p:nvPr/>
          </p:nvPicPr>
          <p:blipFill>
            <a:blip r:embed="rId3" cstate="print"/>
            <a:srcRect/>
            <a:stretch>
              <a:fillRect/>
            </a:stretch>
          </p:blipFill>
          <p:spPr bwMode="auto">
            <a:xfrm>
              <a:off x="3105" y="1467"/>
              <a:ext cx="2289" cy="1872"/>
            </a:xfrm>
            <a:prstGeom prst="rect">
              <a:avLst/>
            </a:prstGeom>
            <a:noFill/>
            <a:ln w="9525">
              <a:noFill/>
              <a:miter lim="800000"/>
              <a:headEnd/>
              <a:tailEnd/>
            </a:ln>
          </p:spPr>
        </p:pic>
        <p:sp>
          <p:nvSpPr>
            <p:cNvPr id="94258" name="Freeform 8"/>
            <p:cNvSpPr>
              <a:spLocks/>
            </p:cNvSpPr>
            <p:nvPr/>
          </p:nvSpPr>
          <p:spPr bwMode="auto">
            <a:xfrm>
              <a:off x="3318" y="1541"/>
              <a:ext cx="576" cy="1566"/>
            </a:xfrm>
            <a:custGeom>
              <a:avLst/>
              <a:gdLst>
                <a:gd name="T0" fmla="*/ 463 w 576"/>
                <a:gd name="T1" fmla="*/ 0 h 1566"/>
                <a:gd name="T2" fmla="*/ 154 w 576"/>
                <a:gd name="T3" fmla="*/ 317 h 1566"/>
                <a:gd name="T4" fmla="*/ 0 w 576"/>
                <a:gd name="T5" fmla="*/ 714 h 1566"/>
                <a:gd name="T6" fmla="*/ 8 w 576"/>
                <a:gd name="T7" fmla="*/ 1136 h 1566"/>
                <a:gd name="T8" fmla="*/ 170 w 576"/>
                <a:gd name="T9" fmla="*/ 1566 h 1566"/>
                <a:gd name="T10" fmla="*/ 325 w 576"/>
                <a:gd name="T11" fmla="*/ 1453 h 1566"/>
                <a:gd name="T12" fmla="*/ 203 w 576"/>
                <a:gd name="T13" fmla="*/ 1096 h 1566"/>
                <a:gd name="T14" fmla="*/ 195 w 576"/>
                <a:gd name="T15" fmla="*/ 747 h 1566"/>
                <a:gd name="T16" fmla="*/ 316 w 576"/>
                <a:gd name="T17" fmla="*/ 438 h 1566"/>
                <a:gd name="T18" fmla="*/ 576 w 576"/>
                <a:gd name="T19" fmla="*/ 163 h 1566"/>
                <a:gd name="T20" fmla="*/ 463 w 576"/>
                <a:gd name="T21" fmla="*/ 0 h 15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1566"/>
                <a:gd name="T35" fmla="*/ 576 w 576"/>
                <a:gd name="T36" fmla="*/ 1566 h 15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1566">
                  <a:moveTo>
                    <a:pt x="463" y="0"/>
                  </a:moveTo>
                  <a:lnTo>
                    <a:pt x="154" y="317"/>
                  </a:lnTo>
                  <a:lnTo>
                    <a:pt x="0" y="714"/>
                  </a:lnTo>
                  <a:lnTo>
                    <a:pt x="8" y="1136"/>
                  </a:lnTo>
                  <a:lnTo>
                    <a:pt x="170" y="1566"/>
                  </a:lnTo>
                  <a:lnTo>
                    <a:pt x="325" y="1453"/>
                  </a:lnTo>
                  <a:lnTo>
                    <a:pt x="203" y="1096"/>
                  </a:lnTo>
                  <a:lnTo>
                    <a:pt x="195" y="747"/>
                  </a:lnTo>
                  <a:lnTo>
                    <a:pt x="316" y="438"/>
                  </a:lnTo>
                  <a:lnTo>
                    <a:pt x="576" y="163"/>
                  </a:lnTo>
                  <a:lnTo>
                    <a:pt x="463" y="0"/>
                  </a:lnTo>
                  <a:close/>
                </a:path>
              </a:pathLst>
            </a:custGeom>
            <a:solidFill>
              <a:schemeClr val="hlink">
                <a:alpha val="39999"/>
              </a:schemeClr>
            </a:solidFill>
            <a:ln w="9525">
              <a:noFill/>
              <a:round/>
              <a:headEnd/>
              <a:tailEnd/>
            </a:ln>
          </p:spPr>
          <p:txBody>
            <a:bodyPr wrap="none"/>
            <a:lstStyle/>
            <a:p>
              <a:endParaRPr lang="hu-HU"/>
            </a:p>
          </p:txBody>
        </p:sp>
        <p:sp>
          <p:nvSpPr>
            <p:cNvPr id="94259" name="Freeform 9"/>
            <p:cNvSpPr>
              <a:spLocks/>
            </p:cNvSpPr>
            <p:nvPr/>
          </p:nvSpPr>
          <p:spPr bwMode="auto">
            <a:xfrm>
              <a:off x="4778" y="1550"/>
              <a:ext cx="625" cy="1598"/>
            </a:xfrm>
            <a:custGeom>
              <a:avLst/>
              <a:gdLst>
                <a:gd name="T0" fmla="*/ 0 w 625"/>
                <a:gd name="T1" fmla="*/ 146 h 1598"/>
                <a:gd name="T2" fmla="*/ 98 w 625"/>
                <a:gd name="T3" fmla="*/ 0 h 1598"/>
                <a:gd name="T4" fmla="*/ 398 w 625"/>
                <a:gd name="T5" fmla="*/ 308 h 1598"/>
                <a:gd name="T6" fmla="*/ 552 w 625"/>
                <a:gd name="T7" fmla="*/ 705 h 1598"/>
                <a:gd name="T8" fmla="*/ 625 w 625"/>
                <a:gd name="T9" fmla="*/ 705 h 1598"/>
                <a:gd name="T10" fmla="*/ 617 w 625"/>
                <a:gd name="T11" fmla="*/ 1152 h 1598"/>
                <a:gd name="T12" fmla="*/ 430 w 625"/>
                <a:gd name="T13" fmla="*/ 1598 h 1598"/>
                <a:gd name="T14" fmla="*/ 276 w 625"/>
                <a:gd name="T15" fmla="*/ 1476 h 1598"/>
                <a:gd name="T16" fmla="*/ 422 w 625"/>
                <a:gd name="T17" fmla="*/ 1103 h 1598"/>
                <a:gd name="T18" fmla="*/ 422 w 625"/>
                <a:gd name="T19" fmla="*/ 738 h 1598"/>
                <a:gd name="T20" fmla="*/ 357 w 625"/>
                <a:gd name="T21" fmla="*/ 746 h 1598"/>
                <a:gd name="T22" fmla="*/ 260 w 625"/>
                <a:gd name="T23" fmla="*/ 438 h 1598"/>
                <a:gd name="T24" fmla="*/ 0 w 625"/>
                <a:gd name="T25" fmla="*/ 146 h 15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25"/>
                <a:gd name="T40" fmla="*/ 0 h 1598"/>
                <a:gd name="T41" fmla="*/ 625 w 625"/>
                <a:gd name="T42" fmla="*/ 1598 h 159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25" h="1598">
                  <a:moveTo>
                    <a:pt x="0" y="146"/>
                  </a:moveTo>
                  <a:lnTo>
                    <a:pt x="98" y="0"/>
                  </a:lnTo>
                  <a:lnTo>
                    <a:pt x="398" y="308"/>
                  </a:lnTo>
                  <a:lnTo>
                    <a:pt x="552" y="705"/>
                  </a:lnTo>
                  <a:lnTo>
                    <a:pt x="625" y="705"/>
                  </a:lnTo>
                  <a:lnTo>
                    <a:pt x="617" y="1152"/>
                  </a:lnTo>
                  <a:lnTo>
                    <a:pt x="430" y="1598"/>
                  </a:lnTo>
                  <a:lnTo>
                    <a:pt x="276" y="1476"/>
                  </a:lnTo>
                  <a:lnTo>
                    <a:pt x="422" y="1103"/>
                  </a:lnTo>
                  <a:lnTo>
                    <a:pt x="422" y="738"/>
                  </a:lnTo>
                  <a:lnTo>
                    <a:pt x="357" y="746"/>
                  </a:lnTo>
                  <a:lnTo>
                    <a:pt x="260" y="438"/>
                  </a:lnTo>
                  <a:lnTo>
                    <a:pt x="0" y="146"/>
                  </a:lnTo>
                  <a:close/>
                </a:path>
              </a:pathLst>
            </a:custGeom>
            <a:solidFill>
              <a:schemeClr val="hlink">
                <a:alpha val="39999"/>
              </a:schemeClr>
            </a:solidFill>
            <a:ln w="9525">
              <a:noFill/>
              <a:round/>
              <a:headEnd/>
              <a:tailEnd/>
            </a:ln>
          </p:spPr>
          <p:txBody>
            <a:bodyPr wrap="none"/>
            <a:lstStyle/>
            <a:p>
              <a:endParaRPr lang="hu-HU"/>
            </a:p>
          </p:txBody>
        </p:sp>
      </p:grpSp>
      <p:grpSp>
        <p:nvGrpSpPr>
          <p:cNvPr id="94214" name="Group 89"/>
          <p:cNvGrpSpPr>
            <a:grpSpLocks/>
          </p:cNvGrpSpPr>
          <p:nvPr/>
        </p:nvGrpSpPr>
        <p:grpSpPr bwMode="auto">
          <a:xfrm>
            <a:off x="666750" y="2633663"/>
            <a:ext cx="4316413" cy="2057400"/>
            <a:chOff x="420" y="1643"/>
            <a:chExt cx="2719" cy="1296"/>
          </a:xfrm>
        </p:grpSpPr>
        <p:grpSp>
          <p:nvGrpSpPr>
            <p:cNvPr id="94238" name="Group 86"/>
            <p:cNvGrpSpPr>
              <a:grpSpLocks/>
            </p:cNvGrpSpPr>
            <p:nvPr/>
          </p:nvGrpSpPr>
          <p:grpSpPr bwMode="auto">
            <a:xfrm>
              <a:off x="420" y="1643"/>
              <a:ext cx="2679" cy="1296"/>
              <a:chOff x="420" y="1643"/>
              <a:chExt cx="2679" cy="1296"/>
            </a:xfrm>
          </p:grpSpPr>
          <p:sp>
            <p:nvSpPr>
              <p:cNvPr id="94240" name="AutoShape 12"/>
              <p:cNvSpPr>
                <a:spLocks noChangeArrowheads="1"/>
              </p:cNvSpPr>
              <p:nvPr/>
            </p:nvSpPr>
            <p:spPr bwMode="auto">
              <a:xfrm>
                <a:off x="1075" y="2172"/>
                <a:ext cx="115" cy="260"/>
              </a:xfrm>
              <a:prstGeom prst="roundRect">
                <a:avLst>
                  <a:gd name="adj" fmla="val 694"/>
                </a:avLst>
              </a:prstGeom>
              <a:solidFill>
                <a:schemeClr val="bg2">
                  <a:alpha val="50195"/>
                </a:schemeClr>
              </a:solidFill>
              <a:ln w="9398">
                <a:noFill/>
                <a:round/>
                <a:headEnd/>
                <a:tailEnd/>
              </a:ln>
            </p:spPr>
            <p:txBody>
              <a:bodyPr wrap="none" anchor="ctr"/>
              <a:lstStyle/>
              <a:p>
                <a:endParaRPr lang="hu-HU"/>
              </a:p>
            </p:txBody>
          </p:sp>
          <p:sp>
            <p:nvSpPr>
              <p:cNvPr id="94241" name="AutoShape 13"/>
              <p:cNvSpPr>
                <a:spLocks noChangeArrowheads="1"/>
              </p:cNvSpPr>
              <p:nvPr/>
            </p:nvSpPr>
            <p:spPr bwMode="auto">
              <a:xfrm>
                <a:off x="2332" y="2172"/>
                <a:ext cx="459" cy="260"/>
              </a:xfrm>
              <a:prstGeom prst="roundRect">
                <a:avLst>
                  <a:gd name="adj" fmla="val 171"/>
                </a:avLst>
              </a:prstGeom>
              <a:solidFill>
                <a:schemeClr val="tx1">
                  <a:alpha val="39999"/>
                </a:schemeClr>
              </a:solidFill>
              <a:ln w="9398">
                <a:noFill/>
                <a:round/>
                <a:headEnd/>
                <a:tailEnd/>
              </a:ln>
            </p:spPr>
            <p:txBody>
              <a:bodyPr wrap="none" anchor="ctr"/>
              <a:lstStyle/>
              <a:p>
                <a:endParaRPr lang="hu-HU"/>
              </a:p>
            </p:txBody>
          </p:sp>
          <p:sp>
            <p:nvSpPr>
              <p:cNvPr id="94242" name="AutoShape 14"/>
              <p:cNvSpPr>
                <a:spLocks noChangeArrowheads="1"/>
              </p:cNvSpPr>
              <p:nvPr/>
            </p:nvSpPr>
            <p:spPr bwMode="auto">
              <a:xfrm>
                <a:off x="1762" y="2172"/>
                <a:ext cx="459" cy="260"/>
              </a:xfrm>
              <a:prstGeom prst="roundRect">
                <a:avLst>
                  <a:gd name="adj" fmla="val 171"/>
                </a:avLst>
              </a:prstGeom>
              <a:solidFill>
                <a:schemeClr val="tx1">
                  <a:alpha val="39999"/>
                </a:schemeClr>
              </a:solidFill>
              <a:ln w="9398">
                <a:noFill/>
                <a:round/>
                <a:headEnd/>
                <a:tailEnd/>
              </a:ln>
            </p:spPr>
            <p:txBody>
              <a:bodyPr wrap="none" anchor="ctr"/>
              <a:lstStyle/>
              <a:p>
                <a:endParaRPr lang="hu-HU"/>
              </a:p>
            </p:txBody>
          </p:sp>
          <p:sp>
            <p:nvSpPr>
              <p:cNvPr id="94243" name="AutoShape 15"/>
              <p:cNvSpPr>
                <a:spLocks noChangeArrowheads="1"/>
              </p:cNvSpPr>
              <p:nvPr/>
            </p:nvSpPr>
            <p:spPr bwMode="auto">
              <a:xfrm>
                <a:off x="1190" y="2172"/>
                <a:ext cx="458" cy="260"/>
              </a:xfrm>
              <a:prstGeom prst="roundRect">
                <a:avLst>
                  <a:gd name="adj" fmla="val 171"/>
                </a:avLst>
              </a:prstGeom>
              <a:solidFill>
                <a:schemeClr val="tx1">
                  <a:alpha val="39999"/>
                </a:schemeClr>
              </a:solidFill>
              <a:ln w="9398">
                <a:noFill/>
                <a:round/>
                <a:headEnd/>
                <a:tailEnd/>
              </a:ln>
            </p:spPr>
            <p:txBody>
              <a:bodyPr wrap="none" anchor="ctr"/>
              <a:lstStyle/>
              <a:p>
                <a:endParaRPr lang="hu-HU"/>
              </a:p>
            </p:txBody>
          </p:sp>
          <p:sp>
            <p:nvSpPr>
              <p:cNvPr id="94244" name="AutoShape 16"/>
              <p:cNvSpPr>
                <a:spLocks noChangeArrowheads="1"/>
              </p:cNvSpPr>
              <p:nvPr/>
            </p:nvSpPr>
            <p:spPr bwMode="auto">
              <a:xfrm>
                <a:off x="2218" y="2172"/>
                <a:ext cx="114" cy="260"/>
              </a:xfrm>
              <a:prstGeom prst="roundRect">
                <a:avLst>
                  <a:gd name="adj" fmla="val 694"/>
                </a:avLst>
              </a:prstGeom>
              <a:solidFill>
                <a:schemeClr val="bg2">
                  <a:alpha val="50195"/>
                </a:schemeClr>
              </a:solidFill>
              <a:ln w="9398">
                <a:noFill/>
                <a:round/>
                <a:headEnd/>
                <a:tailEnd/>
              </a:ln>
            </p:spPr>
            <p:txBody>
              <a:bodyPr wrap="none" anchor="ctr"/>
              <a:lstStyle/>
              <a:p>
                <a:endParaRPr lang="hu-HU"/>
              </a:p>
            </p:txBody>
          </p:sp>
          <p:sp>
            <p:nvSpPr>
              <p:cNvPr id="94245" name="AutoShape 17"/>
              <p:cNvSpPr>
                <a:spLocks noChangeArrowheads="1"/>
              </p:cNvSpPr>
              <p:nvPr/>
            </p:nvSpPr>
            <p:spPr bwMode="auto">
              <a:xfrm>
                <a:off x="1647" y="2172"/>
                <a:ext cx="115" cy="260"/>
              </a:xfrm>
              <a:prstGeom prst="roundRect">
                <a:avLst>
                  <a:gd name="adj" fmla="val 694"/>
                </a:avLst>
              </a:prstGeom>
              <a:solidFill>
                <a:schemeClr val="bg2">
                  <a:alpha val="50195"/>
                </a:schemeClr>
              </a:solidFill>
              <a:ln w="9398">
                <a:noFill/>
                <a:round/>
                <a:headEnd/>
                <a:tailEnd/>
              </a:ln>
            </p:spPr>
            <p:txBody>
              <a:bodyPr wrap="none" anchor="ctr"/>
              <a:lstStyle/>
              <a:p>
                <a:endParaRPr lang="hu-HU"/>
              </a:p>
            </p:txBody>
          </p:sp>
          <p:sp>
            <p:nvSpPr>
              <p:cNvPr id="94246" name="Line 18"/>
              <p:cNvSpPr>
                <a:spLocks noChangeShapeType="1"/>
              </p:cNvSpPr>
              <p:nvPr/>
            </p:nvSpPr>
            <p:spPr bwMode="auto">
              <a:xfrm>
                <a:off x="486" y="2308"/>
                <a:ext cx="591" cy="1"/>
              </a:xfrm>
              <a:prstGeom prst="line">
                <a:avLst/>
              </a:prstGeom>
              <a:noFill/>
              <a:ln w="28575">
                <a:solidFill>
                  <a:srgbClr val="FF0000"/>
                </a:solidFill>
                <a:round/>
                <a:headEnd/>
                <a:tailEnd type="triangle" w="med" len="med"/>
              </a:ln>
            </p:spPr>
            <p:txBody>
              <a:bodyPr/>
              <a:lstStyle/>
              <a:p>
                <a:endParaRPr lang="hu-HU"/>
              </a:p>
            </p:txBody>
          </p:sp>
          <p:sp>
            <p:nvSpPr>
              <p:cNvPr id="294933" name="Text Box 21"/>
              <p:cNvSpPr txBox="1">
                <a:spLocks noChangeArrowheads="1"/>
              </p:cNvSpPr>
              <p:nvPr/>
            </p:nvSpPr>
            <p:spPr bwMode="auto">
              <a:xfrm>
                <a:off x="420" y="2535"/>
                <a:ext cx="1350" cy="404"/>
              </a:xfrm>
              <a:prstGeom prst="rect">
                <a:avLst/>
              </a:prstGeom>
              <a:noFill/>
              <a:ln w="9525">
                <a:noFill/>
                <a:miter lim="800000"/>
                <a:headEnd/>
                <a:tailEnd/>
              </a:ln>
            </p:spPr>
            <p:txBody>
              <a:bodyPr lIns="90000" tIns="46800" rIns="90000" bIns="46800">
                <a:spAutoFit/>
              </a:bodyPr>
              <a:lstStyle/>
              <a:p>
                <a:pPr algn="ctr">
                  <a:buClr>
                    <a:srgbClr val="000000"/>
                  </a:buClr>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800">
                    <a:effectLst>
                      <a:outerShdw blurRad="38100" dist="38100" dir="2700000" algn="tl">
                        <a:srgbClr val="000000"/>
                      </a:outerShdw>
                    </a:effectLst>
                    <a:latin typeface="Book Antiqua" pitchFamily="18" charset="0"/>
                  </a:rPr>
                  <a:t>Pb absorber</a:t>
                </a:r>
              </a:p>
              <a:p>
                <a:pPr algn="ctr">
                  <a:buClr>
                    <a:srgbClr val="000000"/>
                  </a:buClr>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hu-HU" sz="1800" b="0">
                    <a:effectLst>
                      <a:outerShdw blurRad="38100" dist="38100" dir="2700000" algn="tl">
                        <a:srgbClr val="000000"/>
                      </a:outerShdw>
                    </a:effectLst>
                    <a:latin typeface="Book Antiqua" pitchFamily="18" charset="0"/>
                  </a:rPr>
                  <a:t>generates shower</a:t>
                </a:r>
                <a:endParaRPr lang="en-GB" sz="1800" b="0">
                  <a:effectLst>
                    <a:outerShdw blurRad="38100" dist="38100" dir="2700000" algn="tl">
                      <a:srgbClr val="000000"/>
                    </a:outerShdw>
                  </a:effectLst>
                  <a:latin typeface="Book Antiqua" pitchFamily="18" charset="0"/>
                </a:endParaRPr>
              </a:p>
            </p:txBody>
          </p:sp>
          <p:sp>
            <p:nvSpPr>
              <p:cNvPr id="294936" name="AutoShape 24"/>
              <p:cNvSpPr>
                <a:spLocks noChangeArrowheads="1"/>
              </p:cNvSpPr>
              <p:nvPr/>
            </p:nvSpPr>
            <p:spPr bwMode="auto">
              <a:xfrm>
                <a:off x="1709" y="2531"/>
                <a:ext cx="1166" cy="405"/>
              </a:xfrm>
              <a:prstGeom prst="roundRect">
                <a:avLst>
                  <a:gd name="adj" fmla="val 329"/>
                </a:avLst>
              </a:prstGeom>
              <a:noFill/>
              <a:ln w="9525">
                <a:noFill/>
                <a:round/>
                <a:headEnd/>
                <a:tailEnd/>
              </a:ln>
            </p:spPr>
            <p:txBody>
              <a:bodyPr lIns="90000" tIns="46800" rIns="90000" bIns="46800">
                <a:spAutoFit/>
              </a:bodyPr>
              <a:lstStyle/>
              <a:p>
                <a:pPr algn="ctr">
                  <a:buClr>
                    <a:srgbClr val="000000"/>
                  </a:buClr>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800">
                    <a:effectLst>
                      <a:outerShdw blurRad="38100" dist="38100" dir="2700000" algn="tl">
                        <a:srgbClr val="000000"/>
                      </a:outerShdw>
                    </a:effectLst>
                    <a:latin typeface="Book Antiqua" pitchFamily="18" charset="0"/>
                  </a:rPr>
                  <a:t>S</a:t>
                </a:r>
                <a:r>
                  <a:rPr lang="hu-HU" sz="1800">
                    <a:effectLst>
                      <a:outerShdw blurRad="38100" dist="38100" dir="2700000" algn="tl">
                        <a:srgbClr val="000000"/>
                      </a:outerShdw>
                    </a:effectLst>
                    <a:latin typeface="Book Antiqua" pitchFamily="18" charset="0"/>
                  </a:rPr>
                  <a:t>cintillato</a:t>
                </a:r>
                <a:r>
                  <a:rPr lang="en-GB" sz="1800">
                    <a:effectLst>
                      <a:outerShdw blurRad="38100" dist="38100" dir="2700000" algn="tl">
                        <a:srgbClr val="000000"/>
                      </a:outerShdw>
                    </a:effectLst>
                    <a:latin typeface="Book Antiqua" pitchFamily="18" charset="0"/>
                  </a:rPr>
                  <a:t>r</a:t>
                </a:r>
                <a:endParaRPr lang="hu-HU" sz="1800">
                  <a:effectLst>
                    <a:outerShdw blurRad="38100" dist="38100" dir="2700000" algn="tl">
                      <a:srgbClr val="000000"/>
                    </a:outerShdw>
                  </a:effectLst>
                  <a:latin typeface="Book Antiqua" pitchFamily="18" charset="0"/>
                </a:endParaRPr>
              </a:p>
              <a:p>
                <a:pPr algn="ctr">
                  <a:buClr>
                    <a:srgbClr val="000000"/>
                  </a:buClr>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hu-HU" sz="1800" b="0">
                    <a:effectLst>
                      <a:outerShdw blurRad="38100" dist="38100" dir="2700000" algn="tl">
                        <a:srgbClr val="000000"/>
                      </a:outerShdw>
                    </a:effectLst>
                    <a:latin typeface="Book Antiqua" pitchFamily="18" charset="0"/>
                  </a:rPr>
                  <a:t>generates light</a:t>
                </a:r>
                <a:endParaRPr lang="en-GB" sz="1800" b="0">
                  <a:effectLst>
                    <a:outerShdw blurRad="38100" dist="38100" dir="2700000" algn="tl">
                      <a:srgbClr val="000000"/>
                    </a:outerShdw>
                  </a:effectLst>
                  <a:latin typeface="Book Antiqua" pitchFamily="18" charset="0"/>
                </a:endParaRPr>
              </a:p>
            </p:txBody>
          </p:sp>
          <p:sp>
            <p:nvSpPr>
              <p:cNvPr id="94249" name="Line 28"/>
              <p:cNvSpPr>
                <a:spLocks noChangeShapeType="1"/>
              </p:cNvSpPr>
              <p:nvPr/>
            </p:nvSpPr>
            <p:spPr bwMode="auto">
              <a:xfrm>
                <a:off x="1075" y="2217"/>
                <a:ext cx="1720" cy="1"/>
              </a:xfrm>
              <a:prstGeom prst="line">
                <a:avLst/>
              </a:prstGeom>
              <a:noFill/>
              <a:ln w="57240">
                <a:solidFill>
                  <a:schemeClr val="tx1"/>
                </a:solidFill>
                <a:round/>
                <a:headEnd/>
                <a:tailEnd/>
              </a:ln>
            </p:spPr>
            <p:txBody>
              <a:bodyPr/>
              <a:lstStyle/>
              <a:p>
                <a:endParaRPr lang="hu-HU"/>
              </a:p>
            </p:txBody>
          </p:sp>
          <p:sp>
            <p:nvSpPr>
              <p:cNvPr id="294944" name="AutoShape 32"/>
              <p:cNvSpPr>
                <a:spLocks noChangeArrowheads="1"/>
              </p:cNvSpPr>
              <p:nvPr/>
            </p:nvSpPr>
            <p:spPr bwMode="auto">
              <a:xfrm>
                <a:off x="1477" y="1643"/>
                <a:ext cx="844" cy="370"/>
              </a:xfrm>
              <a:prstGeom prst="roundRect">
                <a:avLst>
                  <a:gd name="adj" fmla="val 208"/>
                </a:avLst>
              </a:prstGeom>
              <a:noFill/>
              <a:ln w="9525">
                <a:noFill/>
                <a:round/>
                <a:headEnd/>
                <a:tailEnd/>
              </a:ln>
            </p:spPr>
            <p:txBody>
              <a:bodyPr wrap="none" lIns="0" tIns="0" rIns="0" bIns="0">
                <a:spAutoFit/>
              </a:bodyPr>
              <a:lstStyle/>
              <a:p>
                <a:pPr algn="ctr" hangingPunct="0">
                  <a:lnSpc>
                    <a:spcPts val="2425"/>
                  </a:lnSpc>
                  <a:buClr>
                    <a:srgbClr val="000000"/>
                  </a:buClr>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hu-HU" sz="1800">
                    <a:effectLst>
                      <a:outerShdw blurRad="38100" dist="38100" dir="2700000" algn="tl">
                        <a:srgbClr val="000000"/>
                      </a:outerShdw>
                    </a:effectLst>
                    <a:latin typeface="Book Antiqua" pitchFamily="18" charset="0"/>
                  </a:rPr>
                  <a:t>Optical fiber</a:t>
                </a:r>
                <a:endParaRPr lang="en-GB" sz="1800">
                  <a:effectLst>
                    <a:outerShdw blurRad="38100" dist="38100" dir="2700000" algn="tl">
                      <a:srgbClr val="000000"/>
                    </a:outerShdw>
                  </a:effectLst>
                  <a:latin typeface="Book Antiqua" pitchFamily="18" charset="0"/>
                </a:endParaRPr>
              </a:p>
              <a:p>
                <a:pPr algn="ctr" hangingPunct="0">
                  <a:lnSpc>
                    <a:spcPct val="102000"/>
                  </a:lnSpc>
                  <a:buClr>
                    <a:srgbClr val="000000"/>
                  </a:buClr>
                  <a:buSzPct val="45000"/>
                  <a:buFont typeface="StarSymbo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hu-HU" sz="1800" b="0">
                    <a:effectLst>
                      <a:outerShdw blurRad="38100" dist="38100" dir="2700000" algn="tl">
                        <a:srgbClr val="000000"/>
                      </a:outerShdw>
                    </a:effectLst>
                    <a:latin typeface="Book Antiqua" pitchFamily="18" charset="0"/>
                  </a:rPr>
                  <a:t>collects light</a:t>
                </a:r>
                <a:endParaRPr lang="en-GB" sz="1800" b="0">
                  <a:effectLst>
                    <a:outerShdw blurRad="38100" dist="38100" dir="2700000" algn="tl">
                      <a:srgbClr val="000000"/>
                    </a:outerShdw>
                  </a:effectLst>
                  <a:latin typeface="Book Antiqua" pitchFamily="18" charset="0"/>
                </a:endParaRPr>
              </a:p>
            </p:txBody>
          </p:sp>
          <p:sp>
            <p:nvSpPr>
              <p:cNvPr id="94251" name="Line 34"/>
              <p:cNvSpPr>
                <a:spLocks noChangeShapeType="1"/>
              </p:cNvSpPr>
              <p:nvPr/>
            </p:nvSpPr>
            <p:spPr bwMode="auto">
              <a:xfrm>
                <a:off x="1915" y="2012"/>
                <a:ext cx="16" cy="186"/>
              </a:xfrm>
              <a:prstGeom prst="line">
                <a:avLst/>
              </a:prstGeom>
              <a:noFill/>
              <a:ln w="28575">
                <a:solidFill>
                  <a:schemeClr val="tx1"/>
                </a:solidFill>
                <a:round/>
                <a:headEnd/>
                <a:tailEnd type="triangle" w="med" len="med"/>
              </a:ln>
            </p:spPr>
            <p:txBody>
              <a:bodyPr wrap="none"/>
              <a:lstStyle/>
              <a:p>
                <a:endParaRPr lang="hu-HU"/>
              </a:p>
            </p:txBody>
          </p:sp>
          <p:sp>
            <p:nvSpPr>
              <p:cNvPr id="94252" name="Line 35"/>
              <p:cNvSpPr>
                <a:spLocks noChangeShapeType="1"/>
              </p:cNvSpPr>
              <p:nvPr/>
            </p:nvSpPr>
            <p:spPr bwMode="auto">
              <a:xfrm flipH="1" flipV="1">
                <a:off x="2045" y="2432"/>
                <a:ext cx="113" cy="139"/>
              </a:xfrm>
              <a:prstGeom prst="line">
                <a:avLst/>
              </a:prstGeom>
              <a:noFill/>
              <a:ln w="28575">
                <a:solidFill>
                  <a:srgbClr val="FFFFFF">
                    <a:alpha val="50195"/>
                  </a:srgbClr>
                </a:solidFill>
                <a:round/>
                <a:headEnd/>
                <a:tailEnd type="triangle" w="med" len="med"/>
              </a:ln>
            </p:spPr>
            <p:txBody>
              <a:bodyPr wrap="none"/>
              <a:lstStyle/>
              <a:p>
                <a:endParaRPr lang="hu-HU"/>
              </a:p>
            </p:txBody>
          </p:sp>
          <p:sp>
            <p:nvSpPr>
              <p:cNvPr id="94253" name="Line 36"/>
              <p:cNvSpPr>
                <a:spLocks noChangeShapeType="1"/>
              </p:cNvSpPr>
              <p:nvPr/>
            </p:nvSpPr>
            <p:spPr bwMode="auto">
              <a:xfrm flipV="1">
                <a:off x="1509" y="2442"/>
                <a:ext cx="187" cy="146"/>
              </a:xfrm>
              <a:prstGeom prst="line">
                <a:avLst/>
              </a:prstGeom>
              <a:noFill/>
              <a:ln w="28575">
                <a:solidFill>
                  <a:schemeClr val="bg2"/>
                </a:solidFill>
                <a:round/>
                <a:headEnd/>
                <a:tailEnd type="triangle" w="med" len="med"/>
              </a:ln>
            </p:spPr>
            <p:txBody>
              <a:bodyPr wrap="none"/>
              <a:lstStyle/>
              <a:p>
                <a:endParaRPr lang="hu-HU"/>
              </a:p>
            </p:txBody>
          </p:sp>
          <p:sp>
            <p:nvSpPr>
              <p:cNvPr id="294949" name="Rectangle 37"/>
              <p:cNvSpPr>
                <a:spLocks noChangeArrowheads="1"/>
              </p:cNvSpPr>
              <p:nvPr/>
            </p:nvSpPr>
            <p:spPr bwMode="auto">
              <a:xfrm>
                <a:off x="608" y="2034"/>
                <a:ext cx="175" cy="231"/>
              </a:xfrm>
              <a:prstGeom prst="rect">
                <a:avLst/>
              </a:prstGeom>
              <a:noFill/>
              <a:ln w="9525">
                <a:noFill/>
                <a:miter lim="800000"/>
                <a:headEnd/>
                <a:tailEnd/>
              </a:ln>
              <a:effectLst/>
            </p:spPr>
            <p:txBody>
              <a:bodyPr wrap="none">
                <a:spAutoFit/>
              </a:bodyPr>
              <a:lstStyle/>
              <a:p>
                <a:pPr>
                  <a:defRPr/>
                </a:pPr>
                <a:r>
                  <a:rPr lang="hu-HU" sz="1800">
                    <a:solidFill>
                      <a:schemeClr val="hlink"/>
                    </a:solidFill>
                    <a:effectLst>
                      <a:outerShdw blurRad="38100" dist="38100" dir="2700000" algn="tl">
                        <a:srgbClr val="000000"/>
                      </a:outerShdw>
                    </a:effectLst>
                    <a:latin typeface="Symbol" pitchFamily="18" charset="2"/>
                  </a:rPr>
                  <a:t>g</a:t>
                </a:r>
              </a:p>
            </p:txBody>
          </p:sp>
          <p:sp>
            <p:nvSpPr>
              <p:cNvPr id="94255" name="Rectangle 63"/>
              <p:cNvSpPr>
                <a:spLocks noChangeArrowheads="1"/>
              </p:cNvSpPr>
              <p:nvPr/>
            </p:nvSpPr>
            <p:spPr bwMode="auto">
              <a:xfrm>
                <a:off x="2791" y="2174"/>
                <a:ext cx="308" cy="260"/>
              </a:xfrm>
              <a:prstGeom prst="rect">
                <a:avLst/>
              </a:prstGeom>
              <a:solidFill>
                <a:schemeClr val="tx1"/>
              </a:solidFill>
              <a:ln w="9525">
                <a:noFill/>
                <a:miter lim="800000"/>
                <a:headEnd/>
                <a:tailEnd/>
              </a:ln>
            </p:spPr>
            <p:txBody>
              <a:bodyPr wrap="none" anchor="ctr"/>
              <a:lstStyle/>
              <a:p>
                <a:endParaRPr lang="hu-HU"/>
              </a:p>
            </p:txBody>
          </p:sp>
          <p:sp>
            <p:nvSpPr>
              <p:cNvPr id="94256" name="Rectangle 64"/>
              <p:cNvSpPr>
                <a:spLocks noChangeArrowheads="1"/>
              </p:cNvSpPr>
              <p:nvPr/>
            </p:nvSpPr>
            <p:spPr bwMode="auto">
              <a:xfrm>
                <a:off x="2799" y="2215"/>
                <a:ext cx="294" cy="154"/>
              </a:xfrm>
              <a:prstGeom prst="rect">
                <a:avLst/>
              </a:prstGeom>
              <a:noFill/>
              <a:ln w="9525">
                <a:noFill/>
                <a:miter lim="800000"/>
                <a:headEnd/>
                <a:tailEnd/>
              </a:ln>
            </p:spPr>
            <p:txBody>
              <a:bodyPr lIns="0" tIns="0" rIns="0" bIns="0">
                <a:spAutoFit/>
              </a:bodyPr>
              <a:lstStyle/>
              <a:p>
                <a:r>
                  <a:rPr lang="hu-HU" sz="1600">
                    <a:solidFill>
                      <a:schemeClr val="bg2"/>
                    </a:solidFill>
                  </a:rPr>
                  <a:t>PMT</a:t>
                </a:r>
              </a:p>
            </p:txBody>
          </p:sp>
        </p:grpSp>
        <p:sp>
          <p:nvSpPr>
            <p:cNvPr id="94239" name="Rectangle 87"/>
            <p:cNvSpPr>
              <a:spLocks noChangeArrowheads="1"/>
            </p:cNvSpPr>
            <p:nvPr/>
          </p:nvSpPr>
          <p:spPr bwMode="auto">
            <a:xfrm>
              <a:off x="422" y="1647"/>
              <a:ext cx="2717" cy="1290"/>
            </a:xfrm>
            <a:prstGeom prst="rect">
              <a:avLst/>
            </a:prstGeom>
            <a:noFill/>
            <a:ln w="9525">
              <a:solidFill>
                <a:schemeClr val="tx1"/>
              </a:solidFill>
              <a:miter lim="800000"/>
              <a:headEnd/>
              <a:tailEnd/>
            </a:ln>
          </p:spPr>
          <p:txBody>
            <a:bodyPr wrap="none" anchor="ctr"/>
            <a:lstStyle/>
            <a:p>
              <a:endParaRPr lang="hu-HU"/>
            </a:p>
          </p:txBody>
        </p:sp>
      </p:grpSp>
      <p:grpSp>
        <p:nvGrpSpPr>
          <p:cNvPr id="94215" name="Group 91"/>
          <p:cNvGrpSpPr>
            <a:grpSpLocks/>
          </p:cNvGrpSpPr>
          <p:nvPr/>
        </p:nvGrpSpPr>
        <p:grpSpPr bwMode="auto">
          <a:xfrm>
            <a:off x="666750" y="4940300"/>
            <a:ext cx="4313238" cy="1479550"/>
            <a:chOff x="420" y="3096"/>
            <a:chExt cx="2717" cy="932"/>
          </a:xfrm>
        </p:grpSpPr>
        <p:grpSp>
          <p:nvGrpSpPr>
            <p:cNvPr id="94218" name="Group 85"/>
            <p:cNvGrpSpPr>
              <a:grpSpLocks/>
            </p:cNvGrpSpPr>
            <p:nvPr/>
          </p:nvGrpSpPr>
          <p:grpSpPr bwMode="auto">
            <a:xfrm>
              <a:off x="564" y="3125"/>
              <a:ext cx="2518" cy="903"/>
              <a:chOff x="418" y="3141"/>
              <a:chExt cx="2518" cy="903"/>
            </a:xfrm>
          </p:grpSpPr>
          <p:sp>
            <p:nvSpPr>
              <p:cNvPr id="294952" name="Rectangle 40"/>
              <p:cNvSpPr>
                <a:spLocks noChangeArrowheads="1"/>
              </p:cNvSpPr>
              <p:nvPr/>
            </p:nvSpPr>
            <p:spPr bwMode="auto">
              <a:xfrm>
                <a:off x="1264" y="3176"/>
                <a:ext cx="1248" cy="396"/>
              </a:xfrm>
              <a:prstGeom prst="rect">
                <a:avLst/>
              </a:prstGeom>
              <a:solidFill>
                <a:schemeClr val="tx1">
                  <a:alpha val="50000"/>
                </a:schemeClr>
              </a:solidFill>
              <a:ln w="9525">
                <a:noFill/>
                <a:miter lim="800000"/>
                <a:headEnd/>
                <a:tailEnd/>
              </a:ln>
              <a:effectLst/>
            </p:spPr>
            <p:txBody>
              <a:bodyPr wrap="none" anchor="ctr"/>
              <a:lstStyle/>
              <a:p>
                <a:pPr algn="ctr">
                  <a:defRPr/>
                </a:pPr>
                <a:endParaRPr kumimoji="1" lang="hu-HU" sz="1800" b="0">
                  <a:effectLst>
                    <a:outerShdw blurRad="38100" dist="38100" dir="2700000" algn="tl">
                      <a:srgbClr val="C0C0C0"/>
                    </a:outerShdw>
                  </a:effectLst>
                  <a:latin typeface="Book Antiqua" pitchFamily="18" charset="0"/>
                  <a:ea typeface="ＭＳ Ｐゴシック" pitchFamily="50" charset="-128"/>
                </a:endParaRPr>
              </a:p>
            </p:txBody>
          </p:sp>
          <p:sp>
            <p:nvSpPr>
              <p:cNvPr id="294953" name="Text Box 41"/>
              <p:cNvSpPr txBox="1">
                <a:spLocks noChangeArrowheads="1"/>
              </p:cNvSpPr>
              <p:nvPr/>
            </p:nvSpPr>
            <p:spPr bwMode="auto">
              <a:xfrm>
                <a:off x="439" y="3141"/>
                <a:ext cx="794" cy="212"/>
              </a:xfrm>
              <a:prstGeom prst="rect">
                <a:avLst/>
              </a:prstGeom>
              <a:noFill/>
              <a:ln w="9525">
                <a:noFill/>
                <a:miter lim="800000"/>
                <a:headEnd/>
                <a:tailEnd/>
              </a:ln>
              <a:effectLst/>
            </p:spPr>
            <p:txBody>
              <a:bodyPr>
                <a:spAutoFit/>
              </a:bodyPr>
              <a:lstStyle/>
              <a:p>
                <a:pPr>
                  <a:defRPr/>
                </a:pPr>
                <a:r>
                  <a:rPr kumimoji="1" lang="hu-HU" altLang="ja-JP" sz="1600">
                    <a:solidFill>
                      <a:schemeClr val="hlink"/>
                    </a:solidFill>
                    <a:effectLst>
                      <a:outerShdw blurRad="38100" dist="38100" dir="2700000" algn="tl">
                        <a:srgbClr val="000000"/>
                      </a:outerShdw>
                    </a:effectLst>
                    <a:latin typeface="Symbol" pitchFamily="18" charset="2"/>
                  </a:rPr>
                  <a:t>g</a:t>
                </a:r>
                <a:endParaRPr kumimoji="1" lang="en-US" altLang="ja-JP" sz="1600">
                  <a:solidFill>
                    <a:schemeClr val="hlink"/>
                  </a:solidFill>
                  <a:effectLst>
                    <a:outerShdw blurRad="38100" dist="38100" dir="2700000" algn="tl">
                      <a:srgbClr val="000000"/>
                    </a:outerShdw>
                  </a:effectLst>
                  <a:latin typeface="Symbol" pitchFamily="18" charset="2"/>
                  <a:ea typeface="ＭＳ Ｐゴシック" pitchFamily="50" charset="-128"/>
                </a:endParaRPr>
              </a:p>
            </p:txBody>
          </p:sp>
          <p:sp>
            <p:nvSpPr>
              <p:cNvPr id="94222" name="Line 51"/>
              <p:cNvSpPr>
                <a:spLocks noChangeShapeType="1"/>
              </p:cNvSpPr>
              <p:nvPr/>
            </p:nvSpPr>
            <p:spPr bwMode="auto">
              <a:xfrm>
                <a:off x="418" y="3377"/>
                <a:ext cx="1678" cy="0"/>
              </a:xfrm>
              <a:prstGeom prst="line">
                <a:avLst/>
              </a:prstGeom>
              <a:noFill/>
              <a:ln w="28575">
                <a:solidFill>
                  <a:schemeClr val="hlink"/>
                </a:solidFill>
                <a:round/>
                <a:headEnd/>
                <a:tailEnd type="triangle" w="med" len="med"/>
              </a:ln>
            </p:spPr>
            <p:txBody>
              <a:bodyPr/>
              <a:lstStyle/>
              <a:p>
                <a:endParaRPr lang="hu-HU"/>
              </a:p>
            </p:txBody>
          </p:sp>
          <p:grpSp>
            <p:nvGrpSpPr>
              <p:cNvPr id="94223" name="Group 62"/>
              <p:cNvGrpSpPr>
                <a:grpSpLocks/>
              </p:cNvGrpSpPr>
              <p:nvPr/>
            </p:nvGrpSpPr>
            <p:grpSpPr bwMode="auto">
              <a:xfrm>
                <a:off x="1312" y="3228"/>
                <a:ext cx="1123" cy="309"/>
                <a:chOff x="1434" y="3682"/>
                <a:chExt cx="1123" cy="309"/>
              </a:xfrm>
            </p:grpSpPr>
            <p:sp>
              <p:nvSpPr>
                <p:cNvPr id="94228" name="Line 42"/>
                <p:cNvSpPr>
                  <a:spLocks noChangeShapeType="1"/>
                </p:cNvSpPr>
                <p:nvPr/>
              </p:nvSpPr>
              <p:spPr bwMode="auto">
                <a:xfrm flipV="1">
                  <a:off x="1434" y="3684"/>
                  <a:ext cx="394" cy="152"/>
                </a:xfrm>
                <a:prstGeom prst="line">
                  <a:avLst/>
                </a:prstGeom>
                <a:noFill/>
                <a:ln w="9525">
                  <a:solidFill>
                    <a:srgbClr val="FF0000"/>
                  </a:solidFill>
                  <a:round/>
                  <a:headEnd/>
                  <a:tailEnd type="triangle" w="med" len="med"/>
                </a:ln>
              </p:spPr>
              <p:txBody>
                <a:bodyPr/>
                <a:lstStyle/>
                <a:p>
                  <a:endParaRPr lang="hu-HU"/>
                </a:p>
              </p:txBody>
            </p:sp>
            <p:sp>
              <p:nvSpPr>
                <p:cNvPr id="94229" name="Line 43"/>
                <p:cNvSpPr>
                  <a:spLocks noChangeShapeType="1"/>
                </p:cNvSpPr>
                <p:nvPr/>
              </p:nvSpPr>
              <p:spPr bwMode="auto">
                <a:xfrm flipV="1">
                  <a:off x="1598" y="3684"/>
                  <a:ext cx="394" cy="152"/>
                </a:xfrm>
                <a:prstGeom prst="line">
                  <a:avLst/>
                </a:prstGeom>
                <a:noFill/>
                <a:ln w="9525">
                  <a:solidFill>
                    <a:srgbClr val="FF0000"/>
                  </a:solidFill>
                  <a:round/>
                  <a:headEnd/>
                  <a:tailEnd type="triangle" w="med" len="med"/>
                </a:ln>
              </p:spPr>
              <p:txBody>
                <a:bodyPr/>
                <a:lstStyle/>
                <a:p>
                  <a:endParaRPr lang="hu-HU"/>
                </a:p>
              </p:txBody>
            </p:sp>
            <p:sp>
              <p:nvSpPr>
                <p:cNvPr id="94230" name="Line 44"/>
                <p:cNvSpPr>
                  <a:spLocks noChangeShapeType="1"/>
                </p:cNvSpPr>
                <p:nvPr/>
              </p:nvSpPr>
              <p:spPr bwMode="auto">
                <a:xfrm flipV="1">
                  <a:off x="1795" y="3684"/>
                  <a:ext cx="394" cy="152"/>
                </a:xfrm>
                <a:prstGeom prst="line">
                  <a:avLst/>
                </a:prstGeom>
                <a:noFill/>
                <a:ln w="9525">
                  <a:solidFill>
                    <a:srgbClr val="FF0000"/>
                  </a:solidFill>
                  <a:round/>
                  <a:headEnd/>
                  <a:tailEnd type="triangle" w="med" len="med"/>
                </a:ln>
              </p:spPr>
              <p:txBody>
                <a:bodyPr/>
                <a:lstStyle/>
                <a:p>
                  <a:endParaRPr lang="hu-HU"/>
                </a:p>
              </p:txBody>
            </p:sp>
            <p:sp>
              <p:nvSpPr>
                <p:cNvPr id="94231" name="Line 45"/>
                <p:cNvSpPr>
                  <a:spLocks noChangeShapeType="1"/>
                </p:cNvSpPr>
                <p:nvPr/>
              </p:nvSpPr>
              <p:spPr bwMode="auto">
                <a:xfrm>
                  <a:off x="1582" y="3836"/>
                  <a:ext cx="394" cy="151"/>
                </a:xfrm>
                <a:prstGeom prst="line">
                  <a:avLst/>
                </a:prstGeom>
                <a:noFill/>
                <a:ln w="9525">
                  <a:solidFill>
                    <a:srgbClr val="FF0000"/>
                  </a:solidFill>
                  <a:round/>
                  <a:headEnd/>
                  <a:tailEnd type="triangle" w="med" len="med"/>
                </a:ln>
              </p:spPr>
              <p:txBody>
                <a:bodyPr/>
                <a:lstStyle/>
                <a:p>
                  <a:endParaRPr lang="hu-HU"/>
                </a:p>
              </p:txBody>
            </p:sp>
            <p:sp>
              <p:nvSpPr>
                <p:cNvPr id="94232" name="Line 46"/>
                <p:cNvSpPr>
                  <a:spLocks noChangeShapeType="1"/>
                </p:cNvSpPr>
                <p:nvPr/>
              </p:nvSpPr>
              <p:spPr bwMode="auto">
                <a:xfrm>
                  <a:off x="1790" y="3839"/>
                  <a:ext cx="394" cy="152"/>
                </a:xfrm>
                <a:prstGeom prst="line">
                  <a:avLst/>
                </a:prstGeom>
                <a:noFill/>
                <a:ln w="9525">
                  <a:solidFill>
                    <a:srgbClr val="FF0000"/>
                  </a:solidFill>
                  <a:round/>
                  <a:headEnd/>
                  <a:tailEnd type="triangle" w="med" len="med"/>
                </a:ln>
              </p:spPr>
              <p:txBody>
                <a:bodyPr/>
                <a:lstStyle/>
                <a:p>
                  <a:endParaRPr lang="hu-HU"/>
                </a:p>
              </p:txBody>
            </p:sp>
            <p:sp>
              <p:nvSpPr>
                <p:cNvPr id="94233" name="Line 52"/>
                <p:cNvSpPr>
                  <a:spLocks noChangeShapeType="1"/>
                </p:cNvSpPr>
                <p:nvPr/>
              </p:nvSpPr>
              <p:spPr bwMode="auto">
                <a:xfrm>
                  <a:off x="1442" y="3838"/>
                  <a:ext cx="393" cy="152"/>
                </a:xfrm>
                <a:prstGeom prst="line">
                  <a:avLst/>
                </a:prstGeom>
                <a:noFill/>
                <a:ln w="9525">
                  <a:solidFill>
                    <a:srgbClr val="FF0000"/>
                  </a:solidFill>
                  <a:round/>
                  <a:headEnd/>
                  <a:tailEnd type="triangle" w="med" len="med"/>
                </a:ln>
              </p:spPr>
              <p:txBody>
                <a:bodyPr/>
                <a:lstStyle/>
                <a:p>
                  <a:endParaRPr lang="hu-HU"/>
                </a:p>
              </p:txBody>
            </p:sp>
            <p:sp>
              <p:nvSpPr>
                <p:cNvPr id="94234" name="Line 56"/>
                <p:cNvSpPr>
                  <a:spLocks noChangeShapeType="1"/>
                </p:cNvSpPr>
                <p:nvPr/>
              </p:nvSpPr>
              <p:spPr bwMode="auto">
                <a:xfrm flipV="1">
                  <a:off x="1999" y="3682"/>
                  <a:ext cx="394" cy="152"/>
                </a:xfrm>
                <a:prstGeom prst="line">
                  <a:avLst/>
                </a:prstGeom>
                <a:noFill/>
                <a:ln w="9525">
                  <a:solidFill>
                    <a:srgbClr val="FF0000"/>
                  </a:solidFill>
                  <a:round/>
                  <a:headEnd/>
                  <a:tailEnd type="triangle" w="med" len="med"/>
                </a:ln>
              </p:spPr>
              <p:txBody>
                <a:bodyPr/>
                <a:lstStyle/>
                <a:p>
                  <a:endParaRPr lang="hu-HU"/>
                </a:p>
              </p:txBody>
            </p:sp>
            <p:sp>
              <p:nvSpPr>
                <p:cNvPr id="94235" name="Line 57"/>
                <p:cNvSpPr>
                  <a:spLocks noChangeShapeType="1"/>
                </p:cNvSpPr>
                <p:nvPr/>
              </p:nvSpPr>
              <p:spPr bwMode="auto">
                <a:xfrm flipV="1">
                  <a:off x="2163" y="3682"/>
                  <a:ext cx="394" cy="152"/>
                </a:xfrm>
                <a:prstGeom prst="line">
                  <a:avLst/>
                </a:prstGeom>
                <a:noFill/>
                <a:ln w="9525">
                  <a:solidFill>
                    <a:srgbClr val="FF0000"/>
                  </a:solidFill>
                  <a:round/>
                  <a:headEnd/>
                  <a:tailEnd type="triangle" w="med" len="med"/>
                </a:ln>
              </p:spPr>
              <p:txBody>
                <a:bodyPr/>
                <a:lstStyle/>
                <a:p>
                  <a:endParaRPr lang="hu-HU"/>
                </a:p>
              </p:txBody>
            </p:sp>
            <p:sp>
              <p:nvSpPr>
                <p:cNvPr id="94236" name="Line 59"/>
                <p:cNvSpPr>
                  <a:spLocks noChangeShapeType="1"/>
                </p:cNvSpPr>
                <p:nvPr/>
              </p:nvSpPr>
              <p:spPr bwMode="auto">
                <a:xfrm>
                  <a:off x="2147" y="3834"/>
                  <a:ext cx="394" cy="151"/>
                </a:xfrm>
                <a:prstGeom prst="line">
                  <a:avLst/>
                </a:prstGeom>
                <a:noFill/>
                <a:ln w="9525">
                  <a:solidFill>
                    <a:srgbClr val="FF0000"/>
                  </a:solidFill>
                  <a:round/>
                  <a:headEnd/>
                  <a:tailEnd type="triangle" w="med" len="med"/>
                </a:ln>
              </p:spPr>
              <p:txBody>
                <a:bodyPr/>
                <a:lstStyle/>
                <a:p>
                  <a:endParaRPr lang="hu-HU"/>
                </a:p>
              </p:txBody>
            </p:sp>
            <p:sp>
              <p:nvSpPr>
                <p:cNvPr id="94237" name="Line 61"/>
                <p:cNvSpPr>
                  <a:spLocks noChangeShapeType="1"/>
                </p:cNvSpPr>
                <p:nvPr/>
              </p:nvSpPr>
              <p:spPr bwMode="auto">
                <a:xfrm>
                  <a:off x="2007" y="3836"/>
                  <a:ext cx="393" cy="152"/>
                </a:xfrm>
                <a:prstGeom prst="line">
                  <a:avLst/>
                </a:prstGeom>
                <a:noFill/>
                <a:ln w="9525">
                  <a:solidFill>
                    <a:srgbClr val="FF0000"/>
                  </a:solidFill>
                  <a:round/>
                  <a:headEnd/>
                  <a:tailEnd type="triangle" w="med" len="med"/>
                </a:ln>
              </p:spPr>
              <p:txBody>
                <a:bodyPr/>
                <a:lstStyle/>
                <a:p>
                  <a:endParaRPr lang="hu-HU"/>
                </a:p>
              </p:txBody>
            </p:sp>
          </p:grpSp>
          <p:sp>
            <p:nvSpPr>
              <p:cNvPr id="94224" name="Rectangle 65"/>
              <p:cNvSpPr>
                <a:spLocks noChangeArrowheads="1"/>
              </p:cNvSpPr>
              <p:nvPr/>
            </p:nvSpPr>
            <p:spPr bwMode="auto">
              <a:xfrm>
                <a:off x="2505" y="3178"/>
                <a:ext cx="308" cy="398"/>
              </a:xfrm>
              <a:prstGeom prst="rect">
                <a:avLst/>
              </a:prstGeom>
              <a:solidFill>
                <a:schemeClr val="tx1"/>
              </a:solidFill>
              <a:ln w="9525">
                <a:noFill/>
                <a:miter lim="800000"/>
                <a:headEnd/>
                <a:tailEnd/>
              </a:ln>
            </p:spPr>
            <p:txBody>
              <a:bodyPr wrap="none" anchor="ctr"/>
              <a:lstStyle/>
              <a:p>
                <a:endParaRPr lang="hu-HU"/>
              </a:p>
            </p:txBody>
          </p:sp>
          <p:sp>
            <p:nvSpPr>
              <p:cNvPr id="94225" name="Rectangle 66"/>
              <p:cNvSpPr>
                <a:spLocks noChangeArrowheads="1"/>
              </p:cNvSpPr>
              <p:nvPr/>
            </p:nvSpPr>
            <p:spPr bwMode="auto">
              <a:xfrm>
                <a:off x="2513" y="3291"/>
                <a:ext cx="294" cy="154"/>
              </a:xfrm>
              <a:prstGeom prst="rect">
                <a:avLst/>
              </a:prstGeom>
              <a:noFill/>
              <a:ln w="9525">
                <a:noFill/>
                <a:miter lim="800000"/>
                <a:headEnd/>
                <a:tailEnd/>
              </a:ln>
            </p:spPr>
            <p:txBody>
              <a:bodyPr lIns="0" tIns="0" rIns="0" bIns="0">
                <a:spAutoFit/>
              </a:bodyPr>
              <a:lstStyle/>
              <a:p>
                <a:r>
                  <a:rPr lang="hu-HU" sz="1600">
                    <a:solidFill>
                      <a:schemeClr val="bg2"/>
                    </a:solidFill>
                  </a:rPr>
                  <a:t>PMT</a:t>
                </a:r>
              </a:p>
            </p:txBody>
          </p:sp>
          <p:sp>
            <p:nvSpPr>
              <p:cNvPr id="294979" name="Rectangle 67"/>
              <p:cNvSpPr>
                <a:spLocks noChangeArrowheads="1"/>
              </p:cNvSpPr>
              <p:nvPr/>
            </p:nvSpPr>
            <p:spPr bwMode="auto">
              <a:xfrm>
                <a:off x="1426" y="3602"/>
                <a:ext cx="1510" cy="442"/>
              </a:xfrm>
              <a:prstGeom prst="rect">
                <a:avLst/>
              </a:prstGeom>
              <a:noFill/>
              <a:ln w="9525">
                <a:noFill/>
                <a:miter lim="800000"/>
                <a:headEnd/>
                <a:tailEnd/>
              </a:ln>
              <a:effectLst/>
            </p:spPr>
            <p:txBody>
              <a:bodyPr>
                <a:spAutoFit/>
              </a:bodyPr>
              <a:lstStyle/>
              <a:p>
                <a:pPr algn="ctr">
                  <a:defRPr/>
                </a:pPr>
                <a:r>
                  <a:rPr lang="en-GB" sz="2000">
                    <a:effectLst>
                      <a:outerShdw blurRad="38100" dist="38100" dir="2700000" algn="tl">
                        <a:srgbClr val="000000"/>
                      </a:outerShdw>
                    </a:effectLst>
                  </a:rPr>
                  <a:t>S</a:t>
                </a:r>
                <a:r>
                  <a:rPr lang="hu-HU" sz="2000">
                    <a:effectLst>
                      <a:outerShdw blurRad="38100" dist="38100" dir="2700000" algn="tl">
                        <a:srgbClr val="000000"/>
                      </a:outerShdw>
                    </a:effectLst>
                  </a:rPr>
                  <a:t>cintillato</a:t>
                </a:r>
                <a:r>
                  <a:rPr lang="en-GB" sz="2000">
                    <a:effectLst>
                      <a:outerShdw blurRad="38100" dist="38100" dir="2700000" algn="tl">
                        <a:srgbClr val="000000"/>
                      </a:outerShdw>
                    </a:effectLst>
                  </a:rPr>
                  <a:t>r</a:t>
                </a:r>
                <a:endParaRPr lang="hu-HU" sz="2000">
                  <a:effectLst>
                    <a:outerShdw blurRad="38100" dist="38100" dir="2700000" algn="tl">
                      <a:srgbClr val="000000"/>
                    </a:outerShdw>
                  </a:effectLst>
                </a:endParaRPr>
              </a:p>
              <a:p>
                <a:pPr algn="ctr">
                  <a:defRPr/>
                </a:pPr>
                <a:r>
                  <a:rPr lang="hu-HU" sz="2000" b="0">
                    <a:effectLst>
                      <a:outerShdw blurRad="38100" dist="38100" dir="2700000" algn="tl">
                        <a:srgbClr val="000000"/>
                      </a:outerShdw>
                    </a:effectLst>
                  </a:rPr>
                  <a:t>generates </a:t>
                </a:r>
                <a:r>
                  <a:rPr lang="en-US" sz="2000" b="0">
                    <a:effectLst>
                      <a:outerShdw blurRad="38100" dist="38100" dir="2700000" algn="tl">
                        <a:srgbClr val="000000"/>
                      </a:outerShdw>
                    </a:effectLst>
                    <a:cs typeface="Times New Roman" pitchFamily="18" charset="0"/>
                  </a:rPr>
                  <a:t>Č</a:t>
                </a:r>
                <a:r>
                  <a:rPr lang="hu-HU" sz="2000" b="0">
                    <a:effectLst>
                      <a:outerShdw blurRad="38100" dist="38100" dir="2700000" algn="tl">
                        <a:srgbClr val="000000"/>
                      </a:outerShdw>
                    </a:effectLst>
                    <a:cs typeface="Times New Roman" pitchFamily="18" charset="0"/>
                  </a:rPr>
                  <a:t>-rad</a:t>
                </a:r>
                <a:endParaRPr lang="en-US" sz="2000" b="0">
                  <a:effectLst>
                    <a:outerShdw blurRad="38100" dist="38100" dir="2700000" algn="tl">
                      <a:srgbClr val="000000"/>
                    </a:outerShdw>
                  </a:effectLst>
                  <a:cs typeface="Times New Roman" pitchFamily="18" charset="0"/>
                </a:endParaRPr>
              </a:p>
            </p:txBody>
          </p:sp>
          <p:sp>
            <p:nvSpPr>
              <p:cNvPr id="94227" name="Line 84"/>
              <p:cNvSpPr>
                <a:spLocks noChangeShapeType="1"/>
              </p:cNvSpPr>
              <p:nvPr/>
            </p:nvSpPr>
            <p:spPr bwMode="auto">
              <a:xfrm flipH="1" flipV="1">
                <a:off x="1620" y="3638"/>
                <a:ext cx="122" cy="163"/>
              </a:xfrm>
              <a:prstGeom prst="line">
                <a:avLst/>
              </a:prstGeom>
              <a:noFill/>
              <a:ln w="28575">
                <a:solidFill>
                  <a:srgbClr val="FFFFFF">
                    <a:alpha val="50195"/>
                  </a:srgbClr>
                </a:solidFill>
                <a:round/>
                <a:headEnd/>
                <a:tailEnd type="triangle" w="med" len="med"/>
              </a:ln>
            </p:spPr>
            <p:txBody>
              <a:bodyPr wrap="none"/>
              <a:lstStyle/>
              <a:p>
                <a:endParaRPr lang="hu-HU"/>
              </a:p>
            </p:txBody>
          </p:sp>
        </p:grpSp>
        <p:sp>
          <p:nvSpPr>
            <p:cNvPr id="94219" name="Rectangle 88"/>
            <p:cNvSpPr>
              <a:spLocks noChangeArrowheads="1"/>
            </p:cNvSpPr>
            <p:nvPr/>
          </p:nvSpPr>
          <p:spPr bwMode="auto">
            <a:xfrm>
              <a:off x="420" y="3096"/>
              <a:ext cx="2717" cy="926"/>
            </a:xfrm>
            <a:prstGeom prst="rect">
              <a:avLst/>
            </a:prstGeom>
            <a:noFill/>
            <a:ln w="9525">
              <a:solidFill>
                <a:schemeClr val="tx1"/>
              </a:solidFill>
              <a:miter lim="800000"/>
              <a:headEnd/>
              <a:tailEnd/>
            </a:ln>
          </p:spPr>
          <p:txBody>
            <a:bodyPr wrap="none" anchor="ctr"/>
            <a:lstStyle/>
            <a:p>
              <a:endParaRPr lang="hu-HU"/>
            </a:p>
          </p:txBody>
        </p:sp>
      </p:grpSp>
      <p:sp>
        <p:nvSpPr>
          <p:cNvPr id="94216" name="Text Box 92"/>
          <p:cNvSpPr txBox="1">
            <a:spLocks noChangeArrowheads="1"/>
          </p:cNvSpPr>
          <p:nvPr/>
        </p:nvSpPr>
        <p:spPr bwMode="auto">
          <a:xfrm rot="10800000">
            <a:off x="209550" y="2692400"/>
            <a:ext cx="549275" cy="1919288"/>
          </a:xfrm>
          <a:prstGeom prst="rect">
            <a:avLst/>
          </a:prstGeom>
          <a:noFill/>
          <a:ln w="9525">
            <a:noFill/>
            <a:miter lim="800000"/>
            <a:headEnd/>
            <a:tailEnd/>
          </a:ln>
        </p:spPr>
        <p:txBody>
          <a:bodyPr vert="eaVert">
            <a:spAutoFit/>
          </a:bodyPr>
          <a:lstStyle/>
          <a:p>
            <a:pPr algn="ctr">
              <a:spcBef>
                <a:spcPct val="50000"/>
              </a:spcBef>
            </a:pPr>
            <a:r>
              <a:rPr lang="hu-HU"/>
              <a:t>PbSc</a:t>
            </a:r>
          </a:p>
        </p:txBody>
      </p:sp>
      <p:sp>
        <p:nvSpPr>
          <p:cNvPr id="94217" name="Text Box 93"/>
          <p:cNvSpPr txBox="1">
            <a:spLocks noChangeArrowheads="1"/>
          </p:cNvSpPr>
          <p:nvPr/>
        </p:nvSpPr>
        <p:spPr bwMode="auto">
          <a:xfrm rot="10800000">
            <a:off x="209550" y="4948238"/>
            <a:ext cx="549275" cy="1403350"/>
          </a:xfrm>
          <a:prstGeom prst="rect">
            <a:avLst/>
          </a:prstGeom>
          <a:noFill/>
          <a:ln w="9525">
            <a:noFill/>
            <a:miter lim="800000"/>
            <a:headEnd/>
            <a:tailEnd/>
          </a:ln>
        </p:spPr>
        <p:txBody>
          <a:bodyPr vert="eaVert">
            <a:spAutoFit/>
          </a:bodyPr>
          <a:lstStyle/>
          <a:p>
            <a:pPr algn="ctr">
              <a:spcBef>
                <a:spcPct val="50000"/>
              </a:spcBef>
            </a:pPr>
            <a:r>
              <a:rPr lang="hu-HU"/>
              <a:t>PbGl</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Dia számának helye 3"/>
          <p:cNvSpPr>
            <a:spLocks noGrp="1"/>
          </p:cNvSpPr>
          <p:nvPr>
            <p:ph type="sldNum" sz="quarter" idx="10"/>
          </p:nvPr>
        </p:nvSpPr>
        <p:spPr/>
        <p:txBody>
          <a:bodyPr/>
          <a:lstStyle/>
          <a:p>
            <a:pPr>
              <a:defRPr/>
            </a:pPr>
            <a:fld id="{0FAFB86F-9F14-4D48-BC8C-77C2F884BAB5}" type="slidenum">
              <a:rPr lang="hu-HU"/>
              <a:pPr>
                <a:defRPr/>
              </a:pPr>
              <a:t>43</a:t>
            </a:fld>
            <a:endParaRPr lang="hu-HU"/>
          </a:p>
        </p:txBody>
      </p:sp>
      <p:sp>
        <p:nvSpPr>
          <p:cNvPr id="348162" name="Rectangle 2"/>
          <p:cNvSpPr>
            <a:spLocks noGrp="1" noChangeArrowheads="1"/>
          </p:cNvSpPr>
          <p:nvPr>
            <p:ph type="title"/>
          </p:nvPr>
        </p:nvSpPr>
        <p:spPr/>
        <p:txBody>
          <a:bodyPr/>
          <a:lstStyle/>
          <a:p>
            <a:pPr eaLnBrk="1" hangingPunct="1">
              <a:defRPr/>
            </a:pPr>
            <a:r>
              <a:rPr lang="hu-HU" sz="4000" smtClean="0"/>
              <a:t>The ones left out …</a:t>
            </a:r>
            <a:endParaRPr lang="en-US" sz="4000" smtClean="0"/>
          </a:p>
        </p:txBody>
      </p:sp>
      <p:sp>
        <p:nvSpPr>
          <p:cNvPr id="348163" name="Rectangle 3"/>
          <p:cNvSpPr>
            <a:spLocks noGrp="1" noChangeArrowheads="1"/>
          </p:cNvSpPr>
          <p:nvPr>
            <p:ph type="body" idx="1"/>
          </p:nvPr>
        </p:nvSpPr>
        <p:spPr>
          <a:xfrm>
            <a:off x="50800" y="792163"/>
            <a:ext cx="4837113" cy="6065837"/>
          </a:xfrm>
        </p:spPr>
        <p:txBody>
          <a:bodyPr/>
          <a:lstStyle/>
          <a:p>
            <a:pPr eaLnBrk="1" hangingPunct="1">
              <a:lnSpc>
                <a:spcPct val="90000"/>
              </a:lnSpc>
              <a:defRPr/>
            </a:pPr>
            <a:r>
              <a:rPr lang="hu-HU" sz="2800" smtClean="0"/>
              <a:t>History: </a:t>
            </a:r>
          </a:p>
          <a:p>
            <a:pPr lvl="1" eaLnBrk="1" hangingPunct="1">
              <a:lnSpc>
                <a:spcPct val="90000"/>
              </a:lnSpc>
              <a:defRPr/>
            </a:pPr>
            <a:r>
              <a:rPr lang="en-US" sz="2400" smtClean="0"/>
              <a:t>small acceptance</a:t>
            </a:r>
            <a:endParaRPr lang="hu-HU" sz="2400" smtClean="0"/>
          </a:p>
          <a:p>
            <a:pPr lvl="1" eaLnBrk="1" hangingPunct="1">
              <a:lnSpc>
                <a:spcPct val="90000"/>
              </a:lnSpc>
              <a:defRPr/>
            </a:pPr>
            <a:r>
              <a:rPr lang="en-US" sz="2400" smtClean="0"/>
              <a:t>high rate</a:t>
            </a:r>
            <a:endParaRPr lang="hu-HU" sz="2400" smtClean="0"/>
          </a:p>
          <a:p>
            <a:pPr lvl="1" eaLnBrk="1" hangingPunct="1">
              <a:lnSpc>
                <a:spcPct val="90000"/>
              </a:lnSpc>
              <a:defRPr/>
            </a:pPr>
            <a:r>
              <a:rPr lang="en-US" sz="2400" smtClean="0"/>
              <a:t>rare probes</a:t>
            </a:r>
            <a:endParaRPr lang="hu-HU" sz="2400" smtClean="0"/>
          </a:p>
          <a:p>
            <a:pPr lvl="1" eaLnBrk="1" hangingPunct="1">
              <a:lnSpc>
                <a:spcPct val="90000"/>
              </a:lnSpc>
              <a:defRPr/>
            </a:pPr>
            <a:r>
              <a:rPr lang="hu-HU" sz="2400" u="sng" smtClean="0"/>
              <a:t>lepton</a:t>
            </a:r>
            <a:r>
              <a:rPr lang="hu-HU" sz="2400" smtClean="0"/>
              <a:t>, </a:t>
            </a:r>
            <a:r>
              <a:rPr lang="hu-HU" sz="2400" u="sng" smtClean="0">
                <a:latin typeface="Symbol" pitchFamily="18" charset="2"/>
              </a:rPr>
              <a:t>g</a:t>
            </a:r>
            <a:r>
              <a:rPr lang="hu-HU" sz="2400" smtClean="0"/>
              <a:t>, hadron</a:t>
            </a:r>
          </a:p>
          <a:p>
            <a:pPr eaLnBrk="1" hangingPunct="1">
              <a:lnSpc>
                <a:spcPct val="90000"/>
              </a:lnSpc>
              <a:defRPr/>
            </a:pPr>
            <a:r>
              <a:rPr lang="hu-HU" sz="2800" smtClean="0"/>
              <a:t>Muon Tracker</a:t>
            </a:r>
          </a:p>
          <a:p>
            <a:pPr eaLnBrk="1" hangingPunct="1">
              <a:lnSpc>
                <a:spcPct val="90000"/>
              </a:lnSpc>
              <a:defRPr/>
            </a:pPr>
            <a:r>
              <a:rPr lang="hu-HU" sz="2800" smtClean="0"/>
              <a:t>Muon ID</a:t>
            </a:r>
          </a:p>
          <a:p>
            <a:pPr eaLnBrk="1" hangingPunct="1">
              <a:lnSpc>
                <a:spcPct val="90000"/>
              </a:lnSpc>
              <a:defRPr/>
            </a:pPr>
            <a:r>
              <a:rPr lang="hu-HU" sz="2800" smtClean="0"/>
              <a:t>Muon Piston Calorimeter</a:t>
            </a:r>
          </a:p>
          <a:p>
            <a:pPr eaLnBrk="1" hangingPunct="1">
              <a:lnSpc>
                <a:spcPct val="90000"/>
              </a:lnSpc>
              <a:defRPr/>
            </a:pPr>
            <a:r>
              <a:rPr lang="hu-HU" sz="2800" smtClean="0"/>
              <a:t>Hadron Blind Detector</a:t>
            </a:r>
          </a:p>
          <a:p>
            <a:pPr eaLnBrk="1" hangingPunct="1">
              <a:lnSpc>
                <a:spcPct val="90000"/>
              </a:lnSpc>
              <a:defRPr/>
            </a:pPr>
            <a:r>
              <a:rPr lang="hu-HU" sz="2800" smtClean="0"/>
              <a:t>Silicon Vertex Detector</a:t>
            </a:r>
          </a:p>
          <a:p>
            <a:pPr eaLnBrk="1" hangingPunct="1">
              <a:lnSpc>
                <a:spcPct val="90000"/>
              </a:lnSpc>
              <a:defRPr/>
            </a:pPr>
            <a:r>
              <a:rPr lang="hu-HU" sz="2800" smtClean="0"/>
              <a:t>Nose Cone Calorimeter</a:t>
            </a:r>
          </a:p>
          <a:p>
            <a:pPr eaLnBrk="1" hangingPunct="1">
              <a:lnSpc>
                <a:spcPct val="90000"/>
              </a:lnSpc>
              <a:defRPr/>
            </a:pPr>
            <a:r>
              <a:rPr lang="hu-HU" sz="2800" smtClean="0"/>
              <a:t>Forward Vertex Detector</a:t>
            </a:r>
          </a:p>
          <a:p>
            <a:pPr eaLnBrk="1" hangingPunct="1">
              <a:lnSpc>
                <a:spcPct val="90000"/>
              </a:lnSpc>
              <a:defRPr/>
            </a:pPr>
            <a:r>
              <a:rPr lang="hu-HU" sz="2800" smtClean="0"/>
              <a:t>+Aerogel: high p</a:t>
            </a:r>
            <a:r>
              <a:rPr lang="hu-HU" sz="2800" baseline="-25000" smtClean="0"/>
              <a:t>t</a:t>
            </a:r>
            <a:r>
              <a:rPr lang="hu-HU" sz="2800" smtClean="0"/>
              <a:t> hadrons</a:t>
            </a:r>
            <a:endParaRPr lang="en-US" sz="2800" smtClean="0"/>
          </a:p>
        </p:txBody>
      </p:sp>
      <p:sp>
        <p:nvSpPr>
          <p:cNvPr id="95237" name="Rectangle 5"/>
          <p:cNvSpPr>
            <a:spLocks noChangeArrowheads="1"/>
          </p:cNvSpPr>
          <p:nvPr/>
        </p:nvSpPr>
        <p:spPr bwMode="auto">
          <a:xfrm rot="5400000">
            <a:off x="6357144" y="3337719"/>
            <a:ext cx="1457325" cy="3541713"/>
          </a:xfrm>
          <a:prstGeom prst="rect">
            <a:avLst/>
          </a:prstGeom>
          <a:solidFill>
            <a:srgbClr val="FFCC99"/>
          </a:solidFill>
          <a:ln w="38100">
            <a:solidFill>
              <a:srgbClr val="FF3300"/>
            </a:solidFill>
            <a:miter lim="800000"/>
            <a:headEnd/>
            <a:tailEnd/>
          </a:ln>
        </p:spPr>
        <p:txBody>
          <a:bodyPr wrap="none" anchor="ctr">
            <a:spAutoFit/>
          </a:bodyPr>
          <a:lstStyle/>
          <a:p>
            <a:endParaRPr lang="hu-HU"/>
          </a:p>
        </p:txBody>
      </p:sp>
      <p:sp>
        <p:nvSpPr>
          <p:cNvPr id="95238" name="Text Box 6"/>
          <p:cNvSpPr txBox="1">
            <a:spLocks noChangeArrowheads="1"/>
          </p:cNvSpPr>
          <p:nvPr/>
        </p:nvSpPr>
        <p:spPr bwMode="auto">
          <a:xfrm>
            <a:off x="7972425" y="5381625"/>
            <a:ext cx="736600" cy="396875"/>
          </a:xfrm>
          <a:prstGeom prst="rect">
            <a:avLst/>
          </a:prstGeom>
          <a:noFill/>
          <a:ln w="38100">
            <a:noFill/>
            <a:miter lim="800000"/>
            <a:headEnd/>
            <a:tailEnd/>
          </a:ln>
        </p:spPr>
        <p:txBody>
          <a:bodyPr wrap="none">
            <a:spAutoFit/>
          </a:bodyPr>
          <a:lstStyle/>
          <a:p>
            <a:r>
              <a:rPr lang="en-US" sz="2000">
                <a:solidFill>
                  <a:srgbClr val="FF3300"/>
                </a:solidFill>
                <a:latin typeface="Arial" charset="0"/>
              </a:rPr>
              <a:t>NCC</a:t>
            </a:r>
          </a:p>
        </p:txBody>
      </p:sp>
      <p:sp>
        <p:nvSpPr>
          <p:cNvPr id="95239" name="Rectangle 8"/>
          <p:cNvSpPr>
            <a:spLocks noChangeArrowheads="1"/>
          </p:cNvSpPr>
          <p:nvPr/>
        </p:nvSpPr>
        <p:spPr bwMode="auto">
          <a:xfrm rot="5400000">
            <a:off x="6355556" y="473870"/>
            <a:ext cx="1457325" cy="3529012"/>
          </a:xfrm>
          <a:prstGeom prst="rect">
            <a:avLst/>
          </a:prstGeom>
          <a:solidFill>
            <a:srgbClr val="FFCC99"/>
          </a:solidFill>
          <a:ln w="38100">
            <a:solidFill>
              <a:srgbClr val="FF3300"/>
            </a:solidFill>
            <a:miter lim="800000"/>
            <a:headEnd/>
            <a:tailEnd/>
          </a:ln>
        </p:spPr>
        <p:txBody>
          <a:bodyPr wrap="none" anchor="ctr">
            <a:spAutoFit/>
          </a:bodyPr>
          <a:lstStyle/>
          <a:p>
            <a:endParaRPr lang="hu-HU"/>
          </a:p>
        </p:txBody>
      </p:sp>
      <p:sp>
        <p:nvSpPr>
          <p:cNvPr id="95240" name="Text Box 9"/>
          <p:cNvSpPr txBox="1">
            <a:spLocks noChangeArrowheads="1"/>
          </p:cNvSpPr>
          <p:nvPr/>
        </p:nvSpPr>
        <p:spPr bwMode="auto">
          <a:xfrm>
            <a:off x="8037513" y="1606550"/>
            <a:ext cx="736600" cy="396875"/>
          </a:xfrm>
          <a:prstGeom prst="rect">
            <a:avLst/>
          </a:prstGeom>
          <a:noFill/>
          <a:ln w="38100">
            <a:noFill/>
            <a:miter lim="800000"/>
            <a:headEnd/>
            <a:tailEnd/>
          </a:ln>
        </p:spPr>
        <p:txBody>
          <a:bodyPr wrap="none">
            <a:spAutoFit/>
          </a:bodyPr>
          <a:lstStyle/>
          <a:p>
            <a:r>
              <a:rPr lang="en-US" sz="2000">
                <a:solidFill>
                  <a:srgbClr val="FF3300"/>
                </a:solidFill>
                <a:latin typeface="Arial" charset="0"/>
              </a:rPr>
              <a:t>NCC</a:t>
            </a:r>
          </a:p>
        </p:txBody>
      </p:sp>
      <p:sp>
        <p:nvSpPr>
          <p:cNvPr id="95241" name="Rectangle 12"/>
          <p:cNvSpPr>
            <a:spLocks noChangeArrowheads="1"/>
          </p:cNvSpPr>
          <p:nvPr/>
        </p:nvSpPr>
        <p:spPr bwMode="auto">
          <a:xfrm rot="5400000">
            <a:off x="6897687" y="-485774"/>
            <a:ext cx="366713" cy="3535362"/>
          </a:xfrm>
          <a:prstGeom prst="rect">
            <a:avLst/>
          </a:prstGeom>
          <a:solidFill>
            <a:srgbClr val="FFCC99"/>
          </a:solidFill>
          <a:ln w="28575">
            <a:solidFill>
              <a:srgbClr val="FF3300"/>
            </a:solidFill>
            <a:miter lim="800000"/>
            <a:headEnd/>
            <a:tailEnd/>
          </a:ln>
        </p:spPr>
        <p:txBody>
          <a:bodyPr rot="10800000" vert="eaVert" anchor="ctr"/>
          <a:lstStyle/>
          <a:p>
            <a:pPr algn="ctr"/>
            <a:endParaRPr lang="hu-HU" sz="1800" b="0">
              <a:latin typeface="Arial" charset="0"/>
            </a:endParaRPr>
          </a:p>
        </p:txBody>
      </p:sp>
      <p:sp>
        <p:nvSpPr>
          <p:cNvPr id="95242" name="Rectangle 13"/>
          <p:cNvSpPr>
            <a:spLocks noChangeArrowheads="1"/>
          </p:cNvSpPr>
          <p:nvPr/>
        </p:nvSpPr>
        <p:spPr bwMode="auto">
          <a:xfrm rot="5400000">
            <a:off x="6913563" y="4319588"/>
            <a:ext cx="341312" cy="3535362"/>
          </a:xfrm>
          <a:prstGeom prst="rect">
            <a:avLst/>
          </a:prstGeom>
          <a:solidFill>
            <a:srgbClr val="FFCC99"/>
          </a:solidFill>
          <a:ln w="28575">
            <a:solidFill>
              <a:srgbClr val="FF3300"/>
            </a:solidFill>
            <a:miter lim="800000"/>
            <a:headEnd/>
            <a:tailEnd/>
          </a:ln>
        </p:spPr>
        <p:txBody>
          <a:bodyPr rot="10800000" vert="eaVert" anchor="ctr"/>
          <a:lstStyle/>
          <a:p>
            <a:pPr algn="ctr"/>
            <a:endParaRPr lang="hu-HU" sz="1800" b="0">
              <a:latin typeface="Arial" charset="0"/>
            </a:endParaRPr>
          </a:p>
        </p:txBody>
      </p:sp>
      <p:sp>
        <p:nvSpPr>
          <p:cNvPr id="95243" name="Text Box 14"/>
          <p:cNvSpPr txBox="1">
            <a:spLocks noChangeArrowheads="1"/>
          </p:cNvSpPr>
          <p:nvPr/>
        </p:nvSpPr>
        <p:spPr bwMode="auto">
          <a:xfrm>
            <a:off x="5395913" y="5964238"/>
            <a:ext cx="692150" cy="366712"/>
          </a:xfrm>
          <a:prstGeom prst="rect">
            <a:avLst/>
          </a:prstGeom>
          <a:noFill/>
          <a:ln w="9525">
            <a:noFill/>
            <a:miter lim="800000"/>
            <a:headEnd/>
            <a:tailEnd/>
          </a:ln>
        </p:spPr>
        <p:txBody>
          <a:bodyPr wrap="none">
            <a:spAutoFit/>
          </a:bodyPr>
          <a:lstStyle/>
          <a:p>
            <a:r>
              <a:rPr lang="en-US" sz="1800">
                <a:solidFill>
                  <a:srgbClr val="FF3300"/>
                </a:solidFill>
                <a:latin typeface="Arial" charset="0"/>
              </a:rPr>
              <a:t>MPC</a:t>
            </a:r>
          </a:p>
        </p:txBody>
      </p:sp>
      <p:sp>
        <p:nvSpPr>
          <p:cNvPr id="95244" name="Text Box 15"/>
          <p:cNvSpPr txBox="1">
            <a:spLocks noChangeArrowheads="1"/>
          </p:cNvSpPr>
          <p:nvPr/>
        </p:nvSpPr>
        <p:spPr bwMode="auto">
          <a:xfrm>
            <a:off x="5429250" y="1103313"/>
            <a:ext cx="692150" cy="366712"/>
          </a:xfrm>
          <a:prstGeom prst="rect">
            <a:avLst/>
          </a:prstGeom>
          <a:noFill/>
          <a:ln w="9525">
            <a:noFill/>
            <a:miter lim="800000"/>
            <a:headEnd/>
            <a:tailEnd/>
          </a:ln>
        </p:spPr>
        <p:txBody>
          <a:bodyPr wrap="none">
            <a:spAutoFit/>
          </a:bodyPr>
          <a:lstStyle/>
          <a:p>
            <a:r>
              <a:rPr lang="en-US" sz="1800">
                <a:solidFill>
                  <a:srgbClr val="FF3300"/>
                </a:solidFill>
                <a:latin typeface="Arial" charset="0"/>
              </a:rPr>
              <a:t>MPC</a:t>
            </a:r>
          </a:p>
        </p:txBody>
      </p:sp>
      <p:sp>
        <p:nvSpPr>
          <p:cNvPr id="95245" name="Rectangle 17"/>
          <p:cNvSpPr>
            <a:spLocks noChangeArrowheads="1"/>
          </p:cNvSpPr>
          <p:nvPr/>
        </p:nvSpPr>
        <p:spPr bwMode="auto">
          <a:xfrm rot="5400000">
            <a:off x="4960938" y="1963738"/>
            <a:ext cx="4237037" cy="3443287"/>
          </a:xfrm>
          <a:prstGeom prst="rect">
            <a:avLst/>
          </a:prstGeom>
          <a:pattFill prst="ltUpDiag">
            <a:fgClr>
              <a:schemeClr val="bg1">
                <a:alpha val="20000"/>
              </a:schemeClr>
            </a:fgClr>
            <a:bgClr>
              <a:schemeClr val="tx1">
                <a:alpha val="20000"/>
              </a:schemeClr>
            </a:bgClr>
          </a:pattFill>
          <a:ln w="38100">
            <a:solidFill>
              <a:schemeClr val="accent2"/>
            </a:solidFill>
            <a:prstDash val="sysDot"/>
            <a:miter lim="800000"/>
            <a:headEnd/>
            <a:tailEnd/>
          </a:ln>
        </p:spPr>
        <p:txBody>
          <a:bodyPr anchor="ctr">
            <a:spAutoFit/>
          </a:bodyPr>
          <a:lstStyle/>
          <a:p>
            <a:endParaRPr lang="hu-HU"/>
          </a:p>
        </p:txBody>
      </p:sp>
      <p:sp>
        <p:nvSpPr>
          <p:cNvPr id="95246" name="Text Box 18"/>
          <p:cNvSpPr txBox="1">
            <a:spLocks noChangeArrowheads="1"/>
          </p:cNvSpPr>
          <p:nvPr/>
        </p:nvSpPr>
        <p:spPr bwMode="auto">
          <a:xfrm>
            <a:off x="5435600" y="1635125"/>
            <a:ext cx="835025" cy="398463"/>
          </a:xfrm>
          <a:prstGeom prst="rect">
            <a:avLst/>
          </a:prstGeom>
          <a:noFill/>
          <a:ln w="9525">
            <a:noFill/>
            <a:miter lim="800000"/>
            <a:headEnd/>
            <a:tailEnd/>
          </a:ln>
        </p:spPr>
        <p:txBody>
          <a:bodyPr wrap="none">
            <a:spAutoFit/>
          </a:bodyPr>
          <a:lstStyle/>
          <a:p>
            <a:r>
              <a:rPr lang="en-US" sz="2000">
                <a:solidFill>
                  <a:schemeClr val="accent2"/>
                </a:solidFill>
                <a:latin typeface="Arial" charset="0"/>
              </a:rPr>
              <a:t>FVTX</a:t>
            </a:r>
          </a:p>
        </p:txBody>
      </p:sp>
      <p:sp>
        <p:nvSpPr>
          <p:cNvPr id="95247" name="Rectangle 19"/>
          <p:cNvSpPr>
            <a:spLocks noChangeArrowheads="1"/>
          </p:cNvSpPr>
          <p:nvPr/>
        </p:nvSpPr>
        <p:spPr bwMode="auto">
          <a:xfrm rot="5400000">
            <a:off x="5195094" y="5942807"/>
            <a:ext cx="719137" cy="914400"/>
          </a:xfrm>
          <a:prstGeom prst="rect">
            <a:avLst/>
          </a:prstGeom>
          <a:noFill/>
          <a:ln w="9525">
            <a:noFill/>
            <a:miter lim="800000"/>
            <a:headEnd/>
            <a:tailEnd/>
          </a:ln>
        </p:spPr>
        <p:txBody>
          <a:bodyPr wrap="none" anchor="ctr">
            <a:spAutoFit/>
          </a:bodyPr>
          <a:lstStyle/>
          <a:p>
            <a:endParaRPr lang="hu-HU"/>
          </a:p>
        </p:txBody>
      </p:sp>
      <p:sp>
        <p:nvSpPr>
          <p:cNvPr id="95248" name="Rectangle 20"/>
          <p:cNvSpPr>
            <a:spLocks noChangeArrowheads="1"/>
          </p:cNvSpPr>
          <p:nvPr/>
        </p:nvSpPr>
        <p:spPr bwMode="auto">
          <a:xfrm rot="5400000">
            <a:off x="6089650" y="3206751"/>
            <a:ext cx="479425" cy="952500"/>
          </a:xfrm>
          <a:prstGeom prst="rect">
            <a:avLst/>
          </a:prstGeom>
          <a:solidFill>
            <a:srgbClr val="FFCC99"/>
          </a:solidFill>
          <a:ln w="28575">
            <a:solidFill>
              <a:srgbClr val="FF3300"/>
            </a:solidFill>
            <a:miter lim="800000"/>
            <a:headEnd/>
            <a:tailEnd/>
          </a:ln>
        </p:spPr>
        <p:txBody>
          <a:bodyPr anchor="ctr">
            <a:spAutoFit/>
          </a:bodyPr>
          <a:lstStyle/>
          <a:p>
            <a:endParaRPr lang="hu-HU"/>
          </a:p>
        </p:txBody>
      </p:sp>
      <p:sp>
        <p:nvSpPr>
          <p:cNvPr id="95249" name="Rectangle 21"/>
          <p:cNvSpPr>
            <a:spLocks noChangeArrowheads="1"/>
          </p:cNvSpPr>
          <p:nvPr/>
        </p:nvSpPr>
        <p:spPr bwMode="auto">
          <a:xfrm rot="5400000">
            <a:off x="7620000" y="3192463"/>
            <a:ext cx="479425" cy="952500"/>
          </a:xfrm>
          <a:prstGeom prst="rect">
            <a:avLst/>
          </a:prstGeom>
          <a:solidFill>
            <a:srgbClr val="FFCC99"/>
          </a:solidFill>
          <a:ln w="28575">
            <a:solidFill>
              <a:srgbClr val="FF3300"/>
            </a:solidFill>
            <a:miter lim="800000"/>
            <a:headEnd/>
            <a:tailEnd/>
          </a:ln>
        </p:spPr>
        <p:txBody>
          <a:bodyPr anchor="ctr">
            <a:spAutoFit/>
          </a:bodyPr>
          <a:lstStyle/>
          <a:p>
            <a:endParaRPr lang="hu-HU"/>
          </a:p>
        </p:txBody>
      </p:sp>
      <p:sp>
        <p:nvSpPr>
          <p:cNvPr id="95250" name="Line 22"/>
          <p:cNvSpPr>
            <a:spLocks noChangeShapeType="1"/>
          </p:cNvSpPr>
          <p:nvPr/>
        </p:nvSpPr>
        <p:spPr bwMode="auto">
          <a:xfrm rot="5400000">
            <a:off x="6953251" y="1749425"/>
            <a:ext cx="0" cy="3832225"/>
          </a:xfrm>
          <a:prstGeom prst="line">
            <a:avLst/>
          </a:prstGeom>
          <a:noFill/>
          <a:ln w="6350">
            <a:solidFill>
              <a:schemeClr val="tx1"/>
            </a:solidFill>
            <a:round/>
            <a:headEnd/>
            <a:tailEnd/>
          </a:ln>
        </p:spPr>
        <p:txBody>
          <a:bodyPr>
            <a:spAutoFit/>
          </a:bodyPr>
          <a:lstStyle/>
          <a:p>
            <a:endParaRPr lang="hu-HU"/>
          </a:p>
        </p:txBody>
      </p:sp>
      <p:sp>
        <p:nvSpPr>
          <p:cNvPr id="95251" name="Line 23"/>
          <p:cNvSpPr>
            <a:spLocks noChangeShapeType="1"/>
          </p:cNvSpPr>
          <p:nvPr/>
        </p:nvSpPr>
        <p:spPr bwMode="auto">
          <a:xfrm rot="5400000">
            <a:off x="5141913" y="2808288"/>
            <a:ext cx="0" cy="177800"/>
          </a:xfrm>
          <a:prstGeom prst="line">
            <a:avLst/>
          </a:prstGeom>
          <a:noFill/>
          <a:ln w="28575">
            <a:solidFill>
              <a:schemeClr val="tx1"/>
            </a:solidFill>
            <a:round/>
            <a:headEnd/>
            <a:tailEnd/>
          </a:ln>
        </p:spPr>
        <p:txBody>
          <a:bodyPr>
            <a:spAutoFit/>
          </a:bodyPr>
          <a:lstStyle/>
          <a:p>
            <a:endParaRPr lang="hu-HU"/>
          </a:p>
        </p:txBody>
      </p:sp>
      <p:sp>
        <p:nvSpPr>
          <p:cNvPr id="95252" name="Line 24"/>
          <p:cNvSpPr>
            <a:spLocks noChangeShapeType="1"/>
          </p:cNvSpPr>
          <p:nvPr/>
        </p:nvSpPr>
        <p:spPr bwMode="auto">
          <a:xfrm rot="5400000">
            <a:off x="5148263" y="3571875"/>
            <a:ext cx="0" cy="177800"/>
          </a:xfrm>
          <a:prstGeom prst="line">
            <a:avLst/>
          </a:prstGeom>
          <a:noFill/>
          <a:ln w="28575">
            <a:solidFill>
              <a:schemeClr val="tx1"/>
            </a:solidFill>
            <a:round/>
            <a:headEnd/>
            <a:tailEnd/>
          </a:ln>
        </p:spPr>
        <p:txBody>
          <a:bodyPr>
            <a:spAutoFit/>
          </a:bodyPr>
          <a:lstStyle/>
          <a:p>
            <a:endParaRPr lang="hu-HU"/>
          </a:p>
        </p:txBody>
      </p:sp>
      <p:sp>
        <p:nvSpPr>
          <p:cNvPr id="95253" name="Line 25"/>
          <p:cNvSpPr>
            <a:spLocks noChangeShapeType="1"/>
          </p:cNvSpPr>
          <p:nvPr/>
        </p:nvSpPr>
        <p:spPr bwMode="auto">
          <a:xfrm rot="5400000">
            <a:off x="5135563" y="5008563"/>
            <a:ext cx="0" cy="177800"/>
          </a:xfrm>
          <a:prstGeom prst="line">
            <a:avLst/>
          </a:prstGeom>
          <a:noFill/>
          <a:ln w="28575">
            <a:solidFill>
              <a:schemeClr val="tx1"/>
            </a:solidFill>
            <a:round/>
            <a:headEnd/>
            <a:tailEnd/>
          </a:ln>
        </p:spPr>
        <p:txBody>
          <a:bodyPr>
            <a:spAutoFit/>
          </a:bodyPr>
          <a:lstStyle/>
          <a:p>
            <a:endParaRPr lang="hu-HU"/>
          </a:p>
        </p:txBody>
      </p:sp>
      <p:sp>
        <p:nvSpPr>
          <p:cNvPr id="95254" name="Line 26"/>
          <p:cNvSpPr>
            <a:spLocks noChangeShapeType="1"/>
          </p:cNvSpPr>
          <p:nvPr/>
        </p:nvSpPr>
        <p:spPr bwMode="auto">
          <a:xfrm rot="5400000">
            <a:off x="5141913" y="2114550"/>
            <a:ext cx="0" cy="177800"/>
          </a:xfrm>
          <a:prstGeom prst="line">
            <a:avLst/>
          </a:prstGeom>
          <a:noFill/>
          <a:ln w="28575">
            <a:solidFill>
              <a:schemeClr val="tx1"/>
            </a:solidFill>
            <a:round/>
            <a:headEnd/>
            <a:tailEnd/>
          </a:ln>
        </p:spPr>
        <p:txBody>
          <a:bodyPr>
            <a:spAutoFit/>
          </a:bodyPr>
          <a:lstStyle/>
          <a:p>
            <a:endParaRPr lang="hu-HU"/>
          </a:p>
        </p:txBody>
      </p:sp>
      <p:sp>
        <p:nvSpPr>
          <p:cNvPr id="95255" name="Line 27"/>
          <p:cNvSpPr>
            <a:spLocks noChangeShapeType="1"/>
          </p:cNvSpPr>
          <p:nvPr/>
        </p:nvSpPr>
        <p:spPr bwMode="auto">
          <a:xfrm rot="5400000">
            <a:off x="5122863" y="1420813"/>
            <a:ext cx="0" cy="177800"/>
          </a:xfrm>
          <a:prstGeom prst="line">
            <a:avLst/>
          </a:prstGeom>
          <a:noFill/>
          <a:ln w="28575">
            <a:solidFill>
              <a:schemeClr val="tx1"/>
            </a:solidFill>
            <a:round/>
            <a:headEnd/>
            <a:tailEnd/>
          </a:ln>
        </p:spPr>
        <p:txBody>
          <a:bodyPr>
            <a:spAutoFit/>
          </a:bodyPr>
          <a:lstStyle/>
          <a:p>
            <a:endParaRPr lang="hu-HU"/>
          </a:p>
        </p:txBody>
      </p:sp>
      <p:sp>
        <p:nvSpPr>
          <p:cNvPr id="95256" name="Line 28"/>
          <p:cNvSpPr>
            <a:spLocks noChangeShapeType="1"/>
          </p:cNvSpPr>
          <p:nvPr/>
        </p:nvSpPr>
        <p:spPr bwMode="auto">
          <a:xfrm rot="5400000">
            <a:off x="5135563" y="4295775"/>
            <a:ext cx="0" cy="177800"/>
          </a:xfrm>
          <a:prstGeom prst="line">
            <a:avLst/>
          </a:prstGeom>
          <a:noFill/>
          <a:ln w="28575">
            <a:solidFill>
              <a:schemeClr val="tx1"/>
            </a:solidFill>
            <a:round/>
            <a:headEnd/>
            <a:tailEnd/>
          </a:ln>
        </p:spPr>
        <p:txBody>
          <a:bodyPr>
            <a:spAutoFit/>
          </a:bodyPr>
          <a:lstStyle/>
          <a:p>
            <a:endParaRPr lang="hu-HU"/>
          </a:p>
        </p:txBody>
      </p:sp>
      <p:sp>
        <p:nvSpPr>
          <p:cNvPr id="95257" name="Text Box 29"/>
          <p:cNvSpPr txBox="1">
            <a:spLocks noChangeArrowheads="1"/>
          </p:cNvSpPr>
          <p:nvPr/>
        </p:nvSpPr>
        <p:spPr bwMode="auto">
          <a:xfrm rot="5400000">
            <a:off x="2279650" y="3787775"/>
            <a:ext cx="5275263" cy="366713"/>
          </a:xfrm>
          <a:prstGeom prst="rect">
            <a:avLst/>
          </a:prstGeom>
          <a:noFill/>
          <a:ln w="9525">
            <a:noFill/>
            <a:miter lim="800000"/>
            <a:headEnd/>
            <a:tailEnd/>
          </a:ln>
        </p:spPr>
        <p:txBody>
          <a:bodyPr wrap="none">
            <a:spAutoFit/>
          </a:bodyPr>
          <a:lstStyle/>
          <a:p>
            <a:pPr eaLnBrk="0" hangingPunct="0"/>
            <a:r>
              <a:rPr lang="en-US" sz="1800">
                <a:latin typeface="Arial Narrow" pitchFamily="34" charset="0"/>
              </a:rPr>
              <a:t>-3       </a:t>
            </a:r>
            <a:r>
              <a:rPr lang="hu-HU" sz="1800">
                <a:latin typeface="Arial Narrow" pitchFamily="34" charset="0"/>
              </a:rPr>
              <a:t> </a:t>
            </a:r>
            <a:r>
              <a:rPr lang="en-US" sz="1800">
                <a:latin typeface="Arial Narrow" pitchFamily="34" charset="0"/>
              </a:rPr>
              <a:t>  -2          -1         </a:t>
            </a:r>
            <a:r>
              <a:rPr lang="hu-HU" sz="1800">
                <a:latin typeface="Arial Narrow" pitchFamily="34" charset="0"/>
              </a:rPr>
              <a:t> </a:t>
            </a:r>
            <a:r>
              <a:rPr lang="en-US" sz="1800">
                <a:latin typeface="Arial Narrow" pitchFamily="34" charset="0"/>
              </a:rPr>
              <a:t>   0           1        </a:t>
            </a:r>
            <a:r>
              <a:rPr lang="hu-HU" sz="1800">
                <a:latin typeface="Arial Narrow" pitchFamily="34" charset="0"/>
              </a:rPr>
              <a:t> </a:t>
            </a:r>
            <a:r>
              <a:rPr lang="en-US" sz="1800">
                <a:latin typeface="Arial Narrow" pitchFamily="34" charset="0"/>
              </a:rPr>
              <a:t>   2            3   </a:t>
            </a:r>
            <a:r>
              <a:rPr lang="hu-HU" sz="1800">
                <a:latin typeface="Arial Narrow" pitchFamily="34" charset="0"/>
              </a:rPr>
              <a:t>      </a:t>
            </a:r>
            <a:r>
              <a:rPr lang="en-US" sz="1800">
                <a:latin typeface="Arial Narrow" pitchFamily="34" charset="0"/>
                <a:sym typeface="Symbol" pitchFamily="18" charset="2"/>
              </a:rPr>
              <a:t></a:t>
            </a:r>
          </a:p>
        </p:txBody>
      </p:sp>
      <p:sp>
        <p:nvSpPr>
          <p:cNvPr id="95258" name="Text Box 30"/>
          <p:cNvSpPr txBox="1">
            <a:spLocks noChangeArrowheads="1"/>
          </p:cNvSpPr>
          <p:nvPr/>
        </p:nvSpPr>
        <p:spPr bwMode="auto">
          <a:xfrm>
            <a:off x="5087938" y="681038"/>
            <a:ext cx="3771900" cy="396875"/>
          </a:xfrm>
          <a:prstGeom prst="rect">
            <a:avLst/>
          </a:prstGeom>
          <a:noFill/>
          <a:ln w="9525">
            <a:noFill/>
            <a:miter lim="800000"/>
            <a:headEnd/>
            <a:tailEnd/>
          </a:ln>
        </p:spPr>
        <p:txBody>
          <a:bodyPr wrap="none">
            <a:spAutoFit/>
          </a:bodyPr>
          <a:lstStyle/>
          <a:p>
            <a:pPr eaLnBrk="0" hangingPunct="0"/>
            <a:r>
              <a:rPr lang="en-US" sz="2000">
                <a:latin typeface="Symbol" pitchFamily="18" charset="2"/>
              </a:rPr>
              <a:t>0                 </a:t>
            </a:r>
            <a:r>
              <a:rPr lang="hu-HU" sz="2000">
                <a:latin typeface="Symbol" pitchFamily="18" charset="2"/>
              </a:rPr>
              <a:t>        </a:t>
            </a:r>
            <a:r>
              <a:rPr lang="en-US" sz="2000">
                <a:latin typeface="Symbol" pitchFamily="18" charset="2"/>
              </a:rPr>
              <a:t>f</a:t>
            </a:r>
            <a:r>
              <a:rPr lang="en-US" sz="2000">
                <a:latin typeface="Arial Narrow" pitchFamily="34" charset="0"/>
              </a:rPr>
              <a:t> </a:t>
            </a:r>
            <a:r>
              <a:rPr lang="hu-HU" sz="2000">
                <a:latin typeface="Arial Narrow" pitchFamily="34" charset="0"/>
              </a:rPr>
              <a:t>                         </a:t>
            </a:r>
            <a:r>
              <a:rPr lang="en-US" sz="2000">
                <a:latin typeface="Arial Narrow" pitchFamily="34" charset="0"/>
              </a:rPr>
              <a:t>2</a:t>
            </a:r>
            <a:r>
              <a:rPr lang="en-US" sz="2000">
                <a:latin typeface="Symbol" pitchFamily="18" charset="2"/>
              </a:rPr>
              <a:t>p</a:t>
            </a:r>
          </a:p>
        </p:txBody>
      </p:sp>
      <p:sp>
        <p:nvSpPr>
          <p:cNvPr id="95259" name="Rectangle 32"/>
          <p:cNvSpPr>
            <a:spLocks noChangeArrowheads="1"/>
          </p:cNvSpPr>
          <p:nvPr/>
        </p:nvSpPr>
        <p:spPr bwMode="auto">
          <a:xfrm rot="5400000">
            <a:off x="7578726" y="2968625"/>
            <a:ext cx="666750" cy="1425575"/>
          </a:xfrm>
          <a:prstGeom prst="rect">
            <a:avLst/>
          </a:prstGeom>
          <a:solidFill>
            <a:srgbClr val="CCFFCC">
              <a:alpha val="25098"/>
            </a:srgbClr>
          </a:solidFill>
          <a:ln w="28575">
            <a:solidFill>
              <a:schemeClr val="folHlink"/>
            </a:solidFill>
            <a:miter lim="800000"/>
            <a:headEnd/>
            <a:tailEnd/>
          </a:ln>
        </p:spPr>
        <p:txBody>
          <a:bodyPr anchor="ctr">
            <a:spAutoFit/>
          </a:bodyPr>
          <a:lstStyle/>
          <a:p>
            <a:endParaRPr lang="hu-HU"/>
          </a:p>
        </p:txBody>
      </p:sp>
      <p:sp>
        <p:nvSpPr>
          <p:cNvPr id="95260" name="Rectangle 33"/>
          <p:cNvSpPr>
            <a:spLocks noChangeArrowheads="1"/>
          </p:cNvSpPr>
          <p:nvPr/>
        </p:nvSpPr>
        <p:spPr bwMode="auto">
          <a:xfrm rot="5400000">
            <a:off x="5953126" y="2930525"/>
            <a:ext cx="660400" cy="1495425"/>
          </a:xfrm>
          <a:prstGeom prst="rect">
            <a:avLst/>
          </a:prstGeom>
          <a:solidFill>
            <a:srgbClr val="CCFFCC">
              <a:alpha val="25098"/>
            </a:srgbClr>
          </a:solidFill>
          <a:ln w="28575">
            <a:solidFill>
              <a:schemeClr val="folHlink"/>
            </a:solidFill>
            <a:miter lim="800000"/>
            <a:headEnd/>
            <a:tailEnd/>
          </a:ln>
        </p:spPr>
        <p:txBody>
          <a:bodyPr anchor="ctr">
            <a:spAutoFit/>
          </a:bodyPr>
          <a:lstStyle/>
          <a:p>
            <a:endParaRPr lang="hu-HU"/>
          </a:p>
        </p:txBody>
      </p:sp>
      <p:sp>
        <p:nvSpPr>
          <p:cNvPr id="95261" name="Text Box 34"/>
          <p:cNvSpPr txBox="1">
            <a:spLocks noChangeArrowheads="1"/>
          </p:cNvSpPr>
          <p:nvPr/>
        </p:nvSpPr>
        <p:spPr bwMode="auto">
          <a:xfrm rot="5400000">
            <a:off x="8162925" y="3484563"/>
            <a:ext cx="622300" cy="336550"/>
          </a:xfrm>
          <a:prstGeom prst="rect">
            <a:avLst/>
          </a:prstGeom>
          <a:noFill/>
          <a:ln w="9525">
            <a:noFill/>
            <a:miter lim="800000"/>
            <a:headEnd/>
            <a:tailEnd/>
          </a:ln>
        </p:spPr>
        <p:txBody>
          <a:bodyPr wrap="none">
            <a:spAutoFit/>
          </a:bodyPr>
          <a:lstStyle/>
          <a:p>
            <a:r>
              <a:rPr lang="en-US" sz="1600">
                <a:solidFill>
                  <a:schemeClr val="folHlink"/>
                </a:solidFill>
                <a:latin typeface="Arial" charset="0"/>
              </a:rPr>
              <a:t>HBD</a:t>
            </a:r>
          </a:p>
        </p:txBody>
      </p:sp>
      <p:sp>
        <p:nvSpPr>
          <p:cNvPr id="95262" name="Line 35"/>
          <p:cNvSpPr>
            <a:spLocks noChangeShapeType="1"/>
          </p:cNvSpPr>
          <p:nvPr/>
        </p:nvSpPr>
        <p:spPr bwMode="auto">
          <a:xfrm rot="5400000">
            <a:off x="5154613" y="3201988"/>
            <a:ext cx="0" cy="177800"/>
          </a:xfrm>
          <a:prstGeom prst="line">
            <a:avLst/>
          </a:prstGeom>
          <a:noFill/>
          <a:ln w="9525">
            <a:solidFill>
              <a:schemeClr val="tx1"/>
            </a:solidFill>
            <a:round/>
            <a:headEnd/>
            <a:tailEnd/>
          </a:ln>
        </p:spPr>
        <p:txBody>
          <a:bodyPr>
            <a:spAutoFit/>
          </a:bodyPr>
          <a:lstStyle/>
          <a:p>
            <a:endParaRPr lang="hu-HU"/>
          </a:p>
        </p:txBody>
      </p:sp>
      <p:sp>
        <p:nvSpPr>
          <p:cNvPr id="95263" name="Line 36"/>
          <p:cNvSpPr>
            <a:spLocks noChangeShapeType="1"/>
          </p:cNvSpPr>
          <p:nvPr/>
        </p:nvSpPr>
        <p:spPr bwMode="auto">
          <a:xfrm rot="5400000">
            <a:off x="5141913" y="4654550"/>
            <a:ext cx="0" cy="177800"/>
          </a:xfrm>
          <a:prstGeom prst="line">
            <a:avLst/>
          </a:prstGeom>
          <a:noFill/>
          <a:ln w="9525">
            <a:solidFill>
              <a:schemeClr val="tx1"/>
            </a:solidFill>
            <a:round/>
            <a:headEnd/>
            <a:tailEnd/>
          </a:ln>
        </p:spPr>
        <p:txBody>
          <a:bodyPr>
            <a:spAutoFit/>
          </a:bodyPr>
          <a:lstStyle/>
          <a:p>
            <a:endParaRPr lang="hu-HU"/>
          </a:p>
        </p:txBody>
      </p:sp>
      <p:sp>
        <p:nvSpPr>
          <p:cNvPr id="95264" name="Line 37"/>
          <p:cNvSpPr>
            <a:spLocks noChangeShapeType="1"/>
          </p:cNvSpPr>
          <p:nvPr/>
        </p:nvSpPr>
        <p:spPr bwMode="auto">
          <a:xfrm rot="5400000">
            <a:off x="5129213" y="990600"/>
            <a:ext cx="0" cy="177800"/>
          </a:xfrm>
          <a:prstGeom prst="line">
            <a:avLst/>
          </a:prstGeom>
          <a:noFill/>
          <a:ln w="9525">
            <a:solidFill>
              <a:schemeClr val="tx1"/>
            </a:solidFill>
            <a:round/>
            <a:headEnd/>
            <a:tailEnd/>
          </a:ln>
        </p:spPr>
        <p:txBody>
          <a:bodyPr>
            <a:spAutoFit/>
          </a:bodyPr>
          <a:lstStyle/>
          <a:p>
            <a:endParaRPr lang="hu-HU"/>
          </a:p>
        </p:txBody>
      </p:sp>
      <p:sp>
        <p:nvSpPr>
          <p:cNvPr id="95265" name="Line 38"/>
          <p:cNvSpPr>
            <a:spLocks noChangeShapeType="1"/>
          </p:cNvSpPr>
          <p:nvPr/>
        </p:nvSpPr>
        <p:spPr bwMode="auto">
          <a:xfrm rot="5400000">
            <a:off x="5141913" y="3940175"/>
            <a:ext cx="0" cy="177800"/>
          </a:xfrm>
          <a:prstGeom prst="line">
            <a:avLst/>
          </a:prstGeom>
          <a:noFill/>
          <a:ln w="9525">
            <a:solidFill>
              <a:schemeClr val="tx1"/>
            </a:solidFill>
            <a:round/>
            <a:headEnd/>
            <a:tailEnd/>
          </a:ln>
        </p:spPr>
        <p:txBody>
          <a:bodyPr>
            <a:spAutoFit/>
          </a:bodyPr>
          <a:lstStyle/>
          <a:p>
            <a:endParaRPr lang="hu-HU"/>
          </a:p>
        </p:txBody>
      </p:sp>
      <p:sp>
        <p:nvSpPr>
          <p:cNvPr id="95266" name="Line 39"/>
          <p:cNvSpPr>
            <a:spLocks noChangeShapeType="1"/>
          </p:cNvSpPr>
          <p:nvPr/>
        </p:nvSpPr>
        <p:spPr bwMode="auto">
          <a:xfrm rot="5400000">
            <a:off x="5145088" y="3935413"/>
            <a:ext cx="0" cy="177800"/>
          </a:xfrm>
          <a:prstGeom prst="line">
            <a:avLst/>
          </a:prstGeom>
          <a:noFill/>
          <a:ln w="9525">
            <a:solidFill>
              <a:schemeClr val="tx1"/>
            </a:solidFill>
            <a:round/>
            <a:headEnd/>
            <a:tailEnd/>
          </a:ln>
        </p:spPr>
        <p:txBody>
          <a:bodyPr>
            <a:spAutoFit/>
          </a:bodyPr>
          <a:lstStyle/>
          <a:p>
            <a:endParaRPr lang="hu-HU"/>
          </a:p>
        </p:txBody>
      </p:sp>
      <p:sp>
        <p:nvSpPr>
          <p:cNvPr id="95267" name="Line 40"/>
          <p:cNvSpPr>
            <a:spLocks noChangeShapeType="1"/>
          </p:cNvSpPr>
          <p:nvPr/>
        </p:nvSpPr>
        <p:spPr bwMode="auto">
          <a:xfrm rot="5400000">
            <a:off x="5138738" y="2478088"/>
            <a:ext cx="0" cy="177800"/>
          </a:xfrm>
          <a:prstGeom prst="line">
            <a:avLst/>
          </a:prstGeom>
          <a:noFill/>
          <a:ln w="9525">
            <a:solidFill>
              <a:schemeClr val="tx1"/>
            </a:solidFill>
            <a:round/>
            <a:headEnd/>
            <a:tailEnd/>
          </a:ln>
        </p:spPr>
        <p:txBody>
          <a:bodyPr>
            <a:spAutoFit/>
          </a:bodyPr>
          <a:lstStyle/>
          <a:p>
            <a:endParaRPr lang="hu-HU"/>
          </a:p>
        </p:txBody>
      </p:sp>
      <p:sp>
        <p:nvSpPr>
          <p:cNvPr id="95268" name="Line 41"/>
          <p:cNvSpPr>
            <a:spLocks noChangeShapeType="1"/>
          </p:cNvSpPr>
          <p:nvPr/>
        </p:nvSpPr>
        <p:spPr bwMode="auto">
          <a:xfrm rot="5400000">
            <a:off x="5138738" y="1770063"/>
            <a:ext cx="0" cy="177800"/>
          </a:xfrm>
          <a:prstGeom prst="line">
            <a:avLst/>
          </a:prstGeom>
          <a:noFill/>
          <a:ln w="9525">
            <a:solidFill>
              <a:schemeClr val="tx1"/>
            </a:solidFill>
            <a:round/>
            <a:headEnd/>
            <a:tailEnd/>
          </a:ln>
        </p:spPr>
        <p:txBody>
          <a:bodyPr>
            <a:spAutoFit/>
          </a:bodyPr>
          <a:lstStyle/>
          <a:p>
            <a:endParaRPr lang="hu-HU"/>
          </a:p>
        </p:txBody>
      </p:sp>
      <p:sp>
        <p:nvSpPr>
          <p:cNvPr id="95269" name="Line 42"/>
          <p:cNvSpPr>
            <a:spLocks noChangeShapeType="1"/>
          </p:cNvSpPr>
          <p:nvPr/>
        </p:nvSpPr>
        <p:spPr bwMode="auto">
          <a:xfrm rot="5400000">
            <a:off x="5132388" y="4659313"/>
            <a:ext cx="0" cy="177800"/>
          </a:xfrm>
          <a:prstGeom prst="line">
            <a:avLst/>
          </a:prstGeom>
          <a:noFill/>
          <a:ln w="9525">
            <a:solidFill>
              <a:schemeClr val="tx1"/>
            </a:solidFill>
            <a:round/>
            <a:headEnd/>
            <a:tailEnd/>
          </a:ln>
        </p:spPr>
        <p:txBody>
          <a:bodyPr>
            <a:spAutoFit/>
          </a:bodyPr>
          <a:lstStyle/>
          <a:p>
            <a:endParaRPr lang="hu-HU"/>
          </a:p>
        </p:txBody>
      </p:sp>
      <p:sp>
        <p:nvSpPr>
          <p:cNvPr id="95270" name="Line 43"/>
          <p:cNvSpPr>
            <a:spLocks noChangeShapeType="1"/>
          </p:cNvSpPr>
          <p:nvPr/>
        </p:nvSpPr>
        <p:spPr bwMode="auto">
          <a:xfrm rot="5400000">
            <a:off x="5134769" y="5730081"/>
            <a:ext cx="1588" cy="174625"/>
          </a:xfrm>
          <a:prstGeom prst="line">
            <a:avLst/>
          </a:prstGeom>
          <a:noFill/>
          <a:ln w="28575">
            <a:solidFill>
              <a:schemeClr val="tx1"/>
            </a:solidFill>
            <a:round/>
            <a:headEnd/>
            <a:tailEnd/>
          </a:ln>
        </p:spPr>
        <p:txBody>
          <a:bodyPr>
            <a:spAutoFit/>
          </a:bodyPr>
          <a:lstStyle/>
          <a:p>
            <a:endParaRPr lang="hu-HU"/>
          </a:p>
        </p:txBody>
      </p:sp>
      <p:sp>
        <p:nvSpPr>
          <p:cNvPr id="95271" name="Line 44"/>
          <p:cNvSpPr>
            <a:spLocks noChangeShapeType="1"/>
          </p:cNvSpPr>
          <p:nvPr/>
        </p:nvSpPr>
        <p:spPr bwMode="auto">
          <a:xfrm rot="5400000">
            <a:off x="5141913" y="5373688"/>
            <a:ext cx="0" cy="177800"/>
          </a:xfrm>
          <a:prstGeom prst="line">
            <a:avLst/>
          </a:prstGeom>
          <a:noFill/>
          <a:ln w="9525">
            <a:solidFill>
              <a:schemeClr val="tx1"/>
            </a:solidFill>
            <a:round/>
            <a:headEnd/>
            <a:tailEnd/>
          </a:ln>
        </p:spPr>
        <p:txBody>
          <a:bodyPr>
            <a:spAutoFit/>
          </a:bodyPr>
          <a:lstStyle/>
          <a:p>
            <a:endParaRPr lang="hu-HU"/>
          </a:p>
        </p:txBody>
      </p:sp>
      <p:sp>
        <p:nvSpPr>
          <p:cNvPr id="95272" name="Line 45"/>
          <p:cNvSpPr>
            <a:spLocks noChangeShapeType="1"/>
          </p:cNvSpPr>
          <p:nvPr/>
        </p:nvSpPr>
        <p:spPr bwMode="auto">
          <a:xfrm rot="5400000">
            <a:off x="5132388" y="5373688"/>
            <a:ext cx="0" cy="177800"/>
          </a:xfrm>
          <a:prstGeom prst="line">
            <a:avLst/>
          </a:prstGeom>
          <a:noFill/>
          <a:ln w="9525">
            <a:solidFill>
              <a:schemeClr val="tx1"/>
            </a:solidFill>
            <a:round/>
            <a:headEnd/>
            <a:tailEnd/>
          </a:ln>
        </p:spPr>
        <p:txBody>
          <a:bodyPr>
            <a:spAutoFit/>
          </a:bodyPr>
          <a:lstStyle/>
          <a:p>
            <a:endParaRPr lang="hu-HU"/>
          </a:p>
        </p:txBody>
      </p:sp>
      <p:sp>
        <p:nvSpPr>
          <p:cNvPr id="95273" name="Line 46"/>
          <p:cNvSpPr>
            <a:spLocks noChangeShapeType="1"/>
          </p:cNvSpPr>
          <p:nvPr/>
        </p:nvSpPr>
        <p:spPr bwMode="auto">
          <a:xfrm rot="5400000">
            <a:off x="5131594" y="6093619"/>
            <a:ext cx="1587" cy="174625"/>
          </a:xfrm>
          <a:prstGeom prst="line">
            <a:avLst/>
          </a:prstGeom>
          <a:noFill/>
          <a:ln w="9525">
            <a:solidFill>
              <a:schemeClr val="tx1"/>
            </a:solidFill>
            <a:round/>
            <a:headEnd/>
            <a:tailEnd/>
          </a:ln>
        </p:spPr>
        <p:txBody>
          <a:bodyPr>
            <a:spAutoFit/>
          </a:bodyPr>
          <a:lstStyle/>
          <a:p>
            <a:endParaRPr lang="hu-HU"/>
          </a:p>
        </p:txBody>
      </p:sp>
      <p:sp>
        <p:nvSpPr>
          <p:cNvPr id="95274" name="Text Box 48"/>
          <p:cNvSpPr txBox="1">
            <a:spLocks noChangeArrowheads="1"/>
          </p:cNvSpPr>
          <p:nvPr/>
        </p:nvSpPr>
        <p:spPr bwMode="auto">
          <a:xfrm>
            <a:off x="5891213" y="3424238"/>
            <a:ext cx="815975" cy="304800"/>
          </a:xfrm>
          <a:prstGeom prst="rect">
            <a:avLst/>
          </a:prstGeom>
          <a:noFill/>
          <a:ln w="9525">
            <a:noFill/>
            <a:miter lim="800000"/>
            <a:headEnd/>
            <a:tailEnd/>
          </a:ln>
        </p:spPr>
        <p:txBody>
          <a:bodyPr wrap="none">
            <a:spAutoFit/>
          </a:bodyPr>
          <a:lstStyle/>
          <a:p>
            <a:r>
              <a:rPr lang="en-US" sz="1400">
                <a:solidFill>
                  <a:srgbClr val="FF3300"/>
                </a:solidFill>
                <a:latin typeface="Arial" charset="0"/>
              </a:rPr>
              <a:t>EMCAL</a:t>
            </a:r>
          </a:p>
        </p:txBody>
      </p:sp>
      <p:sp>
        <p:nvSpPr>
          <p:cNvPr id="95275" name="Text Box 49"/>
          <p:cNvSpPr txBox="1">
            <a:spLocks noChangeArrowheads="1"/>
          </p:cNvSpPr>
          <p:nvPr/>
        </p:nvSpPr>
        <p:spPr bwMode="auto">
          <a:xfrm>
            <a:off x="7396163" y="3424238"/>
            <a:ext cx="815975" cy="304800"/>
          </a:xfrm>
          <a:prstGeom prst="rect">
            <a:avLst/>
          </a:prstGeom>
          <a:noFill/>
          <a:ln w="9525">
            <a:noFill/>
            <a:miter lim="800000"/>
            <a:headEnd/>
            <a:tailEnd/>
          </a:ln>
        </p:spPr>
        <p:txBody>
          <a:bodyPr wrap="none">
            <a:spAutoFit/>
          </a:bodyPr>
          <a:lstStyle/>
          <a:p>
            <a:r>
              <a:rPr lang="en-US" sz="1400">
                <a:solidFill>
                  <a:srgbClr val="FF3300"/>
                </a:solidFill>
                <a:latin typeface="Arial" charset="0"/>
              </a:rPr>
              <a:t>EMCAL</a:t>
            </a:r>
          </a:p>
        </p:txBody>
      </p:sp>
      <p:sp>
        <p:nvSpPr>
          <p:cNvPr id="95276" name="Line 52"/>
          <p:cNvSpPr>
            <a:spLocks noChangeShapeType="1"/>
          </p:cNvSpPr>
          <p:nvPr/>
        </p:nvSpPr>
        <p:spPr bwMode="auto">
          <a:xfrm>
            <a:off x="8602663" y="992188"/>
            <a:ext cx="12700" cy="76200"/>
          </a:xfrm>
          <a:prstGeom prst="line">
            <a:avLst/>
          </a:prstGeom>
          <a:noFill/>
          <a:ln w="9525">
            <a:solidFill>
              <a:schemeClr val="tx1"/>
            </a:solidFill>
            <a:round/>
            <a:headEnd/>
            <a:tailEnd/>
          </a:ln>
        </p:spPr>
        <p:txBody>
          <a:bodyPr wrap="none"/>
          <a:lstStyle/>
          <a:p>
            <a:endParaRPr lang="hu-HU"/>
          </a:p>
        </p:txBody>
      </p:sp>
      <p:sp>
        <p:nvSpPr>
          <p:cNvPr id="95277" name="Line 53"/>
          <p:cNvSpPr>
            <a:spLocks noChangeShapeType="1"/>
          </p:cNvSpPr>
          <p:nvPr/>
        </p:nvSpPr>
        <p:spPr bwMode="auto">
          <a:xfrm>
            <a:off x="5164138" y="1068388"/>
            <a:ext cx="3824287" cy="0"/>
          </a:xfrm>
          <a:prstGeom prst="line">
            <a:avLst/>
          </a:prstGeom>
          <a:noFill/>
          <a:ln w="28575">
            <a:solidFill>
              <a:schemeClr val="tx1"/>
            </a:solidFill>
            <a:round/>
            <a:headEnd/>
            <a:tailEnd/>
          </a:ln>
        </p:spPr>
        <p:txBody>
          <a:bodyPr wrap="none"/>
          <a:lstStyle/>
          <a:p>
            <a:endParaRPr lang="hu-HU"/>
          </a:p>
        </p:txBody>
      </p:sp>
      <p:sp>
        <p:nvSpPr>
          <p:cNvPr id="95278" name="Line 54"/>
          <p:cNvSpPr>
            <a:spLocks noChangeShapeType="1"/>
          </p:cNvSpPr>
          <p:nvPr/>
        </p:nvSpPr>
        <p:spPr bwMode="auto">
          <a:xfrm>
            <a:off x="5240338" y="1016000"/>
            <a:ext cx="25400" cy="5665788"/>
          </a:xfrm>
          <a:prstGeom prst="line">
            <a:avLst/>
          </a:prstGeom>
          <a:noFill/>
          <a:ln w="38100">
            <a:solidFill>
              <a:schemeClr val="tx1"/>
            </a:solidFill>
            <a:round/>
            <a:headEnd/>
            <a:tailEnd/>
          </a:ln>
        </p:spPr>
        <p:txBody>
          <a:bodyPr wrap="none"/>
          <a:lstStyle/>
          <a:p>
            <a:endParaRPr lang="hu-HU"/>
          </a:p>
        </p:txBody>
      </p:sp>
      <p:sp>
        <p:nvSpPr>
          <p:cNvPr id="95279" name="Text Box 55"/>
          <p:cNvSpPr txBox="1">
            <a:spLocks noChangeArrowheads="1"/>
          </p:cNvSpPr>
          <p:nvPr/>
        </p:nvSpPr>
        <p:spPr bwMode="auto">
          <a:xfrm rot="5400000">
            <a:off x="5391150" y="3508375"/>
            <a:ext cx="622300" cy="336550"/>
          </a:xfrm>
          <a:prstGeom prst="rect">
            <a:avLst/>
          </a:prstGeom>
          <a:noFill/>
          <a:ln w="9525">
            <a:noFill/>
            <a:miter lim="800000"/>
            <a:headEnd/>
            <a:tailEnd/>
          </a:ln>
        </p:spPr>
        <p:txBody>
          <a:bodyPr wrap="none">
            <a:spAutoFit/>
          </a:bodyPr>
          <a:lstStyle/>
          <a:p>
            <a:r>
              <a:rPr lang="en-US" sz="1600">
                <a:solidFill>
                  <a:schemeClr val="folHlink"/>
                </a:solidFill>
                <a:latin typeface="Arial" charset="0"/>
              </a:rPr>
              <a:t>HBD</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a számának helye 2"/>
          <p:cNvSpPr>
            <a:spLocks noGrp="1"/>
          </p:cNvSpPr>
          <p:nvPr>
            <p:ph type="sldNum" sz="quarter" idx="10"/>
          </p:nvPr>
        </p:nvSpPr>
        <p:spPr/>
        <p:txBody>
          <a:bodyPr/>
          <a:lstStyle/>
          <a:p>
            <a:pPr>
              <a:defRPr/>
            </a:pPr>
            <a:fld id="{472D1792-A0FE-453D-A1AE-64FC320BE910}" type="slidenum">
              <a:rPr lang="hu-HU"/>
              <a:pPr>
                <a:defRPr/>
              </a:pPr>
              <a:t>44</a:t>
            </a:fld>
            <a:endParaRPr lang="hu-HU"/>
          </a:p>
        </p:txBody>
      </p:sp>
      <p:sp>
        <p:nvSpPr>
          <p:cNvPr id="231428" name="Rectangle 4"/>
          <p:cNvSpPr>
            <a:spLocks noGrp="1" noChangeArrowheads="1"/>
          </p:cNvSpPr>
          <p:nvPr>
            <p:ph type="title"/>
          </p:nvPr>
        </p:nvSpPr>
        <p:spPr/>
        <p:txBody>
          <a:bodyPr/>
          <a:lstStyle/>
          <a:p>
            <a:pPr eaLnBrk="1" hangingPunct="1">
              <a:defRPr/>
            </a:pPr>
            <a:r>
              <a:rPr lang="hu-HU" sz="4000" smtClean="0"/>
              <a:t>The </a:t>
            </a:r>
            <a:r>
              <a:rPr lang="en-US" sz="4000" smtClean="0"/>
              <a:t>DAQ</a:t>
            </a:r>
          </a:p>
        </p:txBody>
      </p:sp>
      <p:grpSp>
        <p:nvGrpSpPr>
          <p:cNvPr id="96260" name="Group 16"/>
          <p:cNvGrpSpPr>
            <a:grpSpLocks/>
          </p:cNvGrpSpPr>
          <p:nvPr/>
        </p:nvGrpSpPr>
        <p:grpSpPr bwMode="auto">
          <a:xfrm>
            <a:off x="539750" y="765175"/>
            <a:ext cx="8064500" cy="5992813"/>
            <a:chOff x="340" y="482"/>
            <a:chExt cx="5080" cy="3775"/>
          </a:xfrm>
        </p:grpSpPr>
        <p:sp>
          <p:nvSpPr>
            <p:cNvPr id="96261" name="Rectangle 8"/>
            <p:cNvSpPr>
              <a:spLocks noChangeArrowheads="1"/>
            </p:cNvSpPr>
            <p:nvPr/>
          </p:nvSpPr>
          <p:spPr bwMode="auto">
            <a:xfrm>
              <a:off x="340" y="482"/>
              <a:ext cx="5080" cy="3775"/>
            </a:xfrm>
            <a:prstGeom prst="rect">
              <a:avLst/>
            </a:prstGeom>
            <a:solidFill>
              <a:schemeClr val="tx1"/>
            </a:solidFill>
            <a:ln w="9525">
              <a:noFill/>
              <a:miter lim="800000"/>
              <a:headEnd/>
              <a:tailEnd/>
            </a:ln>
          </p:spPr>
          <p:txBody>
            <a:bodyPr wrap="none" anchor="ctr"/>
            <a:lstStyle/>
            <a:p>
              <a:endParaRPr lang="hu-HU"/>
            </a:p>
          </p:txBody>
        </p:sp>
        <p:sp>
          <p:nvSpPr>
            <p:cNvPr id="96262" name="Text Box 7"/>
            <p:cNvSpPr txBox="1">
              <a:spLocks noChangeArrowheads="1"/>
            </p:cNvSpPr>
            <p:nvPr/>
          </p:nvSpPr>
          <p:spPr bwMode="auto">
            <a:xfrm>
              <a:off x="3152" y="4125"/>
              <a:ext cx="908" cy="123"/>
            </a:xfrm>
            <a:prstGeom prst="rect">
              <a:avLst/>
            </a:prstGeom>
            <a:solidFill>
              <a:schemeClr val="tx1"/>
            </a:solidFill>
            <a:ln w="9525">
              <a:noFill/>
              <a:miter lim="800000"/>
              <a:headEnd/>
              <a:tailEnd/>
            </a:ln>
          </p:spPr>
          <p:txBody>
            <a:bodyPr lIns="36000" tIns="36000" rIns="36000" bIns="36000" anchor="ctr">
              <a:spAutoFit/>
            </a:bodyPr>
            <a:lstStyle/>
            <a:p>
              <a:pPr>
                <a:spcBef>
                  <a:spcPct val="50000"/>
                </a:spcBef>
              </a:pPr>
              <a:r>
                <a:rPr lang="hu-HU" sz="800">
                  <a:solidFill>
                    <a:schemeClr val="bg1"/>
                  </a:solidFill>
                  <a:latin typeface="Arial" charset="0"/>
                </a:rPr>
                <a:t>AMU   </a:t>
              </a:r>
              <a:r>
                <a:rPr lang="hu-HU" sz="800">
                  <a:solidFill>
                    <a:srgbClr val="F63B00"/>
                  </a:solidFill>
                  <a:latin typeface="Arial" charset="0"/>
                </a:rPr>
                <a:t>Analog Memory Unit</a:t>
              </a:r>
            </a:p>
          </p:txBody>
        </p:sp>
        <p:pic>
          <p:nvPicPr>
            <p:cNvPr id="96263" name="Picture 5" descr="SteveTrans"/>
            <p:cNvPicPr>
              <a:picLocks noChangeAspect="1" noChangeArrowheads="1"/>
            </p:cNvPicPr>
            <p:nvPr/>
          </p:nvPicPr>
          <p:blipFill>
            <a:blip r:embed="rId3" cstate="print"/>
            <a:srcRect l="3694" t="6789" r="4709" b="6909"/>
            <a:stretch>
              <a:fillRect/>
            </a:stretch>
          </p:blipFill>
          <p:spPr bwMode="auto">
            <a:xfrm>
              <a:off x="340" y="511"/>
              <a:ext cx="5080" cy="3645"/>
            </a:xfrm>
            <a:prstGeom prst="rect">
              <a:avLst/>
            </a:prstGeom>
            <a:noFill/>
            <a:ln w="9525">
              <a:noFill/>
              <a:miter lim="800000"/>
              <a:headEnd/>
              <a:tailEnd/>
            </a:ln>
          </p:spPr>
        </p:pic>
        <p:sp>
          <p:nvSpPr>
            <p:cNvPr id="96264" name="Text Box 6"/>
            <p:cNvSpPr txBox="1">
              <a:spLocks noChangeArrowheads="1"/>
            </p:cNvSpPr>
            <p:nvPr/>
          </p:nvSpPr>
          <p:spPr bwMode="auto">
            <a:xfrm>
              <a:off x="1837" y="3339"/>
              <a:ext cx="363" cy="140"/>
            </a:xfrm>
            <a:prstGeom prst="rect">
              <a:avLst/>
            </a:prstGeom>
            <a:solidFill>
              <a:schemeClr val="accent1"/>
            </a:solidFill>
            <a:ln w="9525">
              <a:solidFill>
                <a:schemeClr val="bg1"/>
              </a:solidFill>
              <a:miter lim="800000"/>
              <a:headEnd/>
              <a:tailEnd/>
            </a:ln>
          </p:spPr>
          <p:txBody>
            <a:bodyPr lIns="0" tIns="0" rIns="0" bIns="0" anchor="ctr" anchorCtr="1">
              <a:spAutoFit/>
            </a:bodyPr>
            <a:lstStyle/>
            <a:p>
              <a:pPr>
                <a:spcBef>
                  <a:spcPct val="50000"/>
                </a:spcBef>
              </a:pPr>
              <a:r>
                <a:rPr lang="hu-HU" sz="1400">
                  <a:solidFill>
                    <a:schemeClr val="bg1"/>
                  </a:solidFill>
                  <a:latin typeface="Arial" charset="0"/>
                </a:rPr>
                <a:t>+AMU</a:t>
              </a:r>
            </a:p>
          </p:txBody>
        </p:sp>
        <p:sp>
          <p:nvSpPr>
            <p:cNvPr id="96265" name="Text Box 14"/>
            <p:cNvSpPr txBox="1">
              <a:spLocks noChangeArrowheads="1"/>
            </p:cNvSpPr>
            <p:nvPr/>
          </p:nvSpPr>
          <p:spPr bwMode="auto">
            <a:xfrm>
              <a:off x="2607" y="1392"/>
              <a:ext cx="273" cy="134"/>
            </a:xfrm>
            <a:prstGeom prst="rect">
              <a:avLst/>
            </a:prstGeom>
            <a:noFill/>
            <a:ln w="9525">
              <a:noFill/>
              <a:miter lim="800000"/>
              <a:headEnd/>
              <a:tailEnd/>
            </a:ln>
          </p:spPr>
          <p:txBody>
            <a:bodyPr lIns="0" tIns="0" rIns="0" bIns="0" anchor="ctr" anchorCtr="1">
              <a:spAutoFit/>
            </a:bodyPr>
            <a:lstStyle/>
            <a:p>
              <a:pPr>
                <a:spcBef>
                  <a:spcPct val="50000"/>
                </a:spcBef>
              </a:pPr>
              <a:r>
                <a:rPr lang="hu-HU" sz="1400">
                  <a:solidFill>
                    <a:schemeClr val="bg1"/>
                  </a:solidFill>
                  <a:latin typeface="Arial" charset="0"/>
                </a:rPr>
                <a:t>LL1</a:t>
              </a:r>
            </a:p>
          </p:txBody>
        </p:sp>
        <p:sp>
          <p:nvSpPr>
            <p:cNvPr id="96266" name="Text Box 15"/>
            <p:cNvSpPr txBox="1">
              <a:spLocks noChangeArrowheads="1"/>
            </p:cNvSpPr>
            <p:nvPr/>
          </p:nvSpPr>
          <p:spPr bwMode="auto">
            <a:xfrm>
              <a:off x="3173" y="3589"/>
              <a:ext cx="908" cy="77"/>
            </a:xfrm>
            <a:prstGeom prst="rect">
              <a:avLst/>
            </a:prstGeom>
            <a:noFill/>
            <a:ln w="9525">
              <a:noFill/>
              <a:miter lim="800000"/>
              <a:headEnd/>
              <a:tailEnd/>
            </a:ln>
          </p:spPr>
          <p:txBody>
            <a:bodyPr lIns="0" tIns="0" rIns="0" bIns="0" anchor="ctr">
              <a:spAutoFit/>
            </a:bodyPr>
            <a:lstStyle/>
            <a:p>
              <a:pPr>
                <a:spcBef>
                  <a:spcPct val="50000"/>
                </a:spcBef>
              </a:pPr>
              <a:r>
                <a:rPr lang="hu-HU" sz="800">
                  <a:solidFill>
                    <a:schemeClr val="bg1"/>
                  </a:solidFill>
                  <a:latin typeface="Arial" charset="0"/>
                </a:rPr>
                <a:t>LL1    </a:t>
              </a:r>
              <a:r>
                <a:rPr lang="hu-HU" sz="800">
                  <a:solidFill>
                    <a:srgbClr val="F63B00"/>
                  </a:solidFill>
                  <a:latin typeface="Arial" charset="0"/>
                </a:rPr>
                <a:t>Local Level 1 Trigger</a:t>
              </a:r>
            </a:p>
          </p:txBody>
        </p:sp>
      </p:gr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Dia számának helye 2"/>
          <p:cNvSpPr>
            <a:spLocks noGrp="1"/>
          </p:cNvSpPr>
          <p:nvPr>
            <p:ph type="sldNum" sz="quarter" idx="10"/>
          </p:nvPr>
        </p:nvSpPr>
        <p:spPr/>
        <p:txBody>
          <a:bodyPr/>
          <a:lstStyle/>
          <a:p>
            <a:pPr>
              <a:defRPr/>
            </a:pPr>
            <a:fld id="{13995505-E3CA-4FE0-AF3B-4DB33A2B5981}" type="slidenum">
              <a:rPr lang="hu-HU"/>
              <a:pPr>
                <a:defRPr/>
              </a:pPr>
              <a:t>45</a:t>
            </a:fld>
            <a:endParaRPr lang="hu-HU"/>
          </a:p>
        </p:txBody>
      </p:sp>
      <p:sp>
        <p:nvSpPr>
          <p:cNvPr id="233476" name="Rectangle 4"/>
          <p:cNvSpPr>
            <a:spLocks noGrp="1" noChangeArrowheads="1"/>
          </p:cNvSpPr>
          <p:nvPr>
            <p:ph type="title"/>
          </p:nvPr>
        </p:nvSpPr>
        <p:spPr/>
        <p:txBody>
          <a:bodyPr/>
          <a:lstStyle/>
          <a:p>
            <a:pPr eaLnBrk="1" hangingPunct="1">
              <a:defRPr/>
            </a:pPr>
            <a:r>
              <a:rPr lang="en-US" sz="4000" smtClean="0"/>
              <a:t>Event Builder</a:t>
            </a:r>
          </a:p>
        </p:txBody>
      </p:sp>
      <p:sp>
        <p:nvSpPr>
          <p:cNvPr id="97284" name="Oval 5"/>
          <p:cNvSpPr>
            <a:spLocks noChangeArrowheads="1"/>
          </p:cNvSpPr>
          <p:nvPr/>
        </p:nvSpPr>
        <p:spPr bwMode="auto">
          <a:xfrm>
            <a:off x="1708150" y="1568450"/>
            <a:ext cx="381000" cy="2590800"/>
          </a:xfrm>
          <a:prstGeom prst="ellipse">
            <a:avLst/>
          </a:prstGeom>
          <a:noFill/>
          <a:ln w="28575">
            <a:solidFill>
              <a:schemeClr val="tx1"/>
            </a:solidFill>
            <a:round/>
            <a:headEnd type="none" w="sm" len="sm"/>
            <a:tailEnd type="none" w="sm" len="sm"/>
          </a:ln>
        </p:spPr>
        <p:txBody>
          <a:bodyPr wrap="none" anchor="ctr"/>
          <a:lstStyle/>
          <a:p>
            <a:pPr algn="ctr"/>
            <a:endParaRPr lang="hu-HU">
              <a:solidFill>
                <a:schemeClr val="bg2"/>
              </a:solidFill>
            </a:endParaRPr>
          </a:p>
        </p:txBody>
      </p:sp>
      <p:grpSp>
        <p:nvGrpSpPr>
          <p:cNvPr id="97285" name="Group 6"/>
          <p:cNvGrpSpPr>
            <a:grpSpLocks/>
          </p:cNvGrpSpPr>
          <p:nvPr/>
        </p:nvGrpSpPr>
        <p:grpSpPr bwMode="auto">
          <a:xfrm>
            <a:off x="6127750" y="1568450"/>
            <a:ext cx="914400" cy="2438400"/>
            <a:chOff x="1200" y="1344"/>
            <a:chExt cx="576" cy="1536"/>
          </a:xfrm>
        </p:grpSpPr>
        <p:grpSp>
          <p:nvGrpSpPr>
            <p:cNvPr id="97566" name="Group 7"/>
            <p:cNvGrpSpPr>
              <a:grpSpLocks/>
            </p:cNvGrpSpPr>
            <p:nvPr/>
          </p:nvGrpSpPr>
          <p:grpSpPr bwMode="auto">
            <a:xfrm>
              <a:off x="1392" y="1344"/>
              <a:ext cx="384" cy="1392"/>
              <a:chOff x="624" y="1104"/>
              <a:chExt cx="384" cy="1392"/>
            </a:xfrm>
          </p:grpSpPr>
          <p:sp>
            <p:nvSpPr>
              <p:cNvPr id="97573" name="Rectangle 8"/>
              <p:cNvSpPr>
                <a:spLocks noChangeArrowheads="1"/>
              </p:cNvSpPr>
              <p:nvPr/>
            </p:nvSpPr>
            <p:spPr bwMode="auto">
              <a:xfrm>
                <a:off x="624" y="1104"/>
                <a:ext cx="384" cy="240"/>
              </a:xfrm>
              <a:prstGeom prst="rect">
                <a:avLst/>
              </a:prstGeom>
              <a:solidFill>
                <a:schemeClr val="accent1"/>
              </a:solidFill>
              <a:ln w="9525">
                <a:solidFill>
                  <a:schemeClr val="bg2"/>
                </a:solidFill>
                <a:miter lim="800000"/>
                <a:headEnd/>
                <a:tailEnd/>
              </a:ln>
            </p:spPr>
            <p:txBody>
              <a:bodyPr wrap="none" anchor="ctr"/>
              <a:lstStyle/>
              <a:p>
                <a:pPr algn="ctr" eaLnBrk="0" hangingPunct="0"/>
                <a:r>
                  <a:rPr lang="en-US" sz="1800" b="0">
                    <a:solidFill>
                      <a:schemeClr val="bg2"/>
                    </a:solidFill>
                  </a:rPr>
                  <a:t>ATP</a:t>
                </a:r>
              </a:p>
            </p:txBody>
          </p:sp>
          <p:sp>
            <p:nvSpPr>
              <p:cNvPr id="97574" name="Rectangle 9"/>
              <p:cNvSpPr>
                <a:spLocks noChangeArrowheads="1"/>
              </p:cNvSpPr>
              <p:nvPr/>
            </p:nvSpPr>
            <p:spPr bwMode="auto">
              <a:xfrm>
                <a:off x="624" y="1392"/>
                <a:ext cx="384" cy="240"/>
              </a:xfrm>
              <a:prstGeom prst="rect">
                <a:avLst/>
              </a:prstGeom>
              <a:solidFill>
                <a:schemeClr val="accent1"/>
              </a:solidFill>
              <a:ln w="9525">
                <a:solidFill>
                  <a:schemeClr val="bg2"/>
                </a:solidFill>
                <a:miter lim="800000"/>
                <a:headEnd/>
                <a:tailEnd/>
              </a:ln>
            </p:spPr>
            <p:txBody>
              <a:bodyPr wrap="none" anchor="ctr"/>
              <a:lstStyle/>
              <a:p>
                <a:pPr algn="ctr" eaLnBrk="0" hangingPunct="0"/>
                <a:r>
                  <a:rPr lang="en-US" sz="1800" b="0">
                    <a:solidFill>
                      <a:schemeClr val="bg2"/>
                    </a:solidFill>
                  </a:rPr>
                  <a:t>ATP</a:t>
                </a:r>
              </a:p>
            </p:txBody>
          </p:sp>
          <p:sp>
            <p:nvSpPr>
              <p:cNvPr id="97575" name="Rectangle 10"/>
              <p:cNvSpPr>
                <a:spLocks noChangeArrowheads="1"/>
              </p:cNvSpPr>
              <p:nvPr/>
            </p:nvSpPr>
            <p:spPr bwMode="auto">
              <a:xfrm>
                <a:off x="624" y="1680"/>
                <a:ext cx="384" cy="240"/>
              </a:xfrm>
              <a:prstGeom prst="rect">
                <a:avLst/>
              </a:prstGeom>
              <a:solidFill>
                <a:schemeClr val="accent1"/>
              </a:solidFill>
              <a:ln w="9525">
                <a:solidFill>
                  <a:schemeClr val="bg2"/>
                </a:solidFill>
                <a:miter lim="800000"/>
                <a:headEnd/>
                <a:tailEnd/>
              </a:ln>
            </p:spPr>
            <p:txBody>
              <a:bodyPr wrap="none" anchor="ctr"/>
              <a:lstStyle/>
              <a:p>
                <a:pPr algn="ctr" eaLnBrk="0" hangingPunct="0"/>
                <a:r>
                  <a:rPr lang="en-US" sz="1800" b="0">
                    <a:solidFill>
                      <a:schemeClr val="bg2"/>
                    </a:solidFill>
                  </a:rPr>
                  <a:t>ATP</a:t>
                </a:r>
              </a:p>
            </p:txBody>
          </p:sp>
          <p:sp>
            <p:nvSpPr>
              <p:cNvPr id="97576" name="Rectangle 11"/>
              <p:cNvSpPr>
                <a:spLocks noChangeArrowheads="1"/>
              </p:cNvSpPr>
              <p:nvPr/>
            </p:nvSpPr>
            <p:spPr bwMode="auto">
              <a:xfrm>
                <a:off x="624" y="1968"/>
                <a:ext cx="384" cy="240"/>
              </a:xfrm>
              <a:prstGeom prst="rect">
                <a:avLst/>
              </a:prstGeom>
              <a:solidFill>
                <a:schemeClr val="accent1"/>
              </a:solidFill>
              <a:ln w="9525">
                <a:solidFill>
                  <a:schemeClr val="bg2"/>
                </a:solidFill>
                <a:miter lim="800000"/>
                <a:headEnd/>
                <a:tailEnd/>
              </a:ln>
            </p:spPr>
            <p:txBody>
              <a:bodyPr wrap="none" anchor="ctr"/>
              <a:lstStyle/>
              <a:p>
                <a:pPr algn="ctr" eaLnBrk="0" hangingPunct="0"/>
                <a:r>
                  <a:rPr lang="en-US" sz="1800" b="0">
                    <a:solidFill>
                      <a:schemeClr val="bg2"/>
                    </a:solidFill>
                  </a:rPr>
                  <a:t>ATP</a:t>
                </a:r>
              </a:p>
            </p:txBody>
          </p:sp>
          <p:sp>
            <p:nvSpPr>
              <p:cNvPr id="97577" name="Rectangle 12"/>
              <p:cNvSpPr>
                <a:spLocks noChangeArrowheads="1"/>
              </p:cNvSpPr>
              <p:nvPr/>
            </p:nvSpPr>
            <p:spPr bwMode="auto">
              <a:xfrm>
                <a:off x="624" y="2256"/>
                <a:ext cx="384" cy="240"/>
              </a:xfrm>
              <a:prstGeom prst="rect">
                <a:avLst/>
              </a:prstGeom>
              <a:solidFill>
                <a:schemeClr val="accent1"/>
              </a:solidFill>
              <a:ln w="9525">
                <a:solidFill>
                  <a:schemeClr val="bg2"/>
                </a:solidFill>
                <a:miter lim="800000"/>
                <a:headEnd/>
                <a:tailEnd/>
              </a:ln>
            </p:spPr>
            <p:txBody>
              <a:bodyPr wrap="none" anchor="ctr"/>
              <a:lstStyle/>
              <a:p>
                <a:pPr algn="ctr" eaLnBrk="0" hangingPunct="0"/>
                <a:r>
                  <a:rPr lang="en-US" sz="1800" b="0">
                    <a:solidFill>
                      <a:schemeClr val="bg2"/>
                    </a:solidFill>
                  </a:rPr>
                  <a:t>ATP</a:t>
                </a:r>
              </a:p>
            </p:txBody>
          </p:sp>
        </p:grpSp>
        <p:grpSp>
          <p:nvGrpSpPr>
            <p:cNvPr id="97567" name="Group 13"/>
            <p:cNvGrpSpPr>
              <a:grpSpLocks/>
            </p:cNvGrpSpPr>
            <p:nvPr/>
          </p:nvGrpSpPr>
          <p:grpSpPr bwMode="auto">
            <a:xfrm>
              <a:off x="1200" y="1488"/>
              <a:ext cx="384" cy="1392"/>
              <a:chOff x="624" y="2544"/>
              <a:chExt cx="384" cy="1392"/>
            </a:xfrm>
          </p:grpSpPr>
          <p:sp>
            <p:nvSpPr>
              <p:cNvPr id="97568" name="Rectangle 14"/>
              <p:cNvSpPr>
                <a:spLocks noChangeArrowheads="1"/>
              </p:cNvSpPr>
              <p:nvPr/>
            </p:nvSpPr>
            <p:spPr bwMode="auto">
              <a:xfrm>
                <a:off x="624" y="2544"/>
                <a:ext cx="384" cy="240"/>
              </a:xfrm>
              <a:prstGeom prst="rect">
                <a:avLst/>
              </a:prstGeom>
              <a:solidFill>
                <a:schemeClr val="accent1"/>
              </a:solidFill>
              <a:ln w="9525">
                <a:solidFill>
                  <a:schemeClr val="bg2"/>
                </a:solidFill>
                <a:miter lim="800000"/>
                <a:headEnd/>
                <a:tailEnd/>
              </a:ln>
            </p:spPr>
            <p:txBody>
              <a:bodyPr wrap="none" anchor="ctr"/>
              <a:lstStyle/>
              <a:p>
                <a:pPr algn="ctr" eaLnBrk="0" hangingPunct="0"/>
                <a:r>
                  <a:rPr lang="en-US" sz="1800" b="0">
                    <a:solidFill>
                      <a:schemeClr val="bg2"/>
                    </a:solidFill>
                  </a:rPr>
                  <a:t>ATP</a:t>
                </a:r>
              </a:p>
            </p:txBody>
          </p:sp>
          <p:sp>
            <p:nvSpPr>
              <p:cNvPr id="97569" name="Rectangle 15"/>
              <p:cNvSpPr>
                <a:spLocks noChangeArrowheads="1"/>
              </p:cNvSpPr>
              <p:nvPr/>
            </p:nvSpPr>
            <p:spPr bwMode="auto">
              <a:xfrm>
                <a:off x="624" y="2832"/>
                <a:ext cx="384" cy="240"/>
              </a:xfrm>
              <a:prstGeom prst="rect">
                <a:avLst/>
              </a:prstGeom>
              <a:solidFill>
                <a:schemeClr val="accent1"/>
              </a:solidFill>
              <a:ln w="9525">
                <a:solidFill>
                  <a:schemeClr val="bg2"/>
                </a:solidFill>
                <a:miter lim="800000"/>
                <a:headEnd/>
                <a:tailEnd/>
              </a:ln>
            </p:spPr>
            <p:txBody>
              <a:bodyPr wrap="none" anchor="ctr"/>
              <a:lstStyle/>
              <a:p>
                <a:pPr algn="ctr" eaLnBrk="0" hangingPunct="0"/>
                <a:r>
                  <a:rPr lang="en-US" sz="1800" b="0">
                    <a:solidFill>
                      <a:schemeClr val="bg2"/>
                    </a:solidFill>
                  </a:rPr>
                  <a:t>ATP</a:t>
                </a:r>
              </a:p>
            </p:txBody>
          </p:sp>
          <p:sp>
            <p:nvSpPr>
              <p:cNvPr id="97570" name="Rectangle 16"/>
              <p:cNvSpPr>
                <a:spLocks noChangeArrowheads="1"/>
              </p:cNvSpPr>
              <p:nvPr/>
            </p:nvSpPr>
            <p:spPr bwMode="auto">
              <a:xfrm>
                <a:off x="624" y="3120"/>
                <a:ext cx="384" cy="240"/>
              </a:xfrm>
              <a:prstGeom prst="rect">
                <a:avLst/>
              </a:prstGeom>
              <a:solidFill>
                <a:schemeClr val="accent1"/>
              </a:solidFill>
              <a:ln w="9525">
                <a:solidFill>
                  <a:schemeClr val="bg2"/>
                </a:solidFill>
                <a:miter lim="800000"/>
                <a:headEnd/>
                <a:tailEnd/>
              </a:ln>
            </p:spPr>
            <p:txBody>
              <a:bodyPr wrap="none" anchor="ctr"/>
              <a:lstStyle/>
              <a:p>
                <a:pPr algn="ctr" eaLnBrk="0" hangingPunct="0"/>
                <a:r>
                  <a:rPr lang="en-US" sz="1800" b="0">
                    <a:solidFill>
                      <a:schemeClr val="bg2"/>
                    </a:solidFill>
                  </a:rPr>
                  <a:t>ATP</a:t>
                </a:r>
              </a:p>
            </p:txBody>
          </p:sp>
          <p:sp>
            <p:nvSpPr>
              <p:cNvPr id="97571" name="Rectangle 17"/>
              <p:cNvSpPr>
                <a:spLocks noChangeArrowheads="1"/>
              </p:cNvSpPr>
              <p:nvPr/>
            </p:nvSpPr>
            <p:spPr bwMode="auto">
              <a:xfrm>
                <a:off x="624" y="3408"/>
                <a:ext cx="384" cy="240"/>
              </a:xfrm>
              <a:prstGeom prst="rect">
                <a:avLst/>
              </a:prstGeom>
              <a:solidFill>
                <a:schemeClr val="accent1"/>
              </a:solidFill>
              <a:ln w="9525">
                <a:solidFill>
                  <a:schemeClr val="bg2"/>
                </a:solidFill>
                <a:miter lim="800000"/>
                <a:headEnd/>
                <a:tailEnd/>
              </a:ln>
            </p:spPr>
            <p:txBody>
              <a:bodyPr wrap="none" anchor="ctr"/>
              <a:lstStyle/>
              <a:p>
                <a:pPr algn="ctr" eaLnBrk="0" hangingPunct="0"/>
                <a:r>
                  <a:rPr lang="en-US" sz="1800" b="0">
                    <a:solidFill>
                      <a:schemeClr val="bg2"/>
                    </a:solidFill>
                  </a:rPr>
                  <a:t>ATP</a:t>
                </a:r>
              </a:p>
            </p:txBody>
          </p:sp>
          <p:sp>
            <p:nvSpPr>
              <p:cNvPr id="97572" name="Rectangle 18"/>
              <p:cNvSpPr>
                <a:spLocks noChangeArrowheads="1"/>
              </p:cNvSpPr>
              <p:nvPr/>
            </p:nvSpPr>
            <p:spPr bwMode="auto">
              <a:xfrm>
                <a:off x="624" y="3696"/>
                <a:ext cx="384" cy="240"/>
              </a:xfrm>
              <a:prstGeom prst="rect">
                <a:avLst/>
              </a:prstGeom>
              <a:solidFill>
                <a:schemeClr val="accent1"/>
              </a:solidFill>
              <a:ln w="9525">
                <a:solidFill>
                  <a:schemeClr val="bg2"/>
                </a:solidFill>
                <a:miter lim="800000"/>
                <a:headEnd/>
                <a:tailEnd/>
              </a:ln>
            </p:spPr>
            <p:txBody>
              <a:bodyPr wrap="none" anchor="ctr"/>
              <a:lstStyle/>
              <a:p>
                <a:pPr algn="ctr" eaLnBrk="0" hangingPunct="0"/>
                <a:r>
                  <a:rPr lang="en-US" sz="1800" b="0">
                    <a:solidFill>
                      <a:schemeClr val="bg2"/>
                    </a:solidFill>
                  </a:rPr>
                  <a:t>ATP</a:t>
                </a:r>
              </a:p>
            </p:txBody>
          </p:sp>
        </p:grpSp>
      </p:grpSp>
      <p:grpSp>
        <p:nvGrpSpPr>
          <p:cNvPr id="97286" name="Group 19"/>
          <p:cNvGrpSpPr>
            <a:grpSpLocks/>
          </p:cNvGrpSpPr>
          <p:nvPr/>
        </p:nvGrpSpPr>
        <p:grpSpPr bwMode="auto">
          <a:xfrm>
            <a:off x="2317750" y="1644650"/>
            <a:ext cx="914400" cy="2438400"/>
            <a:chOff x="1200" y="1344"/>
            <a:chExt cx="576" cy="1536"/>
          </a:xfrm>
        </p:grpSpPr>
        <p:grpSp>
          <p:nvGrpSpPr>
            <p:cNvPr id="97554" name="Group 20"/>
            <p:cNvGrpSpPr>
              <a:grpSpLocks/>
            </p:cNvGrpSpPr>
            <p:nvPr/>
          </p:nvGrpSpPr>
          <p:grpSpPr bwMode="auto">
            <a:xfrm>
              <a:off x="1392" y="1344"/>
              <a:ext cx="384" cy="1392"/>
              <a:chOff x="624" y="1104"/>
              <a:chExt cx="384" cy="1392"/>
            </a:xfrm>
          </p:grpSpPr>
          <p:sp>
            <p:nvSpPr>
              <p:cNvPr id="97561" name="Rectangle 21"/>
              <p:cNvSpPr>
                <a:spLocks noChangeArrowheads="1"/>
              </p:cNvSpPr>
              <p:nvPr/>
            </p:nvSpPr>
            <p:spPr bwMode="auto">
              <a:xfrm>
                <a:off x="624" y="1104"/>
                <a:ext cx="384" cy="240"/>
              </a:xfrm>
              <a:prstGeom prst="rect">
                <a:avLst/>
              </a:prstGeom>
              <a:solidFill>
                <a:srgbClr val="FFFFCC"/>
              </a:solidFill>
              <a:ln w="9525">
                <a:solidFill>
                  <a:schemeClr val="bg2"/>
                </a:solidFill>
                <a:miter lim="800000"/>
                <a:headEnd/>
                <a:tailEnd/>
              </a:ln>
            </p:spPr>
            <p:txBody>
              <a:bodyPr wrap="none" anchor="ctr"/>
              <a:lstStyle/>
              <a:p>
                <a:pPr algn="ctr" eaLnBrk="0" hangingPunct="0"/>
                <a:r>
                  <a:rPr lang="en-US" sz="1800" b="0">
                    <a:solidFill>
                      <a:schemeClr val="bg2"/>
                    </a:solidFill>
                  </a:rPr>
                  <a:t>SEB</a:t>
                </a:r>
              </a:p>
            </p:txBody>
          </p:sp>
          <p:sp>
            <p:nvSpPr>
              <p:cNvPr id="97562" name="Rectangle 22"/>
              <p:cNvSpPr>
                <a:spLocks noChangeArrowheads="1"/>
              </p:cNvSpPr>
              <p:nvPr/>
            </p:nvSpPr>
            <p:spPr bwMode="auto">
              <a:xfrm>
                <a:off x="624" y="1392"/>
                <a:ext cx="384" cy="240"/>
              </a:xfrm>
              <a:prstGeom prst="rect">
                <a:avLst/>
              </a:prstGeom>
              <a:solidFill>
                <a:srgbClr val="FFFFCC"/>
              </a:solidFill>
              <a:ln w="9525">
                <a:solidFill>
                  <a:schemeClr val="bg2"/>
                </a:solidFill>
                <a:miter lim="800000"/>
                <a:headEnd/>
                <a:tailEnd/>
              </a:ln>
            </p:spPr>
            <p:txBody>
              <a:bodyPr wrap="none" anchor="ctr"/>
              <a:lstStyle/>
              <a:p>
                <a:pPr algn="ctr" eaLnBrk="0" hangingPunct="0"/>
                <a:r>
                  <a:rPr lang="en-US" sz="1800" b="0">
                    <a:solidFill>
                      <a:schemeClr val="bg2"/>
                    </a:solidFill>
                  </a:rPr>
                  <a:t>SEB</a:t>
                </a:r>
              </a:p>
            </p:txBody>
          </p:sp>
          <p:sp>
            <p:nvSpPr>
              <p:cNvPr id="97563" name="Rectangle 23"/>
              <p:cNvSpPr>
                <a:spLocks noChangeArrowheads="1"/>
              </p:cNvSpPr>
              <p:nvPr/>
            </p:nvSpPr>
            <p:spPr bwMode="auto">
              <a:xfrm>
                <a:off x="624" y="1680"/>
                <a:ext cx="384" cy="240"/>
              </a:xfrm>
              <a:prstGeom prst="rect">
                <a:avLst/>
              </a:prstGeom>
              <a:solidFill>
                <a:srgbClr val="FFFFCC"/>
              </a:solidFill>
              <a:ln w="9525">
                <a:solidFill>
                  <a:schemeClr val="bg2"/>
                </a:solidFill>
                <a:miter lim="800000"/>
                <a:headEnd/>
                <a:tailEnd/>
              </a:ln>
            </p:spPr>
            <p:txBody>
              <a:bodyPr wrap="none" anchor="ctr"/>
              <a:lstStyle/>
              <a:p>
                <a:pPr algn="ctr" eaLnBrk="0" hangingPunct="0"/>
                <a:r>
                  <a:rPr lang="en-US" sz="1800" b="0">
                    <a:solidFill>
                      <a:schemeClr val="bg2"/>
                    </a:solidFill>
                  </a:rPr>
                  <a:t>SEB</a:t>
                </a:r>
              </a:p>
            </p:txBody>
          </p:sp>
          <p:sp>
            <p:nvSpPr>
              <p:cNvPr id="97564" name="Rectangle 24"/>
              <p:cNvSpPr>
                <a:spLocks noChangeArrowheads="1"/>
              </p:cNvSpPr>
              <p:nvPr/>
            </p:nvSpPr>
            <p:spPr bwMode="auto">
              <a:xfrm>
                <a:off x="624" y="1968"/>
                <a:ext cx="384" cy="240"/>
              </a:xfrm>
              <a:prstGeom prst="rect">
                <a:avLst/>
              </a:prstGeom>
              <a:solidFill>
                <a:srgbClr val="FFFFCC"/>
              </a:solidFill>
              <a:ln w="9525">
                <a:solidFill>
                  <a:schemeClr val="bg2"/>
                </a:solidFill>
                <a:miter lim="800000"/>
                <a:headEnd/>
                <a:tailEnd/>
              </a:ln>
            </p:spPr>
            <p:txBody>
              <a:bodyPr wrap="none" anchor="ctr"/>
              <a:lstStyle/>
              <a:p>
                <a:pPr algn="ctr" eaLnBrk="0" hangingPunct="0"/>
                <a:r>
                  <a:rPr lang="en-US" sz="1800" b="0">
                    <a:solidFill>
                      <a:schemeClr val="bg2"/>
                    </a:solidFill>
                  </a:rPr>
                  <a:t>SEB</a:t>
                </a:r>
              </a:p>
            </p:txBody>
          </p:sp>
          <p:sp>
            <p:nvSpPr>
              <p:cNvPr id="97565" name="Rectangle 25"/>
              <p:cNvSpPr>
                <a:spLocks noChangeArrowheads="1"/>
              </p:cNvSpPr>
              <p:nvPr/>
            </p:nvSpPr>
            <p:spPr bwMode="auto">
              <a:xfrm>
                <a:off x="624" y="2256"/>
                <a:ext cx="384" cy="240"/>
              </a:xfrm>
              <a:prstGeom prst="rect">
                <a:avLst/>
              </a:prstGeom>
              <a:solidFill>
                <a:srgbClr val="FFFFCC"/>
              </a:solidFill>
              <a:ln w="9525">
                <a:solidFill>
                  <a:schemeClr val="bg2"/>
                </a:solidFill>
                <a:miter lim="800000"/>
                <a:headEnd/>
                <a:tailEnd/>
              </a:ln>
            </p:spPr>
            <p:txBody>
              <a:bodyPr wrap="none" anchor="ctr"/>
              <a:lstStyle/>
              <a:p>
                <a:pPr algn="ctr" eaLnBrk="0" hangingPunct="0"/>
                <a:r>
                  <a:rPr lang="en-US" sz="1800" b="0">
                    <a:solidFill>
                      <a:schemeClr val="bg2"/>
                    </a:solidFill>
                  </a:rPr>
                  <a:t>SEB</a:t>
                </a:r>
              </a:p>
            </p:txBody>
          </p:sp>
        </p:grpSp>
        <p:grpSp>
          <p:nvGrpSpPr>
            <p:cNvPr id="97555" name="Group 26"/>
            <p:cNvGrpSpPr>
              <a:grpSpLocks/>
            </p:cNvGrpSpPr>
            <p:nvPr/>
          </p:nvGrpSpPr>
          <p:grpSpPr bwMode="auto">
            <a:xfrm>
              <a:off x="1200" y="1488"/>
              <a:ext cx="384" cy="1392"/>
              <a:chOff x="624" y="2544"/>
              <a:chExt cx="384" cy="1392"/>
            </a:xfrm>
          </p:grpSpPr>
          <p:sp>
            <p:nvSpPr>
              <p:cNvPr id="97556" name="Rectangle 27"/>
              <p:cNvSpPr>
                <a:spLocks noChangeArrowheads="1"/>
              </p:cNvSpPr>
              <p:nvPr/>
            </p:nvSpPr>
            <p:spPr bwMode="auto">
              <a:xfrm>
                <a:off x="624" y="2544"/>
                <a:ext cx="384" cy="240"/>
              </a:xfrm>
              <a:prstGeom prst="rect">
                <a:avLst/>
              </a:prstGeom>
              <a:solidFill>
                <a:srgbClr val="FFFFCC"/>
              </a:solidFill>
              <a:ln w="9525">
                <a:solidFill>
                  <a:schemeClr val="bg2"/>
                </a:solidFill>
                <a:miter lim="800000"/>
                <a:headEnd/>
                <a:tailEnd/>
              </a:ln>
            </p:spPr>
            <p:txBody>
              <a:bodyPr wrap="none" anchor="ctr"/>
              <a:lstStyle/>
              <a:p>
                <a:pPr algn="ctr" eaLnBrk="0" hangingPunct="0"/>
                <a:r>
                  <a:rPr lang="en-US" sz="1800" b="0">
                    <a:solidFill>
                      <a:schemeClr val="bg2"/>
                    </a:solidFill>
                  </a:rPr>
                  <a:t>SEB</a:t>
                </a:r>
              </a:p>
            </p:txBody>
          </p:sp>
          <p:sp>
            <p:nvSpPr>
              <p:cNvPr id="97557" name="Rectangle 28"/>
              <p:cNvSpPr>
                <a:spLocks noChangeArrowheads="1"/>
              </p:cNvSpPr>
              <p:nvPr/>
            </p:nvSpPr>
            <p:spPr bwMode="auto">
              <a:xfrm>
                <a:off x="624" y="2832"/>
                <a:ext cx="384" cy="240"/>
              </a:xfrm>
              <a:prstGeom prst="rect">
                <a:avLst/>
              </a:prstGeom>
              <a:solidFill>
                <a:srgbClr val="FFFFCC"/>
              </a:solidFill>
              <a:ln w="9525">
                <a:solidFill>
                  <a:schemeClr val="bg2"/>
                </a:solidFill>
                <a:miter lim="800000"/>
                <a:headEnd/>
                <a:tailEnd/>
              </a:ln>
            </p:spPr>
            <p:txBody>
              <a:bodyPr wrap="none" anchor="ctr"/>
              <a:lstStyle/>
              <a:p>
                <a:pPr algn="ctr" eaLnBrk="0" hangingPunct="0"/>
                <a:r>
                  <a:rPr lang="en-US" sz="1800" b="0">
                    <a:solidFill>
                      <a:schemeClr val="bg2"/>
                    </a:solidFill>
                  </a:rPr>
                  <a:t>SEB</a:t>
                </a:r>
              </a:p>
            </p:txBody>
          </p:sp>
          <p:sp>
            <p:nvSpPr>
              <p:cNvPr id="97558" name="Rectangle 29"/>
              <p:cNvSpPr>
                <a:spLocks noChangeArrowheads="1"/>
              </p:cNvSpPr>
              <p:nvPr/>
            </p:nvSpPr>
            <p:spPr bwMode="auto">
              <a:xfrm>
                <a:off x="624" y="3120"/>
                <a:ext cx="384" cy="240"/>
              </a:xfrm>
              <a:prstGeom prst="rect">
                <a:avLst/>
              </a:prstGeom>
              <a:solidFill>
                <a:srgbClr val="FFFFCC"/>
              </a:solidFill>
              <a:ln w="9525">
                <a:solidFill>
                  <a:schemeClr val="bg2"/>
                </a:solidFill>
                <a:miter lim="800000"/>
                <a:headEnd/>
                <a:tailEnd/>
              </a:ln>
            </p:spPr>
            <p:txBody>
              <a:bodyPr wrap="none" anchor="ctr"/>
              <a:lstStyle/>
              <a:p>
                <a:pPr algn="ctr" eaLnBrk="0" hangingPunct="0"/>
                <a:r>
                  <a:rPr lang="en-US" sz="1800" b="0">
                    <a:solidFill>
                      <a:schemeClr val="bg2"/>
                    </a:solidFill>
                  </a:rPr>
                  <a:t>SEB</a:t>
                </a:r>
              </a:p>
            </p:txBody>
          </p:sp>
          <p:sp>
            <p:nvSpPr>
              <p:cNvPr id="97559" name="Rectangle 30"/>
              <p:cNvSpPr>
                <a:spLocks noChangeArrowheads="1"/>
              </p:cNvSpPr>
              <p:nvPr/>
            </p:nvSpPr>
            <p:spPr bwMode="auto">
              <a:xfrm>
                <a:off x="624" y="3408"/>
                <a:ext cx="384" cy="240"/>
              </a:xfrm>
              <a:prstGeom prst="rect">
                <a:avLst/>
              </a:prstGeom>
              <a:solidFill>
                <a:srgbClr val="FFFFCC"/>
              </a:solidFill>
              <a:ln w="9525">
                <a:solidFill>
                  <a:schemeClr val="bg2"/>
                </a:solidFill>
                <a:miter lim="800000"/>
                <a:headEnd/>
                <a:tailEnd/>
              </a:ln>
            </p:spPr>
            <p:txBody>
              <a:bodyPr wrap="none" anchor="ctr"/>
              <a:lstStyle/>
              <a:p>
                <a:pPr algn="ctr" eaLnBrk="0" hangingPunct="0"/>
                <a:r>
                  <a:rPr lang="en-US" sz="1800" b="0">
                    <a:solidFill>
                      <a:schemeClr val="bg2"/>
                    </a:solidFill>
                  </a:rPr>
                  <a:t>SEB</a:t>
                </a:r>
              </a:p>
            </p:txBody>
          </p:sp>
          <p:sp>
            <p:nvSpPr>
              <p:cNvPr id="97560" name="Rectangle 31"/>
              <p:cNvSpPr>
                <a:spLocks noChangeArrowheads="1"/>
              </p:cNvSpPr>
              <p:nvPr/>
            </p:nvSpPr>
            <p:spPr bwMode="auto">
              <a:xfrm>
                <a:off x="624" y="3696"/>
                <a:ext cx="384" cy="240"/>
              </a:xfrm>
              <a:prstGeom prst="rect">
                <a:avLst/>
              </a:prstGeom>
              <a:solidFill>
                <a:srgbClr val="FFFFCC"/>
              </a:solidFill>
              <a:ln w="9525">
                <a:solidFill>
                  <a:schemeClr val="bg2"/>
                </a:solidFill>
                <a:miter lim="800000"/>
                <a:headEnd/>
                <a:tailEnd/>
              </a:ln>
            </p:spPr>
            <p:txBody>
              <a:bodyPr wrap="none" anchor="ctr"/>
              <a:lstStyle/>
              <a:p>
                <a:pPr algn="ctr" eaLnBrk="0" hangingPunct="0"/>
                <a:r>
                  <a:rPr lang="en-US" sz="1800" b="0">
                    <a:solidFill>
                      <a:schemeClr val="bg2"/>
                    </a:solidFill>
                  </a:rPr>
                  <a:t>SEB</a:t>
                </a:r>
              </a:p>
            </p:txBody>
          </p:sp>
        </p:grpSp>
      </p:grpSp>
      <p:sp>
        <p:nvSpPr>
          <p:cNvPr id="97287" name="Rectangle 32"/>
          <p:cNvSpPr>
            <a:spLocks noChangeArrowheads="1"/>
          </p:cNvSpPr>
          <p:nvPr/>
        </p:nvSpPr>
        <p:spPr bwMode="auto">
          <a:xfrm>
            <a:off x="3613150" y="1568450"/>
            <a:ext cx="990600" cy="2514600"/>
          </a:xfrm>
          <a:prstGeom prst="rect">
            <a:avLst/>
          </a:prstGeom>
          <a:solidFill>
            <a:srgbClr val="CCFFFF"/>
          </a:solidFill>
          <a:ln w="12700">
            <a:solidFill>
              <a:schemeClr val="bg2"/>
            </a:solidFill>
            <a:miter lim="800000"/>
            <a:headEnd type="none" w="sm" len="sm"/>
            <a:tailEnd type="none" w="sm" len="sm"/>
          </a:ln>
        </p:spPr>
        <p:txBody>
          <a:bodyPr wrap="none" anchor="ctr"/>
          <a:lstStyle/>
          <a:p>
            <a:pPr algn="ctr" eaLnBrk="0" hangingPunct="0"/>
            <a:r>
              <a:rPr lang="en-US" sz="1800" b="0">
                <a:solidFill>
                  <a:schemeClr val="bg2"/>
                </a:solidFill>
              </a:rPr>
              <a:t>Gigabit</a:t>
            </a:r>
          </a:p>
          <a:p>
            <a:pPr algn="ctr" eaLnBrk="0" hangingPunct="0"/>
            <a:r>
              <a:rPr lang="en-US" sz="1800" b="0">
                <a:solidFill>
                  <a:schemeClr val="bg2"/>
                </a:solidFill>
              </a:rPr>
              <a:t>Switch</a:t>
            </a:r>
          </a:p>
        </p:txBody>
      </p:sp>
      <p:sp>
        <p:nvSpPr>
          <p:cNvPr id="97288" name="Line 33"/>
          <p:cNvSpPr>
            <a:spLocks noChangeShapeType="1"/>
          </p:cNvSpPr>
          <p:nvPr/>
        </p:nvSpPr>
        <p:spPr bwMode="auto">
          <a:xfrm>
            <a:off x="3232150" y="2330450"/>
            <a:ext cx="3810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289" name="Line 34"/>
          <p:cNvSpPr>
            <a:spLocks noChangeShapeType="1"/>
          </p:cNvSpPr>
          <p:nvPr/>
        </p:nvSpPr>
        <p:spPr bwMode="auto">
          <a:xfrm>
            <a:off x="3232150" y="2787650"/>
            <a:ext cx="3810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290" name="Line 35"/>
          <p:cNvSpPr>
            <a:spLocks noChangeShapeType="1"/>
          </p:cNvSpPr>
          <p:nvPr/>
        </p:nvSpPr>
        <p:spPr bwMode="auto">
          <a:xfrm>
            <a:off x="3232150" y="3244850"/>
            <a:ext cx="3810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291" name="Line 36"/>
          <p:cNvSpPr>
            <a:spLocks noChangeShapeType="1"/>
          </p:cNvSpPr>
          <p:nvPr/>
        </p:nvSpPr>
        <p:spPr bwMode="auto">
          <a:xfrm>
            <a:off x="3232150" y="3702050"/>
            <a:ext cx="3810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292" name="Line 37"/>
          <p:cNvSpPr>
            <a:spLocks noChangeShapeType="1"/>
          </p:cNvSpPr>
          <p:nvPr/>
        </p:nvSpPr>
        <p:spPr bwMode="auto">
          <a:xfrm>
            <a:off x="3232150" y="1873250"/>
            <a:ext cx="3810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293" name="Line 38"/>
          <p:cNvSpPr>
            <a:spLocks noChangeShapeType="1"/>
          </p:cNvSpPr>
          <p:nvPr/>
        </p:nvSpPr>
        <p:spPr bwMode="auto">
          <a:xfrm>
            <a:off x="2927350" y="2101850"/>
            <a:ext cx="6858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294" name="Line 39"/>
          <p:cNvSpPr>
            <a:spLocks noChangeShapeType="1"/>
          </p:cNvSpPr>
          <p:nvPr/>
        </p:nvSpPr>
        <p:spPr bwMode="auto">
          <a:xfrm>
            <a:off x="2927350" y="2559050"/>
            <a:ext cx="6858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295" name="Line 40"/>
          <p:cNvSpPr>
            <a:spLocks noChangeShapeType="1"/>
          </p:cNvSpPr>
          <p:nvPr/>
        </p:nvSpPr>
        <p:spPr bwMode="auto">
          <a:xfrm>
            <a:off x="2927350" y="3016250"/>
            <a:ext cx="6858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296" name="Line 41"/>
          <p:cNvSpPr>
            <a:spLocks noChangeShapeType="1"/>
          </p:cNvSpPr>
          <p:nvPr/>
        </p:nvSpPr>
        <p:spPr bwMode="auto">
          <a:xfrm>
            <a:off x="2927350" y="3473450"/>
            <a:ext cx="6858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297" name="Line 42"/>
          <p:cNvSpPr>
            <a:spLocks noChangeShapeType="1"/>
          </p:cNvSpPr>
          <p:nvPr/>
        </p:nvSpPr>
        <p:spPr bwMode="auto">
          <a:xfrm>
            <a:off x="2927350" y="3930650"/>
            <a:ext cx="6858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298" name="Line 43"/>
          <p:cNvSpPr>
            <a:spLocks noChangeShapeType="1"/>
          </p:cNvSpPr>
          <p:nvPr/>
        </p:nvSpPr>
        <p:spPr bwMode="auto">
          <a:xfrm>
            <a:off x="4603750" y="1720850"/>
            <a:ext cx="18288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299" name="Line 44"/>
          <p:cNvSpPr>
            <a:spLocks noChangeShapeType="1"/>
          </p:cNvSpPr>
          <p:nvPr/>
        </p:nvSpPr>
        <p:spPr bwMode="auto">
          <a:xfrm>
            <a:off x="4603750" y="2178050"/>
            <a:ext cx="18288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00" name="Line 45"/>
          <p:cNvSpPr>
            <a:spLocks noChangeShapeType="1"/>
          </p:cNvSpPr>
          <p:nvPr/>
        </p:nvSpPr>
        <p:spPr bwMode="auto">
          <a:xfrm>
            <a:off x="4603750" y="2635250"/>
            <a:ext cx="18288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01" name="Line 46"/>
          <p:cNvSpPr>
            <a:spLocks noChangeShapeType="1"/>
          </p:cNvSpPr>
          <p:nvPr/>
        </p:nvSpPr>
        <p:spPr bwMode="auto">
          <a:xfrm>
            <a:off x="4603750" y="3092450"/>
            <a:ext cx="18288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02" name="Line 47"/>
          <p:cNvSpPr>
            <a:spLocks noChangeShapeType="1"/>
          </p:cNvSpPr>
          <p:nvPr/>
        </p:nvSpPr>
        <p:spPr bwMode="auto">
          <a:xfrm>
            <a:off x="4603750" y="3549650"/>
            <a:ext cx="18288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03" name="Line 48"/>
          <p:cNvSpPr>
            <a:spLocks noChangeShapeType="1"/>
          </p:cNvSpPr>
          <p:nvPr/>
        </p:nvSpPr>
        <p:spPr bwMode="auto">
          <a:xfrm>
            <a:off x="4603750" y="1949450"/>
            <a:ext cx="15240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04" name="Line 49"/>
          <p:cNvSpPr>
            <a:spLocks noChangeShapeType="1"/>
          </p:cNvSpPr>
          <p:nvPr/>
        </p:nvSpPr>
        <p:spPr bwMode="auto">
          <a:xfrm>
            <a:off x="4603750" y="2406650"/>
            <a:ext cx="15240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05" name="Line 50"/>
          <p:cNvSpPr>
            <a:spLocks noChangeShapeType="1"/>
          </p:cNvSpPr>
          <p:nvPr/>
        </p:nvSpPr>
        <p:spPr bwMode="auto">
          <a:xfrm>
            <a:off x="4603750" y="2863850"/>
            <a:ext cx="15240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06" name="Line 51"/>
          <p:cNvSpPr>
            <a:spLocks noChangeShapeType="1"/>
          </p:cNvSpPr>
          <p:nvPr/>
        </p:nvSpPr>
        <p:spPr bwMode="auto">
          <a:xfrm>
            <a:off x="4603750" y="3321050"/>
            <a:ext cx="15240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07" name="Line 52"/>
          <p:cNvSpPr>
            <a:spLocks noChangeShapeType="1"/>
          </p:cNvSpPr>
          <p:nvPr/>
        </p:nvSpPr>
        <p:spPr bwMode="auto">
          <a:xfrm>
            <a:off x="4603750" y="3778250"/>
            <a:ext cx="15240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08" name="Line 53"/>
          <p:cNvSpPr>
            <a:spLocks noChangeShapeType="1"/>
          </p:cNvSpPr>
          <p:nvPr/>
        </p:nvSpPr>
        <p:spPr bwMode="auto">
          <a:xfrm flipH="1">
            <a:off x="1936750" y="2101850"/>
            <a:ext cx="3810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09" name="Line 54"/>
          <p:cNvSpPr>
            <a:spLocks noChangeShapeType="1"/>
          </p:cNvSpPr>
          <p:nvPr/>
        </p:nvSpPr>
        <p:spPr bwMode="auto">
          <a:xfrm flipH="1">
            <a:off x="1936750" y="2559050"/>
            <a:ext cx="4572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10" name="Line 55"/>
          <p:cNvSpPr>
            <a:spLocks noChangeShapeType="1"/>
          </p:cNvSpPr>
          <p:nvPr/>
        </p:nvSpPr>
        <p:spPr bwMode="auto">
          <a:xfrm flipH="1">
            <a:off x="1936750" y="3016250"/>
            <a:ext cx="3810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11" name="Line 56"/>
          <p:cNvSpPr>
            <a:spLocks noChangeShapeType="1"/>
          </p:cNvSpPr>
          <p:nvPr/>
        </p:nvSpPr>
        <p:spPr bwMode="auto">
          <a:xfrm flipH="1">
            <a:off x="1936750" y="3473450"/>
            <a:ext cx="4572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12" name="Line 57"/>
          <p:cNvSpPr>
            <a:spLocks noChangeShapeType="1"/>
          </p:cNvSpPr>
          <p:nvPr/>
        </p:nvSpPr>
        <p:spPr bwMode="auto">
          <a:xfrm>
            <a:off x="7042150" y="2254250"/>
            <a:ext cx="3810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13" name="Line 58"/>
          <p:cNvSpPr>
            <a:spLocks noChangeShapeType="1"/>
          </p:cNvSpPr>
          <p:nvPr/>
        </p:nvSpPr>
        <p:spPr bwMode="auto">
          <a:xfrm>
            <a:off x="7042150" y="2711450"/>
            <a:ext cx="3810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14" name="Line 59"/>
          <p:cNvSpPr>
            <a:spLocks noChangeShapeType="1"/>
          </p:cNvSpPr>
          <p:nvPr/>
        </p:nvSpPr>
        <p:spPr bwMode="auto">
          <a:xfrm>
            <a:off x="7042150" y="3168650"/>
            <a:ext cx="3810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15" name="Line 60"/>
          <p:cNvSpPr>
            <a:spLocks noChangeShapeType="1"/>
          </p:cNvSpPr>
          <p:nvPr/>
        </p:nvSpPr>
        <p:spPr bwMode="auto">
          <a:xfrm>
            <a:off x="7042150" y="3625850"/>
            <a:ext cx="3810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16" name="Line 61"/>
          <p:cNvSpPr>
            <a:spLocks noChangeShapeType="1"/>
          </p:cNvSpPr>
          <p:nvPr/>
        </p:nvSpPr>
        <p:spPr bwMode="auto">
          <a:xfrm>
            <a:off x="7042150" y="1797050"/>
            <a:ext cx="3810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17" name="Line 62"/>
          <p:cNvSpPr>
            <a:spLocks noChangeShapeType="1"/>
          </p:cNvSpPr>
          <p:nvPr/>
        </p:nvSpPr>
        <p:spPr bwMode="auto">
          <a:xfrm>
            <a:off x="6737350" y="2025650"/>
            <a:ext cx="6858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18" name="Line 63"/>
          <p:cNvSpPr>
            <a:spLocks noChangeShapeType="1"/>
          </p:cNvSpPr>
          <p:nvPr/>
        </p:nvSpPr>
        <p:spPr bwMode="auto">
          <a:xfrm>
            <a:off x="6737350" y="2482850"/>
            <a:ext cx="6858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19" name="Line 64"/>
          <p:cNvSpPr>
            <a:spLocks noChangeShapeType="1"/>
          </p:cNvSpPr>
          <p:nvPr/>
        </p:nvSpPr>
        <p:spPr bwMode="auto">
          <a:xfrm>
            <a:off x="6737350" y="2940050"/>
            <a:ext cx="6858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20" name="Line 65"/>
          <p:cNvSpPr>
            <a:spLocks noChangeShapeType="1"/>
          </p:cNvSpPr>
          <p:nvPr/>
        </p:nvSpPr>
        <p:spPr bwMode="auto">
          <a:xfrm>
            <a:off x="6737350" y="3397250"/>
            <a:ext cx="6858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21" name="Line 66"/>
          <p:cNvSpPr>
            <a:spLocks noChangeShapeType="1"/>
          </p:cNvSpPr>
          <p:nvPr/>
        </p:nvSpPr>
        <p:spPr bwMode="auto">
          <a:xfrm>
            <a:off x="6737350" y="3854450"/>
            <a:ext cx="6858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22" name="Line 67"/>
          <p:cNvSpPr>
            <a:spLocks noChangeShapeType="1"/>
          </p:cNvSpPr>
          <p:nvPr/>
        </p:nvSpPr>
        <p:spPr bwMode="auto">
          <a:xfrm>
            <a:off x="2317750" y="3702050"/>
            <a:ext cx="6096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23" name="Line 68"/>
          <p:cNvSpPr>
            <a:spLocks noChangeShapeType="1"/>
          </p:cNvSpPr>
          <p:nvPr/>
        </p:nvSpPr>
        <p:spPr bwMode="auto">
          <a:xfrm flipH="1">
            <a:off x="1936750" y="3930650"/>
            <a:ext cx="4572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24" name="Line 69"/>
          <p:cNvSpPr>
            <a:spLocks noChangeShapeType="1"/>
          </p:cNvSpPr>
          <p:nvPr/>
        </p:nvSpPr>
        <p:spPr bwMode="auto">
          <a:xfrm flipH="1">
            <a:off x="1936750" y="1873250"/>
            <a:ext cx="6858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25" name="Line 70"/>
          <p:cNvSpPr>
            <a:spLocks noChangeShapeType="1"/>
          </p:cNvSpPr>
          <p:nvPr/>
        </p:nvSpPr>
        <p:spPr bwMode="auto">
          <a:xfrm flipH="1">
            <a:off x="1936750" y="2330450"/>
            <a:ext cx="6096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26" name="Line 71"/>
          <p:cNvSpPr>
            <a:spLocks noChangeShapeType="1"/>
          </p:cNvSpPr>
          <p:nvPr/>
        </p:nvSpPr>
        <p:spPr bwMode="auto">
          <a:xfrm flipH="1">
            <a:off x="1936750" y="2787650"/>
            <a:ext cx="6858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27" name="Line 72"/>
          <p:cNvSpPr>
            <a:spLocks noChangeShapeType="1"/>
          </p:cNvSpPr>
          <p:nvPr/>
        </p:nvSpPr>
        <p:spPr bwMode="auto">
          <a:xfrm flipH="1">
            <a:off x="1936750" y="3244850"/>
            <a:ext cx="685800" cy="0"/>
          </a:xfrm>
          <a:prstGeom prst="line">
            <a:avLst/>
          </a:prstGeom>
          <a:noFill/>
          <a:ln w="19050">
            <a:solidFill>
              <a:schemeClr val="bg2"/>
            </a:solidFill>
            <a:round/>
            <a:headEnd type="none" w="sm" len="sm"/>
            <a:tailEnd type="none" w="sm" len="sm"/>
          </a:ln>
        </p:spPr>
        <p:txBody>
          <a:bodyPr wrap="none" anchor="ctr"/>
          <a:lstStyle/>
          <a:p>
            <a:endParaRPr lang="hu-HU"/>
          </a:p>
        </p:txBody>
      </p:sp>
      <p:sp>
        <p:nvSpPr>
          <p:cNvPr id="97328" name="Line 73"/>
          <p:cNvSpPr>
            <a:spLocks noChangeShapeType="1"/>
          </p:cNvSpPr>
          <p:nvPr/>
        </p:nvSpPr>
        <p:spPr bwMode="auto">
          <a:xfrm flipH="1">
            <a:off x="1936750" y="3702050"/>
            <a:ext cx="685800" cy="0"/>
          </a:xfrm>
          <a:prstGeom prst="line">
            <a:avLst/>
          </a:prstGeom>
          <a:noFill/>
          <a:ln w="19050">
            <a:solidFill>
              <a:schemeClr val="bg2"/>
            </a:solidFill>
            <a:round/>
            <a:headEnd type="none" w="sm" len="sm"/>
            <a:tailEnd type="none" w="sm" len="sm"/>
          </a:ln>
        </p:spPr>
        <p:txBody>
          <a:bodyPr wrap="none" anchor="ctr"/>
          <a:lstStyle/>
          <a:p>
            <a:endParaRPr lang="hu-HU"/>
          </a:p>
        </p:txBody>
      </p:sp>
      <p:grpSp>
        <p:nvGrpSpPr>
          <p:cNvPr id="97329" name="Group 74"/>
          <p:cNvGrpSpPr>
            <a:grpSpLocks/>
          </p:cNvGrpSpPr>
          <p:nvPr/>
        </p:nvGrpSpPr>
        <p:grpSpPr bwMode="auto">
          <a:xfrm>
            <a:off x="1784350" y="1797050"/>
            <a:ext cx="152400" cy="2133600"/>
            <a:chOff x="1536" y="1440"/>
            <a:chExt cx="96" cy="1344"/>
          </a:xfrm>
        </p:grpSpPr>
        <p:sp>
          <p:nvSpPr>
            <p:cNvPr id="97544" name="Rectangle 75"/>
            <p:cNvSpPr>
              <a:spLocks noChangeArrowheads="1"/>
            </p:cNvSpPr>
            <p:nvPr/>
          </p:nvSpPr>
          <p:spPr bwMode="auto">
            <a:xfrm>
              <a:off x="1536" y="1440"/>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545" name="Rectangle 76"/>
            <p:cNvSpPr>
              <a:spLocks noChangeArrowheads="1"/>
            </p:cNvSpPr>
            <p:nvPr/>
          </p:nvSpPr>
          <p:spPr bwMode="auto">
            <a:xfrm>
              <a:off x="1536" y="158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546" name="Rectangle 77"/>
            <p:cNvSpPr>
              <a:spLocks noChangeArrowheads="1"/>
            </p:cNvSpPr>
            <p:nvPr/>
          </p:nvSpPr>
          <p:spPr bwMode="auto">
            <a:xfrm>
              <a:off x="1536" y="1728"/>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547" name="Rectangle 78"/>
            <p:cNvSpPr>
              <a:spLocks noChangeArrowheads="1"/>
            </p:cNvSpPr>
            <p:nvPr/>
          </p:nvSpPr>
          <p:spPr bwMode="auto">
            <a:xfrm>
              <a:off x="1536" y="1872"/>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548" name="Rectangle 79"/>
            <p:cNvSpPr>
              <a:spLocks noChangeArrowheads="1"/>
            </p:cNvSpPr>
            <p:nvPr/>
          </p:nvSpPr>
          <p:spPr bwMode="auto">
            <a:xfrm>
              <a:off x="1536" y="2016"/>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549" name="Rectangle 80"/>
            <p:cNvSpPr>
              <a:spLocks noChangeArrowheads="1"/>
            </p:cNvSpPr>
            <p:nvPr/>
          </p:nvSpPr>
          <p:spPr bwMode="auto">
            <a:xfrm>
              <a:off x="1536" y="2160"/>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550" name="Rectangle 81"/>
            <p:cNvSpPr>
              <a:spLocks noChangeArrowheads="1"/>
            </p:cNvSpPr>
            <p:nvPr/>
          </p:nvSpPr>
          <p:spPr bwMode="auto">
            <a:xfrm>
              <a:off x="1536" y="230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551" name="Rectangle 82"/>
            <p:cNvSpPr>
              <a:spLocks noChangeArrowheads="1"/>
            </p:cNvSpPr>
            <p:nvPr/>
          </p:nvSpPr>
          <p:spPr bwMode="auto">
            <a:xfrm>
              <a:off x="1536" y="2448"/>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552" name="Rectangle 83"/>
            <p:cNvSpPr>
              <a:spLocks noChangeArrowheads="1"/>
            </p:cNvSpPr>
            <p:nvPr/>
          </p:nvSpPr>
          <p:spPr bwMode="auto">
            <a:xfrm>
              <a:off x="1536" y="2592"/>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553" name="Rectangle 84"/>
            <p:cNvSpPr>
              <a:spLocks noChangeArrowheads="1"/>
            </p:cNvSpPr>
            <p:nvPr/>
          </p:nvSpPr>
          <p:spPr bwMode="auto">
            <a:xfrm>
              <a:off x="1536" y="2736"/>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grpSp>
      <p:grpSp>
        <p:nvGrpSpPr>
          <p:cNvPr id="97330" name="Group 85"/>
          <p:cNvGrpSpPr>
            <a:grpSpLocks/>
          </p:cNvGrpSpPr>
          <p:nvPr/>
        </p:nvGrpSpPr>
        <p:grpSpPr bwMode="auto">
          <a:xfrm>
            <a:off x="1555750" y="1797050"/>
            <a:ext cx="152400" cy="2133600"/>
            <a:chOff x="1536" y="1440"/>
            <a:chExt cx="96" cy="1344"/>
          </a:xfrm>
        </p:grpSpPr>
        <p:sp>
          <p:nvSpPr>
            <p:cNvPr id="97534" name="Rectangle 86"/>
            <p:cNvSpPr>
              <a:spLocks noChangeArrowheads="1"/>
            </p:cNvSpPr>
            <p:nvPr/>
          </p:nvSpPr>
          <p:spPr bwMode="auto">
            <a:xfrm>
              <a:off x="1536" y="1440"/>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535" name="Rectangle 87"/>
            <p:cNvSpPr>
              <a:spLocks noChangeArrowheads="1"/>
            </p:cNvSpPr>
            <p:nvPr/>
          </p:nvSpPr>
          <p:spPr bwMode="auto">
            <a:xfrm>
              <a:off x="1536" y="158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536" name="Rectangle 88"/>
            <p:cNvSpPr>
              <a:spLocks noChangeArrowheads="1"/>
            </p:cNvSpPr>
            <p:nvPr/>
          </p:nvSpPr>
          <p:spPr bwMode="auto">
            <a:xfrm>
              <a:off x="1536" y="1728"/>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537" name="Rectangle 89"/>
            <p:cNvSpPr>
              <a:spLocks noChangeArrowheads="1"/>
            </p:cNvSpPr>
            <p:nvPr/>
          </p:nvSpPr>
          <p:spPr bwMode="auto">
            <a:xfrm>
              <a:off x="1536" y="1872"/>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538" name="Rectangle 90"/>
            <p:cNvSpPr>
              <a:spLocks noChangeArrowheads="1"/>
            </p:cNvSpPr>
            <p:nvPr/>
          </p:nvSpPr>
          <p:spPr bwMode="auto">
            <a:xfrm>
              <a:off x="1536" y="2016"/>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539" name="Rectangle 91"/>
            <p:cNvSpPr>
              <a:spLocks noChangeArrowheads="1"/>
            </p:cNvSpPr>
            <p:nvPr/>
          </p:nvSpPr>
          <p:spPr bwMode="auto">
            <a:xfrm>
              <a:off x="1536" y="2160"/>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540" name="Rectangle 92"/>
            <p:cNvSpPr>
              <a:spLocks noChangeArrowheads="1"/>
            </p:cNvSpPr>
            <p:nvPr/>
          </p:nvSpPr>
          <p:spPr bwMode="auto">
            <a:xfrm>
              <a:off x="1536" y="230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541" name="Rectangle 93"/>
            <p:cNvSpPr>
              <a:spLocks noChangeArrowheads="1"/>
            </p:cNvSpPr>
            <p:nvPr/>
          </p:nvSpPr>
          <p:spPr bwMode="auto">
            <a:xfrm>
              <a:off x="1536" y="2448"/>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542" name="Rectangle 94"/>
            <p:cNvSpPr>
              <a:spLocks noChangeArrowheads="1"/>
            </p:cNvSpPr>
            <p:nvPr/>
          </p:nvSpPr>
          <p:spPr bwMode="auto">
            <a:xfrm>
              <a:off x="1536" y="2592"/>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543" name="Rectangle 95"/>
            <p:cNvSpPr>
              <a:spLocks noChangeArrowheads="1"/>
            </p:cNvSpPr>
            <p:nvPr/>
          </p:nvSpPr>
          <p:spPr bwMode="auto">
            <a:xfrm>
              <a:off x="1536" y="2736"/>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grpSp>
      <p:grpSp>
        <p:nvGrpSpPr>
          <p:cNvPr id="97331" name="Group 96"/>
          <p:cNvGrpSpPr>
            <a:grpSpLocks/>
          </p:cNvGrpSpPr>
          <p:nvPr/>
        </p:nvGrpSpPr>
        <p:grpSpPr bwMode="auto">
          <a:xfrm>
            <a:off x="1327150" y="1797050"/>
            <a:ext cx="152400" cy="2133600"/>
            <a:chOff x="1536" y="1440"/>
            <a:chExt cx="96" cy="1344"/>
          </a:xfrm>
        </p:grpSpPr>
        <p:sp>
          <p:nvSpPr>
            <p:cNvPr id="97524" name="Rectangle 97"/>
            <p:cNvSpPr>
              <a:spLocks noChangeArrowheads="1"/>
            </p:cNvSpPr>
            <p:nvPr/>
          </p:nvSpPr>
          <p:spPr bwMode="auto">
            <a:xfrm>
              <a:off x="1536" y="1440"/>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525" name="Rectangle 98"/>
            <p:cNvSpPr>
              <a:spLocks noChangeArrowheads="1"/>
            </p:cNvSpPr>
            <p:nvPr/>
          </p:nvSpPr>
          <p:spPr bwMode="auto">
            <a:xfrm>
              <a:off x="1536" y="158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526" name="Rectangle 99"/>
            <p:cNvSpPr>
              <a:spLocks noChangeArrowheads="1"/>
            </p:cNvSpPr>
            <p:nvPr/>
          </p:nvSpPr>
          <p:spPr bwMode="auto">
            <a:xfrm>
              <a:off x="1536" y="1728"/>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527" name="Rectangle 100"/>
            <p:cNvSpPr>
              <a:spLocks noChangeArrowheads="1"/>
            </p:cNvSpPr>
            <p:nvPr/>
          </p:nvSpPr>
          <p:spPr bwMode="auto">
            <a:xfrm>
              <a:off x="1536" y="1872"/>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528" name="Rectangle 101"/>
            <p:cNvSpPr>
              <a:spLocks noChangeArrowheads="1"/>
            </p:cNvSpPr>
            <p:nvPr/>
          </p:nvSpPr>
          <p:spPr bwMode="auto">
            <a:xfrm>
              <a:off x="1536" y="2016"/>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529" name="Rectangle 102"/>
            <p:cNvSpPr>
              <a:spLocks noChangeArrowheads="1"/>
            </p:cNvSpPr>
            <p:nvPr/>
          </p:nvSpPr>
          <p:spPr bwMode="auto">
            <a:xfrm>
              <a:off x="1536" y="2160"/>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530" name="Rectangle 103"/>
            <p:cNvSpPr>
              <a:spLocks noChangeArrowheads="1"/>
            </p:cNvSpPr>
            <p:nvPr/>
          </p:nvSpPr>
          <p:spPr bwMode="auto">
            <a:xfrm>
              <a:off x="1536" y="230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531" name="Rectangle 104"/>
            <p:cNvSpPr>
              <a:spLocks noChangeArrowheads="1"/>
            </p:cNvSpPr>
            <p:nvPr/>
          </p:nvSpPr>
          <p:spPr bwMode="auto">
            <a:xfrm>
              <a:off x="1536" y="2448"/>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532" name="Rectangle 105"/>
            <p:cNvSpPr>
              <a:spLocks noChangeArrowheads="1"/>
            </p:cNvSpPr>
            <p:nvPr/>
          </p:nvSpPr>
          <p:spPr bwMode="auto">
            <a:xfrm>
              <a:off x="1536" y="2592"/>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533" name="Rectangle 106"/>
            <p:cNvSpPr>
              <a:spLocks noChangeArrowheads="1"/>
            </p:cNvSpPr>
            <p:nvPr/>
          </p:nvSpPr>
          <p:spPr bwMode="auto">
            <a:xfrm>
              <a:off x="1536" y="2736"/>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grpSp>
      <p:grpSp>
        <p:nvGrpSpPr>
          <p:cNvPr id="97332" name="Group 107"/>
          <p:cNvGrpSpPr>
            <a:grpSpLocks/>
          </p:cNvGrpSpPr>
          <p:nvPr/>
        </p:nvGrpSpPr>
        <p:grpSpPr bwMode="auto">
          <a:xfrm>
            <a:off x="1098550" y="1797050"/>
            <a:ext cx="152400" cy="2133600"/>
            <a:chOff x="1536" y="1440"/>
            <a:chExt cx="96" cy="1344"/>
          </a:xfrm>
        </p:grpSpPr>
        <p:sp>
          <p:nvSpPr>
            <p:cNvPr id="97514" name="Rectangle 108"/>
            <p:cNvSpPr>
              <a:spLocks noChangeArrowheads="1"/>
            </p:cNvSpPr>
            <p:nvPr/>
          </p:nvSpPr>
          <p:spPr bwMode="auto">
            <a:xfrm>
              <a:off x="1536" y="1440"/>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515" name="Rectangle 109"/>
            <p:cNvSpPr>
              <a:spLocks noChangeArrowheads="1"/>
            </p:cNvSpPr>
            <p:nvPr/>
          </p:nvSpPr>
          <p:spPr bwMode="auto">
            <a:xfrm>
              <a:off x="1536" y="158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516" name="Rectangle 110"/>
            <p:cNvSpPr>
              <a:spLocks noChangeArrowheads="1"/>
            </p:cNvSpPr>
            <p:nvPr/>
          </p:nvSpPr>
          <p:spPr bwMode="auto">
            <a:xfrm>
              <a:off x="1536" y="1728"/>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517" name="Rectangle 111"/>
            <p:cNvSpPr>
              <a:spLocks noChangeArrowheads="1"/>
            </p:cNvSpPr>
            <p:nvPr/>
          </p:nvSpPr>
          <p:spPr bwMode="auto">
            <a:xfrm>
              <a:off x="1536" y="1872"/>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518" name="Rectangle 112"/>
            <p:cNvSpPr>
              <a:spLocks noChangeArrowheads="1"/>
            </p:cNvSpPr>
            <p:nvPr/>
          </p:nvSpPr>
          <p:spPr bwMode="auto">
            <a:xfrm>
              <a:off x="1536" y="2016"/>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519" name="Rectangle 113"/>
            <p:cNvSpPr>
              <a:spLocks noChangeArrowheads="1"/>
            </p:cNvSpPr>
            <p:nvPr/>
          </p:nvSpPr>
          <p:spPr bwMode="auto">
            <a:xfrm>
              <a:off x="1536" y="2160"/>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520" name="Rectangle 114"/>
            <p:cNvSpPr>
              <a:spLocks noChangeArrowheads="1"/>
            </p:cNvSpPr>
            <p:nvPr/>
          </p:nvSpPr>
          <p:spPr bwMode="auto">
            <a:xfrm>
              <a:off x="1536" y="230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521" name="Rectangle 115"/>
            <p:cNvSpPr>
              <a:spLocks noChangeArrowheads="1"/>
            </p:cNvSpPr>
            <p:nvPr/>
          </p:nvSpPr>
          <p:spPr bwMode="auto">
            <a:xfrm>
              <a:off x="1536" y="2448"/>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522" name="Rectangle 116"/>
            <p:cNvSpPr>
              <a:spLocks noChangeArrowheads="1"/>
            </p:cNvSpPr>
            <p:nvPr/>
          </p:nvSpPr>
          <p:spPr bwMode="auto">
            <a:xfrm>
              <a:off x="1536" y="2592"/>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523" name="Rectangle 117"/>
            <p:cNvSpPr>
              <a:spLocks noChangeArrowheads="1"/>
            </p:cNvSpPr>
            <p:nvPr/>
          </p:nvSpPr>
          <p:spPr bwMode="auto">
            <a:xfrm>
              <a:off x="1536" y="2736"/>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grpSp>
      <p:grpSp>
        <p:nvGrpSpPr>
          <p:cNvPr id="97333" name="Group 118"/>
          <p:cNvGrpSpPr>
            <a:grpSpLocks/>
          </p:cNvGrpSpPr>
          <p:nvPr/>
        </p:nvGrpSpPr>
        <p:grpSpPr bwMode="auto">
          <a:xfrm>
            <a:off x="4679950" y="1644650"/>
            <a:ext cx="1066800" cy="76200"/>
            <a:chOff x="3408" y="1344"/>
            <a:chExt cx="672" cy="48"/>
          </a:xfrm>
        </p:grpSpPr>
        <p:sp>
          <p:nvSpPr>
            <p:cNvPr id="97509" name="Rectangle 119"/>
            <p:cNvSpPr>
              <a:spLocks noChangeArrowheads="1"/>
            </p:cNvSpPr>
            <p:nvPr/>
          </p:nvSpPr>
          <p:spPr bwMode="auto">
            <a:xfrm>
              <a:off x="3408"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510" name="Rectangle 120"/>
            <p:cNvSpPr>
              <a:spLocks noChangeArrowheads="1"/>
            </p:cNvSpPr>
            <p:nvPr/>
          </p:nvSpPr>
          <p:spPr bwMode="auto">
            <a:xfrm>
              <a:off x="3552"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511" name="Rectangle 121"/>
            <p:cNvSpPr>
              <a:spLocks noChangeArrowheads="1"/>
            </p:cNvSpPr>
            <p:nvPr/>
          </p:nvSpPr>
          <p:spPr bwMode="auto">
            <a:xfrm>
              <a:off x="3696"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512" name="Rectangle 122"/>
            <p:cNvSpPr>
              <a:spLocks noChangeArrowheads="1"/>
            </p:cNvSpPr>
            <p:nvPr/>
          </p:nvSpPr>
          <p:spPr bwMode="auto">
            <a:xfrm>
              <a:off x="3840"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513" name="Rectangle 123"/>
            <p:cNvSpPr>
              <a:spLocks noChangeArrowheads="1"/>
            </p:cNvSpPr>
            <p:nvPr/>
          </p:nvSpPr>
          <p:spPr bwMode="auto">
            <a:xfrm>
              <a:off x="3984"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grpSp>
      <p:grpSp>
        <p:nvGrpSpPr>
          <p:cNvPr id="97334" name="Group 124"/>
          <p:cNvGrpSpPr>
            <a:grpSpLocks/>
          </p:cNvGrpSpPr>
          <p:nvPr/>
        </p:nvGrpSpPr>
        <p:grpSpPr bwMode="auto">
          <a:xfrm>
            <a:off x="4679950" y="1873250"/>
            <a:ext cx="1066800" cy="76200"/>
            <a:chOff x="3408" y="1344"/>
            <a:chExt cx="672" cy="48"/>
          </a:xfrm>
        </p:grpSpPr>
        <p:sp>
          <p:nvSpPr>
            <p:cNvPr id="97504" name="Rectangle 125"/>
            <p:cNvSpPr>
              <a:spLocks noChangeArrowheads="1"/>
            </p:cNvSpPr>
            <p:nvPr/>
          </p:nvSpPr>
          <p:spPr bwMode="auto">
            <a:xfrm>
              <a:off x="3408"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505" name="Rectangle 126"/>
            <p:cNvSpPr>
              <a:spLocks noChangeArrowheads="1"/>
            </p:cNvSpPr>
            <p:nvPr/>
          </p:nvSpPr>
          <p:spPr bwMode="auto">
            <a:xfrm>
              <a:off x="3552"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506" name="Rectangle 127"/>
            <p:cNvSpPr>
              <a:spLocks noChangeArrowheads="1"/>
            </p:cNvSpPr>
            <p:nvPr/>
          </p:nvSpPr>
          <p:spPr bwMode="auto">
            <a:xfrm>
              <a:off x="3696"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507" name="Rectangle 128"/>
            <p:cNvSpPr>
              <a:spLocks noChangeArrowheads="1"/>
            </p:cNvSpPr>
            <p:nvPr/>
          </p:nvSpPr>
          <p:spPr bwMode="auto">
            <a:xfrm>
              <a:off x="3840"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508" name="Rectangle 129"/>
            <p:cNvSpPr>
              <a:spLocks noChangeArrowheads="1"/>
            </p:cNvSpPr>
            <p:nvPr/>
          </p:nvSpPr>
          <p:spPr bwMode="auto">
            <a:xfrm>
              <a:off x="3984"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grpSp>
      <p:grpSp>
        <p:nvGrpSpPr>
          <p:cNvPr id="97335" name="Group 130"/>
          <p:cNvGrpSpPr>
            <a:grpSpLocks/>
          </p:cNvGrpSpPr>
          <p:nvPr/>
        </p:nvGrpSpPr>
        <p:grpSpPr bwMode="auto">
          <a:xfrm>
            <a:off x="4679950" y="2101850"/>
            <a:ext cx="1066800" cy="76200"/>
            <a:chOff x="3408" y="1344"/>
            <a:chExt cx="672" cy="48"/>
          </a:xfrm>
        </p:grpSpPr>
        <p:sp>
          <p:nvSpPr>
            <p:cNvPr id="97499" name="Rectangle 131"/>
            <p:cNvSpPr>
              <a:spLocks noChangeArrowheads="1"/>
            </p:cNvSpPr>
            <p:nvPr/>
          </p:nvSpPr>
          <p:spPr bwMode="auto">
            <a:xfrm>
              <a:off x="3408" y="134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500" name="Rectangle 132"/>
            <p:cNvSpPr>
              <a:spLocks noChangeArrowheads="1"/>
            </p:cNvSpPr>
            <p:nvPr/>
          </p:nvSpPr>
          <p:spPr bwMode="auto">
            <a:xfrm>
              <a:off x="3552" y="134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501" name="Rectangle 133"/>
            <p:cNvSpPr>
              <a:spLocks noChangeArrowheads="1"/>
            </p:cNvSpPr>
            <p:nvPr/>
          </p:nvSpPr>
          <p:spPr bwMode="auto">
            <a:xfrm>
              <a:off x="3696" y="134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502" name="Rectangle 134"/>
            <p:cNvSpPr>
              <a:spLocks noChangeArrowheads="1"/>
            </p:cNvSpPr>
            <p:nvPr/>
          </p:nvSpPr>
          <p:spPr bwMode="auto">
            <a:xfrm>
              <a:off x="3840" y="134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503" name="Rectangle 135"/>
            <p:cNvSpPr>
              <a:spLocks noChangeArrowheads="1"/>
            </p:cNvSpPr>
            <p:nvPr/>
          </p:nvSpPr>
          <p:spPr bwMode="auto">
            <a:xfrm>
              <a:off x="3984" y="134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grpSp>
      <p:grpSp>
        <p:nvGrpSpPr>
          <p:cNvPr id="97336" name="Group 136"/>
          <p:cNvGrpSpPr>
            <a:grpSpLocks/>
          </p:cNvGrpSpPr>
          <p:nvPr/>
        </p:nvGrpSpPr>
        <p:grpSpPr bwMode="auto">
          <a:xfrm>
            <a:off x="4679950" y="2330450"/>
            <a:ext cx="1066800" cy="76200"/>
            <a:chOff x="3408" y="1344"/>
            <a:chExt cx="672" cy="48"/>
          </a:xfrm>
        </p:grpSpPr>
        <p:sp>
          <p:nvSpPr>
            <p:cNvPr id="97494" name="Rectangle 137"/>
            <p:cNvSpPr>
              <a:spLocks noChangeArrowheads="1"/>
            </p:cNvSpPr>
            <p:nvPr/>
          </p:nvSpPr>
          <p:spPr bwMode="auto">
            <a:xfrm>
              <a:off x="3408" y="134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495" name="Rectangle 138"/>
            <p:cNvSpPr>
              <a:spLocks noChangeArrowheads="1"/>
            </p:cNvSpPr>
            <p:nvPr/>
          </p:nvSpPr>
          <p:spPr bwMode="auto">
            <a:xfrm>
              <a:off x="3552" y="134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496" name="Rectangle 139"/>
            <p:cNvSpPr>
              <a:spLocks noChangeArrowheads="1"/>
            </p:cNvSpPr>
            <p:nvPr/>
          </p:nvSpPr>
          <p:spPr bwMode="auto">
            <a:xfrm>
              <a:off x="3696" y="134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497" name="Rectangle 140"/>
            <p:cNvSpPr>
              <a:spLocks noChangeArrowheads="1"/>
            </p:cNvSpPr>
            <p:nvPr/>
          </p:nvSpPr>
          <p:spPr bwMode="auto">
            <a:xfrm>
              <a:off x="3840" y="134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498" name="Rectangle 141"/>
            <p:cNvSpPr>
              <a:spLocks noChangeArrowheads="1"/>
            </p:cNvSpPr>
            <p:nvPr/>
          </p:nvSpPr>
          <p:spPr bwMode="auto">
            <a:xfrm>
              <a:off x="3984" y="134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grpSp>
      <p:grpSp>
        <p:nvGrpSpPr>
          <p:cNvPr id="97337" name="Group 142"/>
          <p:cNvGrpSpPr>
            <a:grpSpLocks/>
          </p:cNvGrpSpPr>
          <p:nvPr/>
        </p:nvGrpSpPr>
        <p:grpSpPr bwMode="auto">
          <a:xfrm>
            <a:off x="4679950" y="2559050"/>
            <a:ext cx="1066800" cy="76200"/>
            <a:chOff x="3408" y="1344"/>
            <a:chExt cx="672" cy="48"/>
          </a:xfrm>
        </p:grpSpPr>
        <p:sp>
          <p:nvSpPr>
            <p:cNvPr id="97489" name="Rectangle 143"/>
            <p:cNvSpPr>
              <a:spLocks noChangeArrowheads="1"/>
            </p:cNvSpPr>
            <p:nvPr/>
          </p:nvSpPr>
          <p:spPr bwMode="auto">
            <a:xfrm>
              <a:off x="3408"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90" name="Rectangle 144"/>
            <p:cNvSpPr>
              <a:spLocks noChangeArrowheads="1"/>
            </p:cNvSpPr>
            <p:nvPr/>
          </p:nvSpPr>
          <p:spPr bwMode="auto">
            <a:xfrm>
              <a:off x="3552"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91" name="Rectangle 145"/>
            <p:cNvSpPr>
              <a:spLocks noChangeArrowheads="1"/>
            </p:cNvSpPr>
            <p:nvPr/>
          </p:nvSpPr>
          <p:spPr bwMode="auto">
            <a:xfrm>
              <a:off x="3696"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92" name="Rectangle 146"/>
            <p:cNvSpPr>
              <a:spLocks noChangeArrowheads="1"/>
            </p:cNvSpPr>
            <p:nvPr/>
          </p:nvSpPr>
          <p:spPr bwMode="auto">
            <a:xfrm>
              <a:off x="3840"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93" name="Rectangle 147"/>
            <p:cNvSpPr>
              <a:spLocks noChangeArrowheads="1"/>
            </p:cNvSpPr>
            <p:nvPr/>
          </p:nvSpPr>
          <p:spPr bwMode="auto">
            <a:xfrm>
              <a:off x="3984"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grpSp>
      <p:grpSp>
        <p:nvGrpSpPr>
          <p:cNvPr id="97338" name="Group 148"/>
          <p:cNvGrpSpPr>
            <a:grpSpLocks/>
          </p:cNvGrpSpPr>
          <p:nvPr/>
        </p:nvGrpSpPr>
        <p:grpSpPr bwMode="auto">
          <a:xfrm>
            <a:off x="4679950" y="2787650"/>
            <a:ext cx="1066800" cy="76200"/>
            <a:chOff x="3408" y="1344"/>
            <a:chExt cx="672" cy="48"/>
          </a:xfrm>
        </p:grpSpPr>
        <p:sp>
          <p:nvSpPr>
            <p:cNvPr id="97484" name="Rectangle 149"/>
            <p:cNvSpPr>
              <a:spLocks noChangeArrowheads="1"/>
            </p:cNvSpPr>
            <p:nvPr/>
          </p:nvSpPr>
          <p:spPr bwMode="auto">
            <a:xfrm>
              <a:off x="3408"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485" name="Rectangle 150"/>
            <p:cNvSpPr>
              <a:spLocks noChangeArrowheads="1"/>
            </p:cNvSpPr>
            <p:nvPr/>
          </p:nvSpPr>
          <p:spPr bwMode="auto">
            <a:xfrm>
              <a:off x="3552"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486" name="Rectangle 151"/>
            <p:cNvSpPr>
              <a:spLocks noChangeArrowheads="1"/>
            </p:cNvSpPr>
            <p:nvPr/>
          </p:nvSpPr>
          <p:spPr bwMode="auto">
            <a:xfrm>
              <a:off x="3696"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487" name="Rectangle 152"/>
            <p:cNvSpPr>
              <a:spLocks noChangeArrowheads="1"/>
            </p:cNvSpPr>
            <p:nvPr/>
          </p:nvSpPr>
          <p:spPr bwMode="auto">
            <a:xfrm>
              <a:off x="3840"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488" name="Rectangle 153"/>
            <p:cNvSpPr>
              <a:spLocks noChangeArrowheads="1"/>
            </p:cNvSpPr>
            <p:nvPr/>
          </p:nvSpPr>
          <p:spPr bwMode="auto">
            <a:xfrm>
              <a:off x="3984"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grpSp>
      <p:grpSp>
        <p:nvGrpSpPr>
          <p:cNvPr id="97339" name="Group 154"/>
          <p:cNvGrpSpPr>
            <a:grpSpLocks/>
          </p:cNvGrpSpPr>
          <p:nvPr/>
        </p:nvGrpSpPr>
        <p:grpSpPr bwMode="auto">
          <a:xfrm>
            <a:off x="4679950" y="3016250"/>
            <a:ext cx="1066800" cy="76200"/>
            <a:chOff x="3408" y="1344"/>
            <a:chExt cx="672" cy="48"/>
          </a:xfrm>
        </p:grpSpPr>
        <p:sp>
          <p:nvSpPr>
            <p:cNvPr id="97479" name="Rectangle 155"/>
            <p:cNvSpPr>
              <a:spLocks noChangeArrowheads="1"/>
            </p:cNvSpPr>
            <p:nvPr/>
          </p:nvSpPr>
          <p:spPr bwMode="auto">
            <a:xfrm>
              <a:off x="3408" y="134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480" name="Rectangle 156"/>
            <p:cNvSpPr>
              <a:spLocks noChangeArrowheads="1"/>
            </p:cNvSpPr>
            <p:nvPr/>
          </p:nvSpPr>
          <p:spPr bwMode="auto">
            <a:xfrm>
              <a:off x="3552" y="134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481" name="Rectangle 157"/>
            <p:cNvSpPr>
              <a:spLocks noChangeArrowheads="1"/>
            </p:cNvSpPr>
            <p:nvPr/>
          </p:nvSpPr>
          <p:spPr bwMode="auto">
            <a:xfrm>
              <a:off x="3696" y="134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482" name="Rectangle 158"/>
            <p:cNvSpPr>
              <a:spLocks noChangeArrowheads="1"/>
            </p:cNvSpPr>
            <p:nvPr/>
          </p:nvSpPr>
          <p:spPr bwMode="auto">
            <a:xfrm>
              <a:off x="3840" y="134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483" name="Rectangle 159"/>
            <p:cNvSpPr>
              <a:spLocks noChangeArrowheads="1"/>
            </p:cNvSpPr>
            <p:nvPr/>
          </p:nvSpPr>
          <p:spPr bwMode="auto">
            <a:xfrm>
              <a:off x="3984" y="134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grpSp>
      <p:grpSp>
        <p:nvGrpSpPr>
          <p:cNvPr id="97340" name="Group 160"/>
          <p:cNvGrpSpPr>
            <a:grpSpLocks/>
          </p:cNvGrpSpPr>
          <p:nvPr/>
        </p:nvGrpSpPr>
        <p:grpSpPr bwMode="auto">
          <a:xfrm>
            <a:off x="4679950" y="3244850"/>
            <a:ext cx="1066800" cy="76200"/>
            <a:chOff x="3408" y="1344"/>
            <a:chExt cx="672" cy="48"/>
          </a:xfrm>
        </p:grpSpPr>
        <p:sp>
          <p:nvSpPr>
            <p:cNvPr id="97474" name="Rectangle 161"/>
            <p:cNvSpPr>
              <a:spLocks noChangeArrowheads="1"/>
            </p:cNvSpPr>
            <p:nvPr/>
          </p:nvSpPr>
          <p:spPr bwMode="auto">
            <a:xfrm>
              <a:off x="3408" y="134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475" name="Rectangle 162"/>
            <p:cNvSpPr>
              <a:spLocks noChangeArrowheads="1"/>
            </p:cNvSpPr>
            <p:nvPr/>
          </p:nvSpPr>
          <p:spPr bwMode="auto">
            <a:xfrm>
              <a:off x="3552" y="134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476" name="Rectangle 163"/>
            <p:cNvSpPr>
              <a:spLocks noChangeArrowheads="1"/>
            </p:cNvSpPr>
            <p:nvPr/>
          </p:nvSpPr>
          <p:spPr bwMode="auto">
            <a:xfrm>
              <a:off x="3696" y="134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477" name="Rectangle 164"/>
            <p:cNvSpPr>
              <a:spLocks noChangeArrowheads="1"/>
            </p:cNvSpPr>
            <p:nvPr/>
          </p:nvSpPr>
          <p:spPr bwMode="auto">
            <a:xfrm>
              <a:off x="3840" y="134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478" name="Rectangle 165"/>
            <p:cNvSpPr>
              <a:spLocks noChangeArrowheads="1"/>
            </p:cNvSpPr>
            <p:nvPr/>
          </p:nvSpPr>
          <p:spPr bwMode="auto">
            <a:xfrm>
              <a:off x="3984" y="134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grpSp>
      <p:grpSp>
        <p:nvGrpSpPr>
          <p:cNvPr id="97341" name="Group 166"/>
          <p:cNvGrpSpPr>
            <a:grpSpLocks/>
          </p:cNvGrpSpPr>
          <p:nvPr/>
        </p:nvGrpSpPr>
        <p:grpSpPr bwMode="auto">
          <a:xfrm>
            <a:off x="4679950" y="3473450"/>
            <a:ext cx="1066800" cy="76200"/>
            <a:chOff x="3408" y="1344"/>
            <a:chExt cx="672" cy="48"/>
          </a:xfrm>
        </p:grpSpPr>
        <p:sp>
          <p:nvSpPr>
            <p:cNvPr id="97469" name="Rectangle 167"/>
            <p:cNvSpPr>
              <a:spLocks noChangeArrowheads="1"/>
            </p:cNvSpPr>
            <p:nvPr/>
          </p:nvSpPr>
          <p:spPr bwMode="auto">
            <a:xfrm>
              <a:off x="3408"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70" name="Rectangle 168"/>
            <p:cNvSpPr>
              <a:spLocks noChangeArrowheads="1"/>
            </p:cNvSpPr>
            <p:nvPr/>
          </p:nvSpPr>
          <p:spPr bwMode="auto">
            <a:xfrm>
              <a:off x="3552"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71" name="Rectangle 169"/>
            <p:cNvSpPr>
              <a:spLocks noChangeArrowheads="1"/>
            </p:cNvSpPr>
            <p:nvPr/>
          </p:nvSpPr>
          <p:spPr bwMode="auto">
            <a:xfrm>
              <a:off x="3696"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72" name="Rectangle 170"/>
            <p:cNvSpPr>
              <a:spLocks noChangeArrowheads="1"/>
            </p:cNvSpPr>
            <p:nvPr/>
          </p:nvSpPr>
          <p:spPr bwMode="auto">
            <a:xfrm>
              <a:off x="3840"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73" name="Rectangle 171"/>
            <p:cNvSpPr>
              <a:spLocks noChangeArrowheads="1"/>
            </p:cNvSpPr>
            <p:nvPr/>
          </p:nvSpPr>
          <p:spPr bwMode="auto">
            <a:xfrm>
              <a:off x="3984"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grpSp>
      <p:grpSp>
        <p:nvGrpSpPr>
          <p:cNvPr id="97342" name="Group 172"/>
          <p:cNvGrpSpPr>
            <a:grpSpLocks/>
          </p:cNvGrpSpPr>
          <p:nvPr/>
        </p:nvGrpSpPr>
        <p:grpSpPr bwMode="auto">
          <a:xfrm>
            <a:off x="4679950" y="3702050"/>
            <a:ext cx="1066800" cy="76200"/>
            <a:chOff x="3408" y="1344"/>
            <a:chExt cx="672" cy="48"/>
          </a:xfrm>
        </p:grpSpPr>
        <p:sp>
          <p:nvSpPr>
            <p:cNvPr id="97464" name="Rectangle 173"/>
            <p:cNvSpPr>
              <a:spLocks noChangeArrowheads="1"/>
            </p:cNvSpPr>
            <p:nvPr/>
          </p:nvSpPr>
          <p:spPr bwMode="auto">
            <a:xfrm>
              <a:off x="3408"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465" name="Rectangle 174"/>
            <p:cNvSpPr>
              <a:spLocks noChangeArrowheads="1"/>
            </p:cNvSpPr>
            <p:nvPr/>
          </p:nvSpPr>
          <p:spPr bwMode="auto">
            <a:xfrm>
              <a:off x="3552"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466" name="Rectangle 175"/>
            <p:cNvSpPr>
              <a:spLocks noChangeArrowheads="1"/>
            </p:cNvSpPr>
            <p:nvPr/>
          </p:nvSpPr>
          <p:spPr bwMode="auto">
            <a:xfrm>
              <a:off x="3696"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467" name="Rectangle 176"/>
            <p:cNvSpPr>
              <a:spLocks noChangeArrowheads="1"/>
            </p:cNvSpPr>
            <p:nvPr/>
          </p:nvSpPr>
          <p:spPr bwMode="auto">
            <a:xfrm>
              <a:off x="3840"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468" name="Rectangle 177"/>
            <p:cNvSpPr>
              <a:spLocks noChangeArrowheads="1"/>
            </p:cNvSpPr>
            <p:nvPr/>
          </p:nvSpPr>
          <p:spPr bwMode="auto">
            <a:xfrm>
              <a:off x="3984"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grpSp>
      <p:grpSp>
        <p:nvGrpSpPr>
          <p:cNvPr id="97343" name="Group 178"/>
          <p:cNvGrpSpPr>
            <a:grpSpLocks/>
          </p:cNvGrpSpPr>
          <p:nvPr/>
        </p:nvGrpSpPr>
        <p:grpSpPr bwMode="auto">
          <a:xfrm>
            <a:off x="869950" y="1797050"/>
            <a:ext cx="152400" cy="2133600"/>
            <a:chOff x="1536" y="1440"/>
            <a:chExt cx="96" cy="1344"/>
          </a:xfrm>
        </p:grpSpPr>
        <p:sp>
          <p:nvSpPr>
            <p:cNvPr id="97454" name="Rectangle 179"/>
            <p:cNvSpPr>
              <a:spLocks noChangeArrowheads="1"/>
            </p:cNvSpPr>
            <p:nvPr/>
          </p:nvSpPr>
          <p:spPr bwMode="auto">
            <a:xfrm>
              <a:off x="1536" y="1440"/>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55" name="Rectangle 180"/>
            <p:cNvSpPr>
              <a:spLocks noChangeArrowheads="1"/>
            </p:cNvSpPr>
            <p:nvPr/>
          </p:nvSpPr>
          <p:spPr bwMode="auto">
            <a:xfrm>
              <a:off x="1536" y="158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56" name="Rectangle 181"/>
            <p:cNvSpPr>
              <a:spLocks noChangeArrowheads="1"/>
            </p:cNvSpPr>
            <p:nvPr/>
          </p:nvSpPr>
          <p:spPr bwMode="auto">
            <a:xfrm>
              <a:off x="1536" y="1728"/>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57" name="Rectangle 182"/>
            <p:cNvSpPr>
              <a:spLocks noChangeArrowheads="1"/>
            </p:cNvSpPr>
            <p:nvPr/>
          </p:nvSpPr>
          <p:spPr bwMode="auto">
            <a:xfrm>
              <a:off x="1536" y="1872"/>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58" name="Rectangle 183"/>
            <p:cNvSpPr>
              <a:spLocks noChangeArrowheads="1"/>
            </p:cNvSpPr>
            <p:nvPr/>
          </p:nvSpPr>
          <p:spPr bwMode="auto">
            <a:xfrm>
              <a:off x="1536" y="2016"/>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59" name="Rectangle 184"/>
            <p:cNvSpPr>
              <a:spLocks noChangeArrowheads="1"/>
            </p:cNvSpPr>
            <p:nvPr/>
          </p:nvSpPr>
          <p:spPr bwMode="auto">
            <a:xfrm>
              <a:off x="1536" y="2160"/>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60" name="Rectangle 185"/>
            <p:cNvSpPr>
              <a:spLocks noChangeArrowheads="1"/>
            </p:cNvSpPr>
            <p:nvPr/>
          </p:nvSpPr>
          <p:spPr bwMode="auto">
            <a:xfrm>
              <a:off x="1536" y="230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61" name="Rectangle 186"/>
            <p:cNvSpPr>
              <a:spLocks noChangeArrowheads="1"/>
            </p:cNvSpPr>
            <p:nvPr/>
          </p:nvSpPr>
          <p:spPr bwMode="auto">
            <a:xfrm>
              <a:off x="1536" y="2448"/>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62" name="Rectangle 187"/>
            <p:cNvSpPr>
              <a:spLocks noChangeArrowheads="1"/>
            </p:cNvSpPr>
            <p:nvPr/>
          </p:nvSpPr>
          <p:spPr bwMode="auto">
            <a:xfrm>
              <a:off x="1536" y="2592"/>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63" name="Rectangle 188"/>
            <p:cNvSpPr>
              <a:spLocks noChangeArrowheads="1"/>
            </p:cNvSpPr>
            <p:nvPr/>
          </p:nvSpPr>
          <p:spPr bwMode="auto">
            <a:xfrm>
              <a:off x="1536" y="2736"/>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grpSp>
      <p:grpSp>
        <p:nvGrpSpPr>
          <p:cNvPr id="97344" name="Group 189"/>
          <p:cNvGrpSpPr>
            <a:grpSpLocks/>
          </p:cNvGrpSpPr>
          <p:nvPr/>
        </p:nvGrpSpPr>
        <p:grpSpPr bwMode="auto">
          <a:xfrm>
            <a:off x="641350" y="1797050"/>
            <a:ext cx="152400" cy="2133600"/>
            <a:chOff x="1536" y="1440"/>
            <a:chExt cx="96" cy="1344"/>
          </a:xfrm>
        </p:grpSpPr>
        <p:sp>
          <p:nvSpPr>
            <p:cNvPr id="97444" name="Rectangle 190"/>
            <p:cNvSpPr>
              <a:spLocks noChangeArrowheads="1"/>
            </p:cNvSpPr>
            <p:nvPr/>
          </p:nvSpPr>
          <p:spPr bwMode="auto">
            <a:xfrm>
              <a:off x="1536" y="1440"/>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445" name="Rectangle 191"/>
            <p:cNvSpPr>
              <a:spLocks noChangeArrowheads="1"/>
            </p:cNvSpPr>
            <p:nvPr/>
          </p:nvSpPr>
          <p:spPr bwMode="auto">
            <a:xfrm>
              <a:off x="1536" y="158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446" name="Rectangle 192"/>
            <p:cNvSpPr>
              <a:spLocks noChangeArrowheads="1"/>
            </p:cNvSpPr>
            <p:nvPr/>
          </p:nvSpPr>
          <p:spPr bwMode="auto">
            <a:xfrm>
              <a:off x="1536" y="1728"/>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447" name="Rectangle 193"/>
            <p:cNvSpPr>
              <a:spLocks noChangeArrowheads="1"/>
            </p:cNvSpPr>
            <p:nvPr/>
          </p:nvSpPr>
          <p:spPr bwMode="auto">
            <a:xfrm>
              <a:off x="1536" y="1872"/>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448" name="Rectangle 194"/>
            <p:cNvSpPr>
              <a:spLocks noChangeArrowheads="1"/>
            </p:cNvSpPr>
            <p:nvPr/>
          </p:nvSpPr>
          <p:spPr bwMode="auto">
            <a:xfrm>
              <a:off x="1536" y="2016"/>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449" name="Rectangle 195"/>
            <p:cNvSpPr>
              <a:spLocks noChangeArrowheads="1"/>
            </p:cNvSpPr>
            <p:nvPr/>
          </p:nvSpPr>
          <p:spPr bwMode="auto">
            <a:xfrm>
              <a:off x="1536" y="2160"/>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450" name="Rectangle 196"/>
            <p:cNvSpPr>
              <a:spLocks noChangeArrowheads="1"/>
            </p:cNvSpPr>
            <p:nvPr/>
          </p:nvSpPr>
          <p:spPr bwMode="auto">
            <a:xfrm>
              <a:off x="1536" y="230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451" name="Rectangle 197"/>
            <p:cNvSpPr>
              <a:spLocks noChangeArrowheads="1"/>
            </p:cNvSpPr>
            <p:nvPr/>
          </p:nvSpPr>
          <p:spPr bwMode="auto">
            <a:xfrm>
              <a:off x="1536" y="2448"/>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452" name="Rectangle 198"/>
            <p:cNvSpPr>
              <a:spLocks noChangeArrowheads="1"/>
            </p:cNvSpPr>
            <p:nvPr/>
          </p:nvSpPr>
          <p:spPr bwMode="auto">
            <a:xfrm>
              <a:off x="1536" y="2592"/>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453" name="Rectangle 199"/>
            <p:cNvSpPr>
              <a:spLocks noChangeArrowheads="1"/>
            </p:cNvSpPr>
            <p:nvPr/>
          </p:nvSpPr>
          <p:spPr bwMode="auto">
            <a:xfrm>
              <a:off x="1536" y="2736"/>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grpSp>
      <p:grpSp>
        <p:nvGrpSpPr>
          <p:cNvPr id="97345" name="Group 200"/>
          <p:cNvGrpSpPr>
            <a:grpSpLocks/>
          </p:cNvGrpSpPr>
          <p:nvPr/>
        </p:nvGrpSpPr>
        <p:grpSpPr bwMode="auto">
          <a:xfrm>
            <a:off x="412750" y="1797050"/>
            <a:ext cx="152400" cy="2133600"/>
            <a:chOff x="1536" y="1440"/>
            <a:chExt cx="96" cy="1344"/>
          </a:xfrm>
        </p:grpSpPr>
        <p:sp>
          <p:nvSpPr>
            <p:cNvPr id="97434" name="Rectangle 201"/>
            <p:cNvSpPr>
              <a:spLocks noChangeArrowheads="1"/>
            </p:cNvSpPr>
            <p:nvPr/>
          </p:nvSpPr>
          <p:spPr bwMode="auto">
            <a:xfrm>
              <a:off x="1536" y="1440"/>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435" name="Rectangle 202"/>
            <p:cNvSpPr>
              <a:spLocks noChangeArrowheads="1"/>
            </p:cNvSpPr>
            <p:nvPr/>
          </p:nvSpPr>
          <p:spPr bwMode="auto">
            <a:xfrm>
              <a:off x="1536" y="158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436" name="Rectangle 203"/>
            <p:cNvSpPr>
              <a:spLocks noChangeArrowheads="1"/>
            </p:cNvSpPr>
            <p:nvPr/>
          </p:nvSpPr>
          <p:spPr bwMode="auto">
            <a:xfrm>
              <a:off x="1536" y="1728"/>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437" name="Rectangle 204"/>
            <p:cNvSpPr>
              <a:spLocks noChangeArrowheads="1"/>
            </p:cNvSpPr>
            <p:nvPr/>
          </p:nvSpPr>
          <p:spPr bwMode="auto">
            <a:xfrm>
              <a:off x="1536" y="1872"/>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438" name="Rectangle 205"/>
            <p:cNvSpPr>
              <a:spLocks noChangeArrowheads="1"/>
            </p:cNvSpPr>
            <p:nvPr/>
          </p:nvSpPr>
          <p:spPr bwMode="auto">
            <a:xfrm>
              <a:off x="1536" y="2016"/>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439" name="Rectangle 206"/>
            <p:cNvSpPr>
              <a:spLocks noChangeArrowheads="1"/>
            </p:cNvSpPr>
            <p:nvPr/>
          </p:nvSpPr>
          <p:spPr bwMode="auto">
            <a:xfrm>
              <a:off x="1536" y="2160"/>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440" name="Rectangle 207"/>
            <p:cNvSpPr>
              <a:spLocks noChangeArrowheads="1"/>
            </p:cNvSpPr>
            <p:nvPr/>
          </p:nvSpPr>
          <p:spPr bwMode="auto">
            <a:xfrm>
              <a:off x="1536" y="230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441" name="Rectangle 208"/>
            <p:cNvSpPr>
              <a:spLocks noChangeArrowheads="1"/>
            </p:cNvSpPr>
            <p:nvPr/>
          </p:nvSpPr>
          <p:spPr bwMode="auto">
            <a:xfrm>
              <a:off x="1536" y="2448"/>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442" name="Rectangle 209"/>
            <p:cNvSpPr>
              <a:spLocks noChangeArrowheads="1"/>
            </p:cNvSpPr>
            <p:nvPr/>
          </p:nvSpPr>
          <p:spPr bwMode="auto">
            <a:xfrm>
              <a:off x="1536" y="2592"/>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443" name="Rectangle 210"/>
            <p:cNvSpPr>
              <a:spLocks noChangeArrowheads="1"/>
            </p:cNvSpPr>
            <p:nvPr/>
          </p:nvSpPr>
          <p:spPr bwMode="auto">
            <a:xfrm>
              <a:off x="1536" y="2736"/>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grpSp>
      <p:grpSp>
        <p:nvGrpSpPr>
          <p:cNvPr id="97346" name="Group 211"/>
          <p:cNvGrpSpPr>
            <a:grpSpLocks/>
          </p:cNvGrpSpPr>
          <p:nvPr/>
        </p:nvGrpSpPr>
        <p:grpSpPr bwMode="auto">
          <a:xfrm>
            <a:off x="184150" y="1797050"/>
            <a:ext cx="152400" cy="2133600"/>
            <a:chOff x="1536" y="1440"/>
            <a:chExt cx="96" cy="1344"/>
          </a:xfrm>
        </p:grpSpPr>
        <p:sp>
          <p:nvSpPr>
            <p:cNvPr id="97424" name="Rectangle 212"/>
            <p:cNvSpPr>
              <a:spLocks noChangeArrowheads="1"/>
            </p:cNvSpPr>
            <p:nvPr/>
          </p:nvSpPr>
          <p:spPr bwMode="auto">
            <a:xfrm>
              <a:off x="1536" y="1440"/>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425" name="Rectangle 213"/>
            <p:cNvSpPr>
              <a:spLocks noChangeArrowheads="1"/>
            </p:cNvSpPr>
            <p:nvPr/>
          </p:nvSpPr>
          <p:spPr bwMode="auto">
            <a:xfrm>
              <a:off x="1536" y="158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426" name="Rectangle 214"/>
            <p:cNvSpPr>
              <a:spLocks noChangeArrowheads="1"/>
            </p:cNvSpPr>
            <p:nvPr/>
          </p:nvSpPr>
          <p:spPr bwMode="auto">
            <a:xfrm>
              <a:off x="1536" y="1728"/>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427" name="Rectangle 215"/>
            <p:cNvSpPr>
              <a:spLocks noChangeArrowheads="1"/>
            </p:cNvSpPr>
            <p:nvPr/>
          </p:nvSpPr>
          <p:spPr bwMode="auto">
            <a:xfrm>
              <a:off x="1536" y="1872"/>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428" name="Rectangle 216"/>
            <p:cNvSpPr>
              <a:spLocks noChangeArrowheads="1"/>
            </p:cNvSpPr>
            <p:nvPr/>
          </p:nvSpPr>
          <p:spPr bwMode="auto">
            <a:xfrm>
              <a:off x="1536" y="2016"/>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429" name="Rectangle 217"/>
            <p:cNvSpPr>
              <a:spLocks noChangeArrowheads="1"/>
            </p:cNvSpPr>
            <p:nvPr/>
          </p:nvSpPr>
          <p:spPr bwMode="auto">
            <a:xfrm>
              <a:off x="1536" y="2160"/>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430" name="Rectangle 218"/>
            <p:cNvSpPr>
              <a:spLocks noChangeArrowheads="1"/>
            </p:cNvSpPr>
            <p:nvPr/>
          </p:nvSpPr>
          <p:spPr bwMode="auto">
            <a:xfrm>
              <a:off x="1536" y="230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431" name="Rectangle 219"/>
            <p:cNvSpPr>
              <a:spLocks noChangeArrowheads="1"/>
            </p:cNvSpPr>
            <p:nvPr/>
          </p:nvSpPr>
          <p:spPr bwMode="auto">
            <a:xfrm>
              <a:off x="1536" y="2448"/>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432" name="Rectangle 220"/>
            <p:cNvSpPr>
              <a:spLocks noChangeArrowheads="1"/>
            </p:cNvSpPr>
            <p:nvPr/>
          </p:nvSpPr>
          <p:spPr bwMode="auto">
            <a:xfrm>
              <a:off x="1536" y="2592"/>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433" name="Rectangle 221"/>
            <p:cNvSpPr>
              <a:spLocks noChangeArrowheads="1"/>
            </p:cNvSpPr>
            <p:nvPr/>
          </p:nvSpPr>
          <p:spPr bwMode="auto">
            <a:xfrm>
              <a:off x="1536" y="2736"/>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grpSp>
      <p:sp>
        <p:nvSpPr>
          <p:cNvPr id="97347" name="Oval 222"/>
          <p:cNvSpPr>
            <a:spLocks noChangeArrowheads="1"/>
          </p:cNvSpPr>
          <p:nvPr/>
        </p:nvSpPr>
        <p:spPr bwMode="auto">
          <a:xfrm>
            <a:off x="4527550" y="1477963"/>
            <a:ext cx="1600200" cy="395287"/>
          </a:xfrm>
          <a:prstGeom prst="ellipse">
            <a:avLst/>
          </a:prstGeom>
          <a:noFill/>
          <a:ln w="28575">
            <a:solidFill>
              <a:schemeClr val="tx1"/>
            </a:solidFill>
            <a:round/>
            <a:headEnd type="none" w="sm" len="sm"/>
            <a:tailEnd type="none" w="sm" len="sm"/>
          </a:ln>
        </p:spPr>
        <p:txBody>
          <a:bodyPr wrap="none" anchor="ctr"/>
          <a:lstStyle/>
          <a:p>
            <a:endParaRPr lang="hu-HU"/>
          </a:p>
        </p:txBody>
      </p:sp>
      <p:grpSp>
        <p:nvGrpSpPr>
          <p:cNvPr id="97348" name="Group 223"/>
          <p:cNvGrpSpPr>
            <a:grpSpLocks/>
          </p:cNvGrpSpPr>
          <p:nvPr/>
        </p:nvGrpSpPr>
        <p:grpSpPr bwMode="auto">
          <a:xfrm>
            <a:off x="4773613" y="1727200"/>
            <a:ext cx="1066800" cy="76200"/>
            <a:chOff x="3408" y="1344"/>
            <a:chExt cx="672" cy="48"/>
          </a:xfrm>
        </p:grpSpPr>
        <p:sp>
          <p:nvSpPr>
            <p:cNvPr id="97419" name="Rectangle 224"/>
            <p:cNvSpPr>
              <a:spLocks noChangeArrowheads="1"/>
            </p:cNvSpPr>
            <p:nvPr/>
          </p:nvSpPr>
          <p:spPr bwMode="auto">
            <a:xfrm>
              <a:off x="3408"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20" name="Rectangle 225"/>
            <p:cNvSpPr>
              <a:spLocks noChangeArrowheads="1"/>
            </p:cNvSpPr>
            <p:nvPr/>
          </p:nvSpPr>
          <p:spPr bwMode="auto">
            <a:xfrm>
              <a:off x="3552"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21" name="Rectangle 226"/>
            <p:cNvSpPr>
              <a:spLocks noChangeArrowheads="1"/>
            </p:cNvSpPr>
            <p:nvPr/>
          </p:nvSpPr>
          <p:spPr bwMode="auto">
            <a:xfrm>
              <a:off x="3696"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22" name="Rectangle 227"/>
            <p:cNvSpPr>
              <a:spLocks noChangeArrowheads="1"/>
            </p:cNvSpPr>
            <p:nvPr/>
          </p:nvSpPr>
          <p:spPr bwMode="auto">
            <a:xfrm>
              <a:off x="3840"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23" name="Rectangle 228"/>
            <p:cNvSpPr>
              <a:spLocks noChangeArrowheads="1"/>
            </p:cNvSpPr>
            <p:nvPr/>
          </p:nvSpPr>
          <p:spPr bwMode="auto">
            <a:xfrm>
              <a:off x="3984"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grpSp>
      <p:grpSp>
        <p:nvGrpSpPr>
          <p:cNvPr id="97349" name="Group 229"/>
          <p:cNvGrpSpPr>
            <a:grpSpLocks/>
          </p:cNvGrpSpPr>
          <p:nvPr/>
        </p:nvGrpSpPr>
        <p:grpSpPr bwMode="auto">
          <a:xfrm>
            <a:off x="4773613" y="1955800"/>
            <a:ext cx="1066800" cy="76200"/>
            <a:chOff x="3408" y="1344"/>
            <a:chExt cx="672" cy="48"/>
          </a:xfrm>
        </p:grpSpPr>
        <p:sp>
          <p:nvSpPr>
            <p:cNvPr id="97414" name="Rectangle 230"/>
            <p:cNvSpPr>
              <a:spLocks noChangeArrowheads="1"/>
            </p:cNvSpPr>
            <p:nvPr/>
          </p:nvSpPr>
          <p:spPr bwMode="auto">
            <a:xfrm>
              <a:off x="3408"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415" name="Rectangle 231"/>
            <p:cNvSpPr>
              <a:spLocks noChangeArrowheads="1"/>
            </p:cNvSpPr>
            <p:nvPr/>
          </p:nvSpPr>
          <p:spPr bwMode="auto">
            <a:xfrm>
              <a:off x="3552"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416" name="Rectangle 232"/>
            <p:cNvSpPr>
              <a:spLocks noChangeArrowheads="1"/>
            </p:cNvSpPr>
            <p:nvPr/>
          </p:nvSpPr>
          <p:spPr bwMode="auto">
            <a:xfrm>
              <a:off x="3696"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417" name="Rectangle 233"/>
            <p:cNvSpPr>
              <a:spLocks noChangeArrowheads="1"/>
            </p:cNvSpPr>
            <p:nvPr/>
          </p:nvSpPr>
          <p:spPr bwMode="auto">
            <a:xfrm>
              <a:off x="3840"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418" name="Rectangle 234"/>
            <p:cNvSpPr>
              <a:spLocks noChangeArrowheads="1"/>
            </p:cNvSpPr>
            <p:nvPr/>
          </p:nvSpPr>
          <p:spPr bwMode="auto">
            <a:xfrm>
              <a:off x="3984"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grpSp>
      <p:grpSp>
        <p:nvGrpSpPr>
          <p:cNvPr id="97350" name="Group 235"/>
          <p:cNvGrpSpPr>
            <a:grpSpLocks/>
          </p:cNvGrpSpPr>
          <p:nvPr/>
        </p:nvGrpSpPr>
        <p:grpSpPr bwMode="auto">
          <a:xfrm>
            <a:off x="4773613" y="2184400"/>
            <a:ext cx="1066800" cy="76200"/>
            <a:chOff x="3408" y="1344"/>
            <a:chExt cx="672" cy="48"/>
          </a:xfrm>
        </p:grpSpPr>
        <p:sp>
          <p:nvSpPr>
            <p:cNvPr id="97409" name="Rectangle 236"/>
            <p:cNvSpPr>
              <a:spLocks noChangeArrowheads="1"/>
            </p:cNvSpPr>
            <p:nvPr/>
          </p:nvSpPr>
          <p:spPr bwMode="auto">
            <a:xfrm>
              <a:off x="3408" y="134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410" name="Rectangle 237"/>
            <p:cNvSpPr>
              <a:spLocks noChangeArrowheads="1"/>
            </p:cNvSpPr>
            <p:nvPr/>
          </p:nvSpPr>
          <p:spPr bwMode="auto">
            <a:xfrm>
              <a:off x="3552" y="134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411" name="Rectangle 238"/>
            <p:cNvSpPr>
              <a:spLocks noChangeArrowheads="1"/>
            </p:cNvSpPr>
            <p:nvPr/>
          </p:nvSpPr>
          <p:spPr bwMode="auto">
            <a:xfrm>
              <a:off x="3696" y="134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412" name="Rectangle 239"/>
            <p:cNvSpPr>
              <a:spLocks noChangeArrowheads="1"/>
            </p:cNvSpPr>
            <p:nvPr/>
          </p:nvSpPr>
          <p:spPr bwMode="auto">
            <a:xfrm>
              <a:off x="3840" y="134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413" name="Rectangle 240"/>
            <p:cNvSpPr>
              <a:spLocks noChangeArrowheads="1"/>
            </p:cNvSpPr>
            <p:nvPr/>
          </p:nvSpPr>
          <p:spPr bwMode="auto">
            <a:xfrm>
              <a:off x="3984" y="134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grpSp>
      <p:grpSp>
        <p:nvGrpSpPr>
          <p:cNvPr id="97351" name="Group 241"/>
          <p:cNvGrpSpPr>
            <a:grpSpLocks/>
          </p:cNvGrpSpPr>
          <p:nvPr/>
        </p:nvGrpSpPr>
        <p:grpSpPr bwMode="auto">
          <a:xfrm>
            <a:off x="4773613" y="2413000"/>
            <a:ext cx="1066800" cy="76200"/>
            <a:chOff x="3408" y="1344"/>
            <a:chExt cx="672" cy="48"/>
          </a:xfrm>
        </p:grpSpPr>
        <p:sp>
          <p:nvSpPr>
            <p:cNvPr id="97404" name="Rectangle 242"/>
            <p:cNvSpPr>
              <a:spLocks noChangeArrowheads="1"/>
            </p:cNvSpPr>
            <p:nvPr/>
          </p:nvSpPr>
          <p:spPr bwMode="auto">
            <a:xfrm>
              <a:off x="3408" y="134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405" name="Rectangle 243"/>
            <p:cNvSpPr>
              <a:spLocks noChangeArrowheads="1"/>
            </p:cNvSpPr>
            <p:nvPr/>
          </p:nvSpPr>
          <p:spPr bwMode="auto">
            <a:xfrm>
              <a:off x="3552" y="134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406" name="Rectangle 244"/>
            <p:cNvSpPr>
              <a:spLocks noChangeArrowheads="1"/>
            </p:cNvSpPr>
            <p:nvPr/>
          </p:nvSpPr>
          <p:spPr bwMode="auto">
            <a:xfrm>
              <a:off x="3696" y="134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407" name="Rectangle 245"/>
            <p:cNvSpPr>
              <a:spLocks noChangeArrowheads="1"/>
            </p:cNvSpPr>
            <p:nvPr/>
          </p:nvSpPr>
          <p:spPr bwMode="auto">
            <a:xfrm>
              <a:off x="3840" y="134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408" name="Rectangle 246"/>
            <p:cNvSpPr>
              <a:spLocks noChangeArrowheads="1"/>
            </p:cNvSpPr>
            <p:nvPr/>
          </p:nvSpPr>
          <p:spPr bwMode="auto">
            <a:xfrm>
              <a:off x="3984" y="134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grpSp>
      <p:grpSp>
        <p:nvGrpSpPr>
          <p:cNvPr id="97352" name="Group 247"/>
          <p:cNvGrpSpPr>
            <a:grpSpLocks/>
          </p:cNvGrpSpPr>
          <p:nvPr/>
        </p:nvGrpSpPr>
        <p:grpSpPr bwMode="auto">
          <a:xfrm>
            <a:off x="4773613" y="2641600"/>
            <a:ext cx="1066800" cy="76200"/>
            <a:chOff x="3408" y="1344"/>
            <a:chExt cx="672" cy="48"/>
          </a:xfrm>
        </p:grpSpPr>
        <p:sp>
          <p:nvSpPr>
            <p:cNvPr id="97399" name="Rectangle 248"/>
            <p:cNvSpPr>
              <a:spLocks noChangeArrowheads="1"/>
            </p:cNvSpPr>
            <p:nvPr/>
          </p:nvSpPr>
          <p:spPr bwMode="auto">
            <a:xfrm>
              <a:off x="3408"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00" name="Rectangle 249"/>
            <p:cNvSpPr>
              <a:spLocks noChangeArrowheads="1"/>
            </p:cNvSpPr>
            <p:nvPr/>
          </p:nvSpPr>
          <p:spPr bwMode="auto">
            <a:xfrm>
              <a:off x="3552"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01" name="Rectangle 250"/>
            <p:cNvSpPr>
              <a:spLocks noChangeArrowheads="1"/>
            </p:cNvSpPr>
            <p:nvPr/>
          </p:nvSpPr>
          <p:spPr bwMode="auto">
            <a:xfrm>
              <a:off x="3696"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02" name="Rectangle 251"/>
            <p:cNvSpPr>
              <a:spLocks noChangeArrowheads="1"/>
            </p:cNvSpPr>
            <p:nvPr/>
          </p:nvSpPr>
          <p:spPr bwMode="auto">
            <a:xfrm>
              <a:off x="3840"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403" name="Rectangle 252"/>
            <p:cNvSpPr>
              <a:spLocks noChangeArrowheads="1"/>
            </p:cNvSpPr>
            <p:nvPr/>
          </p:nvSpPr>
          <p:spPr bwMode="auto">
            <a:xfrm>
              <a:off x="3984"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grpSp>
      <p:grpSp>
        <p:nvGrpSpPr>
          <p:cNvPr id="97353" name="Group 253"/>
          <p:cNvGrpSpPr>
            <a:grpSpLocks/>
          </p:cNvGrpSpPr>
          <p:nvPr/>
        </p:nvGrpSpPr>
        <p:grpSpPr bwMode="auto">
          <a:xfrm>
            <a:off x="4773613" y="2870200"/>
            <a:ext cx="1066800" cy="76200"/>
            <a:chOff x="3408" y="1344"/>
            <a:chExt cx="672" cy="48"/>
          </a:xfrm>
        </p:grpSpPr>
        <p:sp>
          <p:nvSpPr>
            <p:cNvPr id="97394" name="Rectangle 254"/>
            <p:cNvSpPr>
              <a:spLocks noChangeArrowheads="1"/>
            </p:cNvSpPr>
            <p:nvPr/>
          </p:nvSpPr>
          <p:spPr bwMode="auto">
            <a:xfrm>
              <a:off x="3408"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395" name="Rectangle 255"/>
            <p:cNvSpPr>
              <a:spLocks noChangeArrowheads="1"/>
            </p:cNvSpPr>
            <p:nvPr/>
          </p:nvSpPr>
          <p:spPr bwMode="auto">
            <a:xfrm>
              <a:off x="3552"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396" name="Rectangle 256"/>
            <p:cNvSpPr>
              <a:spLocks noChangeArrowheads="1"/>
            </p:cNvSpPr>
            <p:nvPr/>
          </p:nvSpPr>
          <p:spPr bwMode="auto">
            <a:xfrm>
              <a:off x="3696"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397" name="Rectangle 257"/>
            <p:cNvSpPr>
              <a:spLocks noChangeArrowheads="1"/>
            </p:cNvSpPr>
            <p:nvPr/>
          </p:nvSpPr>
          <p:spPr bwMode="auto">
            <a:xfrm>
              <a:off x="3840"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398" name="Rectangle 258"/>
            <p:cNvSpPr>
              <a:spLocks noChangeArrowheads="1"/>
            </p:cNvSpPr>
            <p:nvPr/>
          </p:nvSpPr>
          <p:spPr bwMode="auto">
            <a:xfrm>
              <a:off x="3984"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grpSp>
      <p:grpSp>
        <p:nvGrpSpPr>
          <p:cNvPr id="97354" name="Group 259"/>
          <p:cNvGrpSpPr>
            <a:grpSpLocks/>
          </p:cNvGrpSpPr>
          <p:nvPr/>
        </p:nvGrpSpPr>
        <p:grpSpPr bwMode="auto">
          <a:xfrm>
            <a:off x="4773613" y="3098800"/>
            <a:ext cx="1066800" cy="76200"/>
            <a:chOff x="3408" y="1344"/>
            <a:chExt cx="672" cy="48"/>
          </a:xfrm>
        </p:grpSpPr>
        <p:sp>
          <p:nvSpPr>
            <p:cNvPr id="97389" name="Rectangle 260"/>
            <p:cNvSpPr>
              <a:spLocks noChangeArrowheads="1"/>
            </p:cNvSpPr>
            <p:nvPr/>
          </p:nvSpPr>
          <p:spPr bwMode="auto">
            <a:xfrm>
              <a:off x="3408" y="134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390" name="Rectangle 261"/>
            <p:cNvSpPr>
              <a:spLocks noChangeArrowheads="1"/>
            </p:cNvSpPr>
            <p:nvPr/>
          </p:nvSpPr>
          <p:spPr bwMode="auto">
            <a:xfrm>
              <a:off x="3552" y="134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391" name="Rectangle 262"/>
            <p:cNvSpPr>
              <a:spLocks noChangeArrowheads="1"/>
            </p:cNvSpPr>
            <p:nvPr/>
          </p:nvSpPr>
          <p:spPr bwMode="auto">
            <a:xfrm>
              <a:off x="3696" y="134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392" name="Rectangle 263"/>
            <p:cNvSpPr>
              <a:spLocks noChangeArrowheads="1"/>
            </p:cNvSpPr>
            <p:nvPr/>
          </p:nvSpPr>
          <p:spPr bwMode="auto">
            <a:xfrm>
              <a:off x="3840" y="134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sp>
          <p:nvSpPr>
            <p:cNvPr id="97393" name="Rectangle 264"/>
            <p:cNvSpPr>
              <a:spLocks noChangeArrowheads="1"/>
            </p:cNvSpPr>
            <p:nvPr/>
          </p:nvSpPr>
          <p:spPr bwMode="auto">
            <a:xfrm>
              <a:off x="3984" y="1344"/>
              <a:ext cx="96" cy="48"/>
            </a:xfrm>
            <a:prstGeom prst="rect">
              <a:avLst/>
            </a:prstGeom>
            <a:solidFill>
              <a:srgbClr val="FFFF99"/>
            </a:solidFill>
            <a:ln w="12700">
              <a:solidFill>
                <a:schemeClr val="bg2"/>
              </a:solidFill>
              <a:miter lim="800000"/>
              <a:headEnd type="none" w="sm" len="sm"/>
              <a:tailEnd type="none" w="sm" len="sm"/>
            </a:ln>
          </p:spPr>
          <p:txBody>
            <a:bodyPr wrap="none" anchor="ctr"/>
            <a:lstStyle/>
            <a:p>
              <a:endParaRPr lang="hu-HU"/>
            </a:p>
          </p:txBody>
        </p:sp>
      </p:grpSp>
      <p:grpSp>
        <p:nvGrpSpPr>
          <p:cNvPr id="97355" name="Group 265"/>
          <p:cNvGrpSpPr>
            <a:grpSpLocks/>
          </p:cNvGrpSpPr>
          <p:nvPr/>
        </p:nvGrpSpPr>
        <p:grpSpPr bwMode="auto">
          <a:xfrm>
            <a:off x="4773613" y="3327400"/>
            <a:ext cx="1066800" cy="76200"/>
            <a:chOff x="3408" y="1344"/>
            <a:chExt cx="672" cy="48"/>
          </a:xfrm>
        </p:grpSpPr>
        <p:sp>
          <p:nvSpPr>
            <p:cNvPr id="97384" name="Rectangle 266"/>
            <p:cNvSpPr>
              <a:spLocks noChangeArrowheads="1"/>
            </p:cNvSpPr>
            <p:nvPr/>
          </p:nvSpPr>
          <p:spPr bwMode="auto">
            <a:xfrm>
              <a:off x="3408" y="134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385" name="Rectangle 267"/>
            <p:cNvSpPr>
              <a:spLocks noChangeArrowheads="1"/>
            </p:cNvSpPr>
            <p:nvPr/>
          </p:nvSpPr>
          <p:spPr bwMode="auto">
            <a:xfrm>
              <a:off x="3552" y="134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386" name="Rectangle 268"/>
            <p:cNvSpPr>
              <a:spLocks noChangeArrowheads="1"/>
            </p:cNvSpPr>
            <p:nvPr/>
          </p:nvSpPr>
          <p:spPr bwMode="auto">
            <a:xfrm>
              <a:off x="3696" y="134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387" name="Rectangle 269"/>
            <p:cNvSpPr>
              <a:spLocks noChangeArrowheads="1"/>
            </p:cNvSpPr>
            <p:nvPr/>
          </p:nvSpPr>
          <p:spPr bwMode="auto">
            <a:xfrm>
              <a:off x="3840" y="134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sp>
          <p:nvSpPr>
            <p:cNvPr id="97388" name="Rectangle 270"/>
            <p:cNvSpPr>
              <a:spLocks noChangeArrowheads="1"/>
            </p:cNvSpPr>
            <p:nvPr/>
          </p:nvSpPr>
          <p:spPr bwMode="auto">
            <a:xfrm>
              <a:off x="3984" y="1344"/>
              <a:ext cx="96" cy="48"/>
            </a:xfrm>
            <a:prstGeom prst="rect">
              <a:avLst/>
            </a:prstGeom>
            <a:solidFill>
              <a:srgbClr val="CCECFF"/>
            </a:solidFill>
            <a:ln w="12700">
              <a:solidFill>
                <a:schemeClr val="bg2"/>
              </a:solidFill>
              <a:miter lim="800000"/>
              <a:headEnd type="none" w="sm" len="sm"/>
              <a:tailEnd type="none" w="sm" len="sm"/>
            </a:ln>
          </p:spPr>
          <p:txBody>
            <a:bodyPr wrap="none" anchor="ctr"/>
            <a:lstStyle/>
            <a:p>
              <a:endParaRPr lang="hu-HU"/>
            </a:p>
          </p:txBody>
        </p:sp>
      </p:grpSp>
      <p:grpSp>
        <p:nvGrpSpPr>
          <p:cNvPr id="97356" name="Group 271"/>
          <p:cNvGrpSpPr>
            <a:grpSpLocks/>
          </p:cNvGrpSpPr>
          <p:nvPr/>
        </p:nvGrpSpPr>
        <p:grpSpPr bwMode="auto">
          <a:xfrm>
            <a:off x="4773613" y="3556000"/>
            <a:ext cx="1066800" cy="76200"/>
            <a:chOff x="3408" y="1344"/>
            <a:chExt cx="672" cy="48"/>
          </a:xfrm>
        </p:grpSpPr>
        <p:sp>
          <p:nvSpPr>
            <p:cNvPr id="97379" name="Rectangle 272"/>
            <p:cNvSpPr>
              <a:spLocks noChangeArrowheads="1"/>
            </p:cNvSpPr>
            <p:nvPr/>
          </p:nvSpPr>
          <p:spPr bwMode="auto">
            <a:xfrm>
              <a:off x="3408"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380" name="Rectangle 273"/>
            <p:cNvSpPr>
              <a:spLocks noChangeArrowheads="1"/>
            </p:cNvSpPr>
            <p:nvPr/>
          </p:nvSpPr>
          <p:spPr bwMode="auto">
            <a:xfrm>
              <a:off x="3552"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381" name="Rectangle 274"/>
            <p:cNvSpPr>
              <a:spLocks noChangeArrowheads="1"/>
            </p:cNvSpPr>
            <p:nvPr/>
          </p:nvSpPr>
          <p:spPr bwMode="auto">
            <a:xfrm>
              <a:off x="3696"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382" name="Rectangle 275"/>
            <p:cNvSpPr>
              <a:spLocks noChangeArrowheads="1"/>
            </p:cNvSpPr>
            <p:nvPr/>
          </p:nvSpPr>
          <p:spPr bwMode="auto">
            <a:xfrm>
              <a:off x="3840"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sp>
          <p:nvSpPr>
            <p:cNvPr id="97383" name="Rectangle 276"/>
            <p:cNvSpPr>
              <a:spLocks noChangeArrowheads="1"/>
            </p:cNvSpPr>
            <p:nvPr/>
          </p:nvSpPr>
          <p:spPr bwMode="auto">
            <a:xfrm>
              <a:off x="3984" y="1344"/>
              <a:ext cx="96" cy="48"/>
            </a:xfrm>
            <a:prstGeom prst="rect">
              <a:avLst/>
            </a:prstGeom>
            <a:solidFill>
              <a:srgbClr val="009900"/>
            </a:solidFill>
            <a:ln w="12700">
              <a:solidFill>
                <a:schemeClr val="bg2"/>
              </a:solidFill>
              <a:miter lim="800000"/>
              <a:headEnd type="none" w="sm" len="sm"/>
              <a:tailEnd type="none" w="sm" len="sm"/>
            </a:ln>
          </p:spPr>
          <p:txBody>
            <a:bodyPr wrap="none" anchor="ctr"/>
            <a:lstStyle/>
            <a:p>
              <a:endParaRPr lang="hu-HU"/>
            </a:p>
          </p:txBody>
        </p:sp>
      </p:grpSp>
      <p:grpSp>
        <p:nvGrpSpPr>
          <p:cNvPr id="97357" name="Group 277"/>
          <p:cNvGrpSpPr>
            <a:grpSpLocks/>
          </p:cNvGrpSpPr>
          <p:nvPr/>
        </p:nvGrpSpPr>
        <p:grpSpPr bwMode="auto">
          <a:xfrm>
            <a:off x="4773613" y="3784600"/>
            <a:ext cx="1066800" cy="76200"/>
            <a:chOff x="3408" y="1344"/>
            <a:chExt cx="672" cy="48"/>
          </a:xfrm>
        </p:grpSpPr>
        <p:sp>
          <p:nvSpPr>
            <p:cNvPr id="97374" name="Rectangle 278"/>
            <p:cNvSpPr>
              <a:spLocks noChangeArrowheads="1"/>
            </p:cNvSpPr>
            <p:nvPr/>
          </p:nvSpPr>
          <p:spPr bwMode="auto">
            <a:xfrm>
              <a:off x="3408"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375" name="Rectangle 279"/>
            <p:cNvSpPr>
              <a:spLocks noChangeArrowheads="1"/>
            </p:cNvSpPr>
            <p:nvPr/>
          </p:nvSpPr>
          <p:spPr bwMode="auto">
            <a:xfrm>
              <a:off x="3552"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376" name="Rectangle 280"/>
            <p:cNvSpPr>
              <a:spLocks noChangeArrowheads="1"/>
            </p:cNvSpPr>
            <p:nvPr/>
          </p:nvSpPr>
          <p:spPr bwMode="auto">
            <a:xfrm>
              <a:off x="3696"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377" name="Rectangle 281"/>
            <p:cNvSpPr>
              <a:spLocks noChangeArrowheads="1"/>
            </p:cNvSpPr>
            <p:nvPr/>
          </p:nvSpPr>
          <p:spPr bwMode="auto">
            <a:xfrm>
              <a:off x="3840"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sp>
          <p:nvSpPr>
            <p:cNvPr id="97378" name="Rectangle 282"/>
            <p:cNvSpPr>
              <a:spLocks noChangeArrowheads="1"/>
            </p:cNvSpPr>
            <p:nvPr/>
          </p:nvSpPr>
          <p:spPr bwMode="auto">
            <a:xfrm>
              <a:off x="3984" y="1344"/>
              <a:ext cx="96" cy="48"/>
            </a:xfrm>
            <a:prstGeom prst="rect">
              <a:avLst/>
            </a:prstGeom>
            <a:solidFill>
              <a:srgbClr val="FF0033"/>
            </a:solidFill>
            <a:ln w="12700">
              <a:solidFill>
                <a:schemeClr val="bg2"/>
              </a:solidFill>
              <a:miter lim="800000"/>
              <a:headEnd type="none" w="sm" len="sm"/>
              <a:tailEnd type="none" w="sm" len="sm"/>
            </a:ln>
          </p:spPr>
          <p:txBody>
            <a:bodyPr wrap="none" anchor="ctr"/>
            <a:lstStyle/>
            <a:p>
              <a:endParaRPr lang="hu-HU"/>
            </a:p>
          </p:txBody>
        </p:sp>
      </p:grpSp>
      <p:sp>
        <p:nvSpPr>
          <p:cNvPr id="97358" name="Rectangle 283"/>
          <p:cNvSpPr>
            <a:spLocks noChangeArrowheads="1"/>
          </p:cNvSpPr>
          <p:nvPr/>
        </p:nvSpPr>
        <p:spPr bwMode="auto">
          <a:xfrm>
            <a:off x="7380288" y="1651000"/>
            <a:ext cx="838200" cy="609600"/>
          </a:xfrm>
          <a:prstGeom prst="rect">
            <a:avLst/>
          </a:prstGeom>
          <a:solidFill>
            <a:srgbClr val="CCCCFF"/>
          </a:solidFill>
          <a:ln w="12700">
            <a:solidFill>
              <a:schemeClr val="bg2"/>
            </a:solidFill>
            <a:miter lim="800000"/>
            <a:headEnd type="none" w="sm" len="sm"/>
            <a:tailEnd type="none" w="sm" len="sm"/>
          </a:ln>
        </p:spPr>
        <p:txBody>
          <a:bodyPr wrap="none" anchor="ctr"/>
          <a:lstStyle/>
          <a:p>
            <a:pPr algn="ctr" eaLnBrk="0" hangingPunct="0"/>
            <a:r>
              <a:rPr lang="en-US" sz="1800" b="0">
                <a:solidFill>
                  <a:schemeClr val="bg2"/>
                </a:solidFill>
              </a:rPr>
              <a:t>Buffer </a:t>
            </a:r>
          </a:p>
          <a:p>
            <a:pPr algn="ctr" eaLnBrk="0" hangingPunct="0"/>
            <a:r>
              <a:rPr lang="en-US" sz="1800" b="0">
                <a:solidFill>
                  <a:schemeClr val="bg2"/>
                </a:solidFill>
              </a:rPr>
              <a:t>Box</a:t>
            </a:r>
          </a:p>
        </p:txBody>
      </p:sp>
      <p:sp>
        <p:nvSpPr>
          <p:cNvPr id="97359" name="Line 284"/>
          <p:cNvSpPr>
            <a:spLocks noChangeShapeType="1"/>
          </p:cNvSpPr>
          <p:nvPr/>
        </p:nvSpPr>
        <p:spPr bwMode="auto">
          <a:xfrm>
            <a:off x="8218488" y="1955800"/>
            <a:ext cx="457200" cy="0"/>
          </a:xfrm>
          <a:prstGeom prst="line">
            <a:avLst/>
          </a:prstGeom>
          <a:noFill/>
          <a:ln w="76200">
            <a:solidFill>
              <a:schemeClr val="bg2"/>
            </a:solidFill>
            <a:round/>
            <a:headEnd type="none" w="sm" len="sm"/>
            <a:tailEnd type="triangle" w="sm" len="sm"/>
          </a:ln>
        </p:spPr>
        <p:txBody>
          <a:bodyPr wrap="none" anchor="ctr"/>
          <a:lstStyle/>
          <a:p>
            <a:endParaRPr lang="hu-HU"/>
          </a:p>
        </p:txBody>
      </p:sp>
      <p:sp>
        <p:nvSpPr>
          <p:cNvPr id="97360" name="Rectangle 285"/>
          <p:cNvSpPr>
            <a:spLocks noChangeArrowheads="1"/>
          </p:cNvSpPr>
          <p:nvPr/>
        </p:nvSpPr>
        <p:spPr bwMode="auto">
          <a:xfrm>
            <a:off x="7380288" y="2260600"/>
            <a:ext cx="838200" cy="533400"/>
          </a:xfrm>
          <a:prstGeom prst="rect">
            <a:avLst/>
          </a:prstGeom>
          <a:solidFill>
            <a:srgbClr val="CCCCFF"/>
          </a:solidFill>
          <a:ln w="12700">
            <a:solidFill>
              <a:schemeClr val="bg2"/>
            </a:solidFill>
            <a:miter lim="800000"/>
            <a:headEnd type="none" w="sm" len="sm"/>
            <a:tailEnd type="none" w="sm" len="sm"/>
          </a:ln>
        </p:spPr>
        <p:txBody>
          <a:bodyPr wrap="none" anchor="ctr"/>
          <a:lstStyle/>
          <a:p>
            <a:pPr algn="ctr" eaLnBrk="0" hangingPunct="0"/>
            <a:r>
              <a:rPr lang="en-US" sz="1800" b="0">
                <a:solidFill>
                  <a:schemeClr val="bg2"/>
                </a:solidFill>
              </a:rPr>
              <a:t>Buffer </a:t>
            </a:r>
          </a:p>
          <a:p>
            <a:pPr algn="ctr" eaLnBrk="0" hangingPunct="0"/>
            <a:r>
              <a:rPr lang="en-US" sz="1800" b="0">
                <a:solidFill>
                  <a:schemeClr val="bg2"/>
                </a:solidFill>
              </a:rPr>
              <a:t>Box</a:t>
            </a:r>
          </a:p>
        </p:txBody>
      </p:sp>
      <p:sp>
        <p:nvSpPr>
          <p:cNvPr id="97361" name="Line 286"/>
          <p:cNvSpPr>
            <a:spLocks noChangeShapeType="1"/>
          </p:cNvSpPr>
          <p:nvPr/>
        </p:nvSpPr>
        <p:spPr bwMode="auto">
          <a:xfrm>
            <a:off x="8218488" y="3556000"/>
            <a:ext cx="457200" cy="0"/>
          </a:xfrm>
          <a:prstGeom prst="line">
            <a:avLst/>
          </a:prstGeom>
          <a:noFill/>
          <a:ln w="76200">
            <a:solidFill>
              <a:schemeClr val="bg2"/>
            </a:solidFill>
            <a:round/>
            <a:headEnd type="none" w="sm" len="sm"/>
            <a:tailEnd type="triangle" w="sm" len="sm"/>
          </a:ln>
        </p:spPr>
        <p:txBody>
          <a:bodyPr wrap="none" anchor="ctr"/>
          <a:lstStyle/>
          <a:p>
            <a:endParaRPr lang="hu-HU"/>
          </a:p>
        </p:txBody>
      </p:sp>
      <p:sp>
        <p:nvSpPr>
          <p:cNvPr id="97362" name="Rectangle 287"/>
          <p:cNvSpPr>
            <a:spLocks noChangeArrowheads="1"/>
          </p:cNvSpPr>
          <p:nvPr/>
        </p:nvSpPr>
        <p:spPr bwMode="auto">
          <a:xfrm>
            <a:off x="7380288" y="2794000"/>
            <a:ext cx="838200" cy="533400"/>
          </a:xfrm>
          <a:prstGeom prst="rect">
            <a:avLst/>
          </a:prstGeom>
          <a:solidFill>
            <a:srgbClr val="CCCCFF"/>
          </a:solidFill>
          <a:ln w="12700">
            <a:solidFill>
              <a:schemeClr val="bg2"/>
            </a:solidFill>
            <a:miter lim="800000"/>
            <a:headEnd type="none" w="sm" len="sm"/>
            <a:tailEnd type="none" w="sm" len="sm"/>
          </a:ln>
        </p:spPr>
        <p:txBody>
          <a:bodyPr wrap="none" anchor="ctr"/>
          <a:lstStyle/>
          <a:p>
            <a:pPr algn="ctr" eaLnBrk="0" hangingPunct="0"/>
            <a:r>
              <a:rPr lang="en-US" sz="1800" b="0">
                <a:solidFill>
                  <a:schemeClr val="bg2"/>
                </a:solidFill>
              </a:rPr>
              <a:t>Buffer </a:t>
            </a:r>
          </a:p>
          <a:p>
            <a:pPr algn="ctr" eaLnBrk="0" hangingPunct="0"/>
            <a:r>
              <a:rPr lang="en-US" sz="1800" b="0">
                <a:solidFill>
                  <a:schemeClr val="bg2"/>
                </a:solidFill>
              </a:rPr>
              <a:t>Box</a:t>
            </a:r>
          </a:p>
        </p:txBody>
      </p:sp>
      <p:sp>
        <p:nvSpPr>
          <p:cNvPr id="97363" name="Rectangle 288"/>
          <p:cNvSpPr>
            <a:spLocks noChangeArrowheads="1"/>
          </p:cNvSpPr>
          <p:nvPr/>
        </p:nvSpPr>
        <p:spPr bwMode="auto">
          <a:xfrm>
            <a:off x="7380288" y="3327400"/>
            <a:ext cx="838200" cy="533400"/>
          </a:xfrm>
          <a:prstGeom prst="rect">
            <a:avLst/>
          </a:prstGeom>
          <a:solidFill>
            <a:srgbClr val="CCCCFF"/>
          </a:solidFill>
          <a:ln w="12700">
            <a:solidFill>
              <a:schemeClr val="bg2"/>
            </a:solidFill>
            <a:miter lim="800000"/>
            <a:headEnd type="none" w="sm" len="sm"/>
            <a:tailEnd type="none" w="sm" len="sm"/>
          </a:ln>
        </p:spPr>
        <p:txBody>
          <a:bodyPr wrap="none" anchor="ctr"/>
          <a:lstStyle/>
          <a:p>
            <a:pPr algn="ctr" eaLnBrk="0" hangingPunct="0"/>
            <a:r>
              <a:rPr lang="en-US" sz="1800" b="0">
                <a:solidFill>
                  <a:schemeClr val="bg2"/>
                </a:solidFill>
              </a:rPr>
              <a:t>Buffer </a:t>
            </a:r>
          </a:p>
          <a:p>
            <a:pPr algn="ctr" eaLnBrk="0" hangingPunct="0"/>
            <a:r>
              <a:rPr lang="en-US" sz="1800" b="0">
                <a:solidFill>
                  <a:schemeClr val="bg2"/>
                </a:solidFill>
              </a:rPr>
              <a:t>Box</a:t>
            </a:r>
          </a:p>
        </p:txBody>
      </p:sp>
      <p:sp>
        <p:nvSpPr>
          <p:cNvPr id="97364" name="Line 289"/>
          <p:cNvSpPr>
            <a:spLocks noChangeShapeType="1"/>
          </p:cNvSpPr>
          <p:nvPr/>
        </p:nvSpPr>
        <p:spPr bwMode="auto">
          <a:xfrm>
            <a:off x="8218488" y="2565400"/>
            <a:ext cx="457200" cy="0"/>
          </a:xfrm>
          <a:prstGeom prst="line">
            <a:avLst/>
          </a:prstGeom>
          <a:noFill/>
          <a:ln w="76200">
            <a:solidFill>
              <a:schemeClr val="bg2"/>
            </a:solidFill>
            <a:round/>
            <a:headEnd type="none" w="sm" len="sm"/>
            <a:tailEnd type="triangle" w="sm" len="sm"/>
          </a:ln>
        </p:spPr>
        <p:txBody>
          <a:bodyPr wrap="none" anchor="ctr"/>
          <a:lstStyle/>
          <a:p>
            <a:endParaRPr lang="hu-HU"/>
          </a:p>
        </p:txBody>
      </p:sp>
      <p:sp>
        <p:nvSpPr>
          <p:cNvPr id="97365" name="Line 290"/>
          <p:cNvSpPr>
            <a:spLocks noChangeShapeType="1"/>
          </p:cNvSpPr>
          <p:nvPr/>
        </p:nvSpPr>
        <p:spPr bwMode="auto">
          <a:xfrm>
            <a:off x="8218488" y="3098800"/>
            <a:ext cx="457200" cy="0"/>
          </a:xfrm>
          <a:prstGeom prst="line">
            <a:avLst/>
          </a:prstGeom>
          <a:noFill/>
          <a:ln w="76200">
            <a:solidFill>
              <a:schemeClr val="bg2"/>
            </a:solidFill>
            <a:round/>
            <a:headEnd type="none" w="sm" len="sm"/>
            <a:tailEnd type="triangle" w="sm" len="sm"/>
          </a:ln>
        </p:spPr>
        <p:txBody>
          <a:bodyPr wrap="none" anchor="ctr"/>
          <a:lstStyle/>
          <a:p>
            <a:endParaRPr lang="hu-HU"/>
          </a:p>
        </p:txBody>
      </p:sp>
      <p:sp>
        <p:nvSpPr>
          <p:cNvPr id="233763" name="Rectangle 291"/>
          <p:cNvSpPr>
            <a:spLocks noChangeArrowheads="1"/>
          </p:cNvSpPr>
          <p:nvPr/>
        </p:nvSpPr>
        <p:spPr bwMode="auto">
          <a:xfrm>
            <a:off x="2484438" y="981075"/>
            <a:ext cx="1439862" cy="457200"/>
          </a:xfrm>
          <a:prstGeom prst="rect">
            <a:avLst/>
          </a:prstGeom>
          <a:noFill/>
          <a:ln w="9525">
            <a:noFill/>
            <a:miter lim="800000"/>
            <a:headEnd/>
            <a:tailEnd/>
          </a:ln>
          <a:effectLst/>
        </p:spPr>
        <p:txBody>
          <a:bodyPr>
            <a:spAutoFit/>
          </a:bodyPr>
          <a:lstStyle/>
          <a:p>
            <a:pPr>
              <a:defRPr/>
            </a:pPr>
            <a:r>
              <a:rPr lang="hu-HU" b="0">
                <a:effectLst>
                  <a:outerShdw blurRad="38100" dist="38100" dir="2700000" algn="tl">
                    <a:srgbClr val="000000"/>
                  </a:outerShdw>
                </a:effectLst>
              </a:rPr>
              <a:t>One event</a:t>
            </a:r>
          </a:p>
        </p:txBody>
      </p:sp>
      <p:cxnSp>
        <p:nvCxnSpPr>
          <p:cNvPr id="97367" name="AutoShape 292"/>
          <p:cNvCxnSpPr>
            <a:cxnSpLocks noChangeShapeType="1"/>
            <a:stCxn id="97284" idx="0"/>
            <a:endCxn id="233763" idx="1"/>
          </p:cNvCxnSpPr>
          <p:nvPr/>
        </p:nvCxnSpPr>
        <p:spPr bwMode="auto">
          <a:xfrm flipV="1">
            <a:off x="1898650" y="1209675"/>
            <a:ext cx="585788" cy="344488"/>
          </a:xfrm>
          <a:prstGeom prst="straightConnector1">
            <a:avLst/>
          </a:prstGeom>
          <a:noFill/>
          <a:ln w="9525">
            <a:solidFill>
              <a:schemeClr val="tx1"/>
            </a:solidFill>
            <a:round/>
            <a:headEnd/>
            <a:tailEnd type="triangle" w="med" len="med"/>
          </a:ln>
        </p:spPr>
      </p:cxnSp>
      <p:cxnSp>
        <p:nvCxnSpPr>
          <p:cNvPr id="97368" name="AutoShape 293"/>
          <p:cNvCxnSpPr>
            <a:cxnSpLocks noChangeShapeType="1"/>
            <a:stCxn id="97347" idx="1"/>
            <a:endCxn id="233763" idx="3"/>
          </p:cNvCxnSpPr>
          <p:nvPr/>
        </p:nvCxnSpPr>
        <p:spPr bwMode="auto">
          <a:xfrm flipH="1" flipV="1">
            <a:off x="3924300" y="1209675"/>
            <a:ext cx="838200" cy="311150"/>
          </a:xfrm>
          <a:prstGeom prst="straightConnector1">
            <a:avLst/>
          </a:prstGeom>
          <a:noFill/>
          <a:ln w="9525">
            <a:solidFill>
              <a:schemeClr val="tx1"/>
            </a:solidFill>
            <a:round/>
            <a:headEnd/>
            <a:tailEnd type="triangle" w="med" len="med"/>
          </a:ln>
        </p:spPr>
      </p:cxnSp>
      <p:cxnSp>
        <p:nvCxnSpPr>
          <p:cNvPr id="97369" name="AutoShape 294"/>
          <p:cNvCxnSpPr>
            <a:cxnSpLocks noChangeShapeType="1"/>
            <a:stCxn id="233767" idx="0"/>
            <a:endCxn id="97560" idx="2"/>
          </p:cNvCxnSpPr>
          <p:nvPr/>
        </p:nvCxnSpPr>
        <p:spPr bwMode="auto">
          <a:xfrm flipV="1">
            <a:off x="2592388" y="4083050"/>
            <a:ext cx="30162" cy="354013"/>
          </a:xfrm>
          <a:prstGeom prst="straightConnector1">
            <a:avLst/>
          </a:prstGeom>
          <a:noFill/>
          <a:ln w="9525">
            <a:solidFill>
              <a:schemeClr val="tx1"/>
            </a:solidFill>
            <a:round/>
            <a:headEnd/>
            <a:tailEnd type="triangle" w="med" len="med"/>
          </a:ln>
        </p:spPr>
      </p:cxnSp>
      <p:sp>
        <p:nvSpPr>
          <p:cNvPr id="233767" name="Rectangle 295"/>
          <p:cNvSpPr>
            <a:spLocks noChangeArrowheads="1"/>
          </p:cNvSpPr>
          <p:nvPr/>
        </p:nvSpPr>
        <p:spPr bwMode="auto">
          <a:xfrm>
            <a:off x="1547813" y="4437063"/>
            <a:ext cx="2089150" cy="396875"/>
          </a:xfrm>
          <a:prstGeom prst="rect">
            <a:avLst/>
          </a:prstGeom>
          <a:noFill/>
          <a:ln w="9525">
            <a:noFill/>
            <a:miter lim="800000"/>
            <a:headEnd/>
            <a:tailEnd/>
          </a:ln>
          <a:effectLst/>
        </p:spPr>
        <p:txBody>
          <a:bodyPr>
            <a:spAutoFit/>
          </a:bodyPr>
          <a:lstStyle/>
          <a:p>
            <a:pPr>
              <a:defRPr/>
            </a:pPr>
            <a:r>
              <a:rPr lang="hu-HU" sz="2000" b="0">
                <a:effectLst>
                  <a:outerShdw blurRad="38100" dist="38100" dir="2700000" algn="tl">
                    <a:srgbClr val="000000"/>
                  </a:outerShdw>
                </a:effectLst>
              </a:rPr>
              <a:t>Sub-event buffers</a:t>
            </a:r>
          </a:p>
        </p:txBody>
      </p:sp>
      <p:cxnSp>
        <p:nvCxnSpPr>
          <p:cNvPr id="97371" name="AutoShape 296"/>
          <p:cNvCxnSpPr>
            <a:cxnSpLocks noChangeShapeType="1"/>
            <a:stCxn id="233769" idx="0"/>
            <a:endCxn id="97572" idx="2"/>
          </p:cNvCxnSpPr>
          <p:nvPr/>
        </p:nvCxnSpPr>
        <p:spPr bwMode="auto">
          <a:xfrm flipH="1" flipV="1">
            <a:off x="6432550" y="4006850"/>
            <a:ext cx="265113" cy="358775"/>
          </a:xfrm>
          <a:prstGeom prst="straightConnector1">
            <a:avLst/>
          </a:prstGeom>
          <a:noFill/>
          <a:ln w="9525">
            <a:solidFill>
              <a:schemeClr val="tx1"/>
            </a:solidFill>
            <a:round/>
            <a:headEnd/>
            <a:tailEnd type="triangle" w="med" len="med"/>
          </a:ln>
        </p:spPr>
      </p:cxnSp>
      <p:sp>
        <p:nvSpPr>
          <p:cNvPr id="233769" name="Rectangle 297"/>
          <p:cNvSpPr>
            <a:spLocks noChangeArrowheads="1"/>
          </p:cNvSpPr>
          <p:nvPr/>
        </p:nvSpPr>
        <p:spPr bwMode="auto">
          <a:xfrm>
            <a:off x="4932363" y="4365625"/>
            <a:ext cx="3529012" cy="396875"/>
          </a:xfrm>
          <a:prstGeom prst="rect">
            <a:avLst/>
          </a:prstGeom>
          <a:noFill/>
          <a:ln w="9525">
            <a:noFill/>
            <a:miter lim="800000"/>
            <a:headEnd/>
            <a:tailEnd/>
          </a:ln>
          <a:effectLst/>
        </p:spPr>
        <p:txBody>
          <a:bodyPr>
            <a:spAutoFit/>
          </a:bodyPr>
          <a:lstStyle/>
          <a:p>
            <a:pPr>
              <a:defRPr/>
            </a:pPr>
            <a:r>
              <a:rPr lang="hu-HU" sz="2000" b="0">
                <a:effectLst>
                  <a:outerShdw blurRad="38100" dist="38100" dir="2700000" algn="tl">
                    <a:srgbClr val="000000"/>
                  </a:outerShdw>
                </a:effectLst>
              </a:rPr>
              <a:t>Assembly &amp; Trigger Processors</a:t>
            </a:r>
          </a:p>
        </p:txBody>
      </p:sp>
      <p:sp>
        <p:nvSpPr>
          <p:cNvPr id="97373" name="Text Box 311"/>
          <p:cNvSpPr txBox="1">
            <a:spLocks noChangeArrowheads="1"/>
          </p:cNvSpPr>
          <p:nvPr/>
        </p:nvSpPr>
        <p:spPr bwMode="auto">
          <a:xfrm>
            <a:off x="8661400" y="1700213"/>
            <a:ext cx="374650" cy="2160587"/>
          </a:xfrm>
          <a:prstGeom prst="rect">
            <a:avLst/>
          </a:prstGeom>
          <a:solidFill>
            <a:srgbClr val="FFFF99"/>
          </a:solidFill>
          <a:ln w="9525">
            <a:solidFill>
              <a:schemeClr val="bg2"/>
            </a:solidFill>
            <a:miter lim="800000"/>
            <a:headEnd/>
            <a:tailEnd/>
          </a:ln>
        </p:spPr>
        <p:txBody>
          <a:bodyPr vert="eaVert" lIns="0" rIns="0">
            <a:spAutoFit/>
          </a:bodyPr>
          <a:lstStyle/>
          <a:p>
            <a:pPr>
              <a:spcBef>
                <a:spcPct val="50000"/>
              </a:spcBef>
            </a:pPr>
            <a:r>
              <a:rPr lang="hu-HU">
                <a:solidFill>
                  <a:schemeClr val="bg2"/>
                </a:solidFill>
              </a:rPr>
              <a:t>Final Storage</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3"/>
          <p:cNvSpPr>
            <a:spLocks noGrp="1"/>
          </p:cNvSpPr>
          <p:nvPr>
            <p:ph type="sldNum" sz="quarter" idx="10"/>
          </p:nvPr>
        </p:nvSpPr>
        <p:spPr/>
        <p:txBody>
          <a:bodyPr/>
          <a:lstStyle/>
          <a:p>
            <a:pPr>
              <a:defRPr/>
            </a:pPr>
            <a:fld id="{D0CED05F-4F91-4525-9BC5-9CE244408CE6}" type="slidenum">
              <a:rPr lang="hu-HU"/>
              <a:pPr>
                <a:defRPr/>
              </a:pPr>
              <a:t>46</a:t>
            </a:fld>
            <a:endParaRPr lang="hu-HU"/>
          </a:p>
        </p:txBody>
      </p:sp>
      <p:pic>
        <p:nvPicPr>
          <p:cNvPr id="98307" name="Picture 38"/>
          <p:cNvPicPr>
            <a:picLocks noGrp="1" noChangeAspect="1" noChangeArrowheads="1"/>
          </p:cNvPicPr>
          <p:nvPr>
            <p:ph idx="1"/>
          </p:nvPr>
        </p:nvPicPr>
        <p:blipFill>
          <a:blip r:embed="rId3" cstate="print"/>
          <a:srcRect/>
          <a:stretch>
            <a:fillRect/>
          </a:stretch>
        </p:blipFill>
        <p:spPr>
          <a:xfrm>
            <a:off x="323850" y="771525"/>
            <a:ext cx="8532813" cy="5826125"/>
          </a:xfrm>
        </p:spPr>
      </p:pic>
      <p:sp>
        <p:nvSpPr>
          <p:cNvPr id="270338" name="Rectangle 2"/>
          <p:cNvSpPr>
            <a:spLocks noGrp="1" noChangeArrowheads="1"/>
          </p:cNvSpPr>
          <p:nvPr>
            <p:ph type="title"/>
          </p:nvPr>
        </p:nvSpPr>
        <p:spPr/>
        <p:txBody>
          <a:bodyPr/>
          <a:lstStyle/>
          <a:p>
            <a:pPr eaLnBrk="1" hangingPunct="1">
              <a:defRPr/>
            </a:pPr>
            <a:r>
              <a:rPr lang="en-US" sz="4000" smtClean="0"/>
              <a:t>Accumulated data</a:t>
            </a:r>
          </a:p>
        </p:txBody>
      </p:sp>
      <p:sp>
        <p:nvSpPr>
          <p:cNvPr id="98309" name="Text Box 14"/>
          <p:cNvSpPr txBox="1">
            <a:spLocks noChangeArrowheads="1"/>
          </p:cNvSpPr>
          <p:nvPr/>
        </p:nvSpPr>
        <p:spPr bwMode="auto">
          <a:xfrm>
            <a:off x="1692275" y="1052513"/>
            <a:ext cx="5256213" cy="457200"/>
          </a:xfrm>
          <a:prstGeom prst="rect">
            <a:avLst/>
          </a:prstGeom>
          <a:noFill/>
          <a:ln w="9525">
            <a:noFill/>
            <a:miter lim="800000"/>
            <a:headEnd/>
            <a:tailEnd/>
          </a:ln>
        </p:spPr>
        <p:txBody>
          <a:bodyPr>
            <a:spAutoFit/>
          </a:bodyPr>
          <a:lstStyle/>
          <a:p>
            <a:pPr>
              <a:spcBef>
                <a:spcPct val="50000"/>
              </a:spcBef>
            </a:pPr>
            <a:r>
              <a:rPr lang="hu-HU">
                <a:solidFill>
                  <a:schemeClr val="bg2"/>
                </a:solidFill>
              </a:rPr>
              <a:t>2      3      4          5             6    7    8      9</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0"/>
          </p:nvPr>
        </p:nvSpPr>
        <p:spPr/>
        <p:txBody>
          <a:bodyPr/>
          <a:lstStyle/>
          <a:p>
            <a:pPr>
              <a:defRPr/>
            </a:pPr>
            <a:fld id="{3DB34526-8068-413E-8B6D-282B6A9451C6}" type="slidenum">
              <a:rPr lang="hu-HU"/>
              <a:pPr>
                <a:defRPr/>
              </a:pPr>
              <a:t>47</a:t>
            </a:fld>
            <a:endParaRPr lang="hu-HU"/>
          </a:p>
        </p:txBody>
      </p:sp>
      <p:sp>
        <p:nvSpPr>
          <p:cNvPr id="352258" name="Rectangle 2"/>
          <p:cNvSpPr>
            <a:spLocks noGrp="1" noChangeArrowheads="1"/>
          </p:cNvSpPr>
          <p:nvPr>
            <p:ph type="title"/>
          </p:nvPr>
        </p:nvSpPr>
        <p:spPr/>
        <p:txBody>
          <a:bodyPr/>
          <a:lstStyle/>
          <a:p>
            <a:pPr eaLnBrk="1" hangingPunct="1">
              <a:defRPr/>
            </a:pPr>
            <a:r>
              <a:rPr lang="hu-HU" sz="4000" smtClean="0"/>
              <a:t>What do we extract from the data?</a:t>
            </a:r>
            <a:endParaRPr lang="en-US" sz="4000" smtClean="0"/>
          </a:p>
        </p:txBody>
      </p:sp>
      <p:sp>
        <p:nvSpPr>
          <p:cNvPr id="352259" name="Rectangle 3"/>
          <p:cNvSpPr>
            <a:spLocks noGrp="1" noChangeArrowheads="1"/>
          </p:cNvSpPr>
          <p:nvPr>
            <p:ph type="body" idx="1"/>
          </p:nvPr>
        </p:nvSpPr>
        <p:spPr>
          <a:xfrm>
            <a:off x="285750" y="971550"/>
            <a:ext cx="8858250" cy="5627688"/>
          </a:xfrm>
        </p:spPr>
        <p:txBody>
          <a:bodyPr/>
          <a:lstStyle/>
          <a:p>
            <a:pPr eaLnBrk="1" hangingPunct="1">
              <a:lnSpc>
                <a:spcPct val="90000"/>
              </a:lnSpc>
              <a:defRPr/>
            </a:pPr>
            <a:r>
              <a:rPr lang="hu-HU" smtClean="0"/>
              <a:t>p</a:t>
            </a:r>
            <a:r>
              <a:rPr lang="hu-HU" baseline="-25000" smtClean="0"/>
              <a:t>x</a:t>
            </a:r>
            <a:r>
              <a:rPr lang="hu-HU" smtClean="0"/>
              <a:t>, p</a:t>
            </a:r>
            <a:r>
              <a:rPr lang="hu-HU" baseline="-25000" smtClean="0"/>
              <a:t>y</a:t>
            </a:r>
            <a:r>
              <a:rPr lang="hu-HU" smtClean="0"/>
              <a:t>, p</a:t>
            </a:r>
            <a:r>
              <a:rPr lang="hu-HU" baseline="-25000" smtClean="0"/>
              <a:t>z</a:t>
            </a:r>
            <a:r>
              <a:rPr lang="hu-HU" smtClean="0"/>
              <a:t> → </a:t>
            </a:r>
            <a:r>
              <a:rPr lang="hu-HU" smtClean="0">
                <a:latin typeface="Symbol" pitchFamily="18" charset="2"/>
              </a:rPr>
              <a:t>h</a:t>
            </a:r>
            <a:r>
              <a:rPr lang="hu-HU" smtClean="0"/>
              <a:t> or y, </a:t>
            </a:r>
            <a:r>
              <a:rPr lang="hu-HU" smtClean="0">
                <a:latin typeface="Symbol" pitchFamily="18" charset="2"/>
              </a:rPr>
              <a:t>j</a:t>
            </a:r>
            <a:r>
              <a:rPr lang="hu-HU" smtClean="0"/>
              <a:t>, p</a:t>
            </a:r>
            <a:r>
              <a:rPr lang="hu-HU" baseline="-25000" smtClean="0"/>
              <a:t>t </a:t>
            </a:r>
            <a:r>
              <a:rPr lang="hu-HU" smtClean="0"/>
              <a:t>or m</a:t>
            </a:r>
            <a:r>
              <a:rPr lang="hu-HU" baseline="-25000" smtClean="0"/>
              <a:t>t</a:t>
            </a:r>
          </a:p>
          <a:p>
            <a:pPr eaLnBrk="1" hangingPunct="1">
              <a:lnSpc>
                <a:spcPct val="90000"/>
              </a:lnSpc>
              <a:defRPr/>
            </a:pPr>
            <a:r>
              <a:rPr lang="hu-HU" smtClean="0"/>
              <a:t>Transverse mom. spectrum for each particle</a:t>
            </a:r>
          </a:p>
          <a:p>
            <a:pPr eaLnBrk="1" hangingPunct="1">
              <a:lnSpc>
                <a:spcPct val="90000"/>
              </a:lnSpc>
              <a:defRPr/>
            </a:pPr>
            <a:r>
              <a:rPr lang="hu-HU" smtClean="0"/>
              <a:t>Rapidity distributions</a:t>
            </a:r>
          </a:p>
          <a:p>
            <a:pPr eaLnBrk="1" hangingPunct="1">
              <a:lnSpc>
                <a:spcPct val="90000"/>
              </a:lnSpc>
              <a:defRPr/>
            </a:pPr>
            <a:r>
              <a:rPr lang="hu-HU" smtClean="0"/>
              <a:t>Angular distributions</a:t>
            </a:r>
          </a:p>
          <a:p>
            <a:pPr lvl="1" eaLnBrk="1" hangingPunct="1">
              <a:lnSpc>
                <a:spcPct val="90000"/>
              </a:lnSpc>
              <a:defRPr/>
            </a:pPr>
            <a:r>
              <a:rPr lang="hu-HU" smtClean="0"/>
              <a:t>Elliptic flow</a:t>
            </a:r>
          </a:p>
          <a:p>
            <a:pPr eaLnBrk="1" hangingPunct="1">
              <a:lnSpc>
                <a:spcPct val="90000"/>
              </a:lnSpc>
              <a:defRPr/>
            </a:pPr>
            <a:r>
              <a:rPr lang="hu-HU" smtClean="0"/>
              <a:t>All kinds of ratios</a:t>
            </a:r>
          </a:p>
          <a:p>
            <a:pPr eaLnBrk="1" hangingPunct="1">
              <a:lnSpc>
                <a:spcPct val="90000"/>
              </a:lnSpc>
              <a:defRPr/>
            </a:pPr>
            <a:r>
              <a:rPr lang="hu-HU" smtClean="0"/>
              <a:t>Pair-correlations</a:t>
            </a:r>
          </a:p>
          <a:p>
            <a:pPr lvl="1" eaLnBrk="1" hangingPunct="1">
              <a:lnSpc>
                <a:spcPct val="90000"/>
              </a:lnSpc>
              <a:defRPr/>
            </a:pPr>
            <a:r>
              <a:rPr lang="hu-HU" smtClean="0"/>
              <a:t>Momentum, angle, etc</a:t>
            </a:r>
          </a:p>
          <a:p>
            <a:pPr eaLnBrk="1" hangingPunct="1">
              <a:lnSpc>
                <a:spcPct val="90000"/>
              </a:lnSpc>
              <a:defRPr/>
            </a:pPr>
            <a:r>
              <a:rPr lang="hu-HU" smtClean="0"/>
              <a:t>Fluctuations</a:t>
            </a:r>
          </a:p>
          <a:p>
            <a:pPr eaLnBrk="1" hangingPunct="1">
              <a:lnSpc>
                <a:spcPct val="90000"/>
              </a:lnSpc>
              <a:defRPr/>
            </a:pPr>
            <a:r>
              <a:rPr lang="hu-HU" smtClean="0"/>
              <a:t>Whatever tells us something…</a:t>
            </a:r>
            <a:endParaRPr lang="en-US" smtClean="0"/>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0"/>
          </p:nvPr>
        </p:nvSpPr>
        <p:spPr/>
        <p:txBody>
          <a:bodyPr/>
          <a:lstStyle/>
          <a:p>
            <a:pPr>
              <a:defRPr/>
            </a:pPr>
            <a:fld id="{34C55DBA-BBBD-47F7-91F5-D599E5F3E14C}" type="slidenum">
              <a:rPr lang="hu-HU"/>
              <a:pPr>
                <a:defRPr/>
              </a:pPr>
              <a:t>48</a:t>
            </a:fld>
            <a:endParaRPr lang="hu-HU"/>
          </a:p>
        </p:txBody>
      </p:sp>
      <p:sp>
        <p:nvSpPr>
          <p:cNvPr id="349186" name="Rectangle 2"/>
          <p:cNvSpPr>
            <a:spLocks noGrp="1" noChangeArrowheads="1"/>
          </p:cNvSpPr>
          <p:nvPr>
            <p:ph type="title"/>
          </p:nvPr>
        </p:nvSpPr>
        <p:spPr/>
        <p:txBody>
          <a:bodyPr/>
          <a:lstStyle/>
          <a:p>
            <a:pPr eaLnBrk="1" hangingPunct="1">
              <a:defRPr/>
            </a:pPr>
            <a:r>
              <a:rPr lang="hu-HU" sz="4000" smtClean="0"/>
              <a:t>Okay, but what did we learn yet?</a:t>
            </a:r>
            <a:endParaRPr lang="en-US" sz="4000" smtClean="0"/>
          </a:p>
        </p:txBody>
      </p:sp>
      <p:sp>
        <p:nvSpPr>
          <p:cNvPr id="349187" name="Rectangle 3"/>
          <p:cNvSpPr>
            <a:spLocks noGrp="1" noChangeArrowheads="1"/>
          </p:cNvSpPr>
          <p:nvPr>
            <p:ph type="body" idx="1"/>
          </p:nvPr>
        </p:nvSpPr>
        <p:spPr>
          <a:xfrm>
            <a:off x="355600" y="971550"/>
            <a:ext cx="8686800" cy="5510213"/>
          </a:xfrm>
        </p:spPr>
        <p:txBody>
          <a:bodyPr/>
          <a:lstStyle/>
          <a:p>
            <a:pPr eaLnBrk="1" hangingPunct="1">
              <a:defRPr/>
            </a:pPr>
            <a:r>
              <a:rPr lang="hu-HU" smtClean="0"/>
              <a:t>Jet suppression</a:t>
            </a:r>
          </a:p>
          <a:p>
            <a:pPr lvl="1" eaLnBrk="1" hangingPunct="1">
              <a:defRPr/>
            </a:pPr>
            <a:r>
              <a:rPr lang="hu-HU" smtClean="0"/>
              <a:t>Hadrons „stick” into the medium</a:t>
            </a:r>
          </a:p>
          <a:p>
            <a:pPr lvl="1" eaLnBrk="1" hangingPunct="1">
              <a:defRPr/>
            </a:pPr>
            <a:r>
              <a:rPr lang="hu-HU" smtClean="0"/>
              <a:t>Even J/</a:t>
            </a:r>
            <a:r>
              <a:rPr lang="hu-HU" smtClean="0">
                <a:latin typeface="Symbol" pitchFamily="18" charset="2"/>
              </a:rPr>
              <a:t>Y</a:t>
            </a:r>
            <a:r>
              <a:rPr lang="hu-HU" smtClean="0"/>
              <a:t> etc…, but photons/leptons don’t</a:t>
            </a:r>
          </a:p>
          <a:p>
            <a:pPr lvl="1" eaLnBrk="1" hangingPunct="1">
              <a:defRPr/>
            </a:pPr>
            <a:r>
              <a:rPr lang="hu-HU" smtClean="0"/>
              <a:t>No suppression in d+Au</a:t>
            </a:r>
          </a:p>
          <a:p>
            <a:pPr eaLnBrk="1" hangingPunct="1">
              <a:defRPr/>
            </a:pPr>
            <a:r>
              <a:rPr lang="hu-HU" smtClean="0"/>
              <a:t>Nearly perfect fluid of quarks</a:t>
            </a:r>
          </a:p>
          <a:p>
            <a:pPr lvl="1" eaLnBrk="1" hangingPunct="1">
              <a:defRPr/>
            </a:pPr>
            <a:r>
              <a:rPr lang="hu-HU" smtClean="0"/>
              <a:t>Collective dynamics, it’s a medium</a:t>
            </a:r>
          </a:p>
          <a:p>
            <a:pPr lvl="1" eaLnBrk="1" hangingPunct="1">
              <a:defRPr/>
            </a:pPr>
            <a:r>
              <a:rPr lang="hu-HU" smtClean="0"/>
              <a:t>Quark degrees of freedom</a:t>
            </a:r>
          </a:p>
          <a:p>
            <a:pPr lvl="1" eaLnBrk="1" hangingPunct="1">
              <a:defRPr/>
            </a:pPr>
            <a:r>
              <a:rPr lang="hu-HU" smtClean="0"/>
              <a:t>Nearly perfect fluid</a:t>
            </a:r>
          </a:p>
          <a:p>
            <a:pPr eaLnBrk="1" hangingPunct="1">
              <a:defRPr/>
            </a:pPr>
            <a:r>
              <a:rPr lang="hu-HU" smtClean="0"/>
              <a:t>Chiral dynamics seen, symmetry restoration</a:t>
            </a:r>
          </a:p>
          <a:p>
            <a:pPr eaLnBrk="1" hangingPunct="1">
              <a:defRPr/>
            </a:pPr>
            <a:r>
              <a:rPr lang="hu-HU" smtClean="0"/>
              <a:t>Where is the critical point?</a:t>
            </a:r>
            <a:endParaRPr lang="en-US" smtClean="0"/>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0"/>
          </p:nvPr>
        </p:nvSpPr>
        <p:spPr/>
        <p:txBody>
          <a:bodyPr/>
          <a:lstStyle/>
          <a:p>
            <a:pPr>
              <a:defRPr/>
            </a:pPr>
            <a:fld id="{5918CC88-61C1-4770-AE71-058E64EDC0EB}" type="slidenum">
              <a:rPr lang="hu-HU"/>
              <a:pPr>
                <a:defRPr/>
              </a:pPr>
              <a:t>49</a:t>
            </a:fld>
            <a:endParaRPr lang="hu-HU"/>
          </a:p>
        </p:txBody>
      </p:sp>
      <p:sp>
        <p:nvSpPr>
          <p:cNvPr id="503810" name="Rectangle 2"/>
          <p:cNvSpPr>
            <a:spLocks noGrp="1" noChangeArrowheads="1"/>
          </p:cNvSpPr>
          <p:nvPr>
            <p:ph type="title"/>
          </p:nvPr>
        </p:nvSpPr>
        <p:spPr/>
        <p:txBody>
          <a:bodyPr/>
          <a:lstStyle/>
          <a:p>
            <a:pPr eaLnBrk="1" hangingPunct="1">
              <a:defRPr/>
            </a:pPr>
            <a:r>
              <a:rPr lang="hu-HU" sz="4000" smtClean="0"/>
              <a:t>Egy PHENIX esemény</a:t>
            </a:r>
            <a:endParaRPr lang="en-US" sz="4000" smtClean="0"/>
          </a:p>
        </p:txBody>
      </p:sp>
      <p:pic>
        <p:nvPicPr>
          <p:cNvPr id="503811" name="phenixEventLarge1.mpg">
            <a:hlinkClick r:id="" action="ppaction://media"/>
          </p:cNvPr>
          <p:cNvPicPr>
            <a:picLocks noRot="1" noChangeAspect="1" noChangeArrowheads="1"/>
          </p:cNvPicPr>
          <p:nvPr>
            <a:videoFile r:link="rId1"/>
          </p:nvPr>
        </p:nvPicPr>
        <p:blipFill>
          <a:blip r:embed="rId3" cstate="print"/>
          <a:srcRect/>
          <a:stretch>
            <a:fillRect/>
          </a:stretch>
        </p:blipFill>
        <p:spPr bwMode="auto">
          <a:xfrm>
            <a:off x="903288" y="827088"/>
            <a:ext cx="7527925" cy="56467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67" fill="hold"/>
                                        <p:tgtEl>
                                          <p:spTgt spid="5038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038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03811"/>
                                        </p:tgtEl>
                                      </p:cBhvr>
                                    </p:cmd>
                                  </p:childTnLst>
                                </p:cTn>
                              </p:par>
                            </p:childTnLst>
                          </p:cTn>
                        </p:par>
                      </p:childTnLst>
                    </p:cTn>
                  </p:par>
                </p:childTnLst>
              </p:cTn>
              <p:nextCondLst>
                <p:cond evt="onClick" delay="0">
                  <p:tgtEl>
                    <p:spTgt spid="503811"/>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5038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r" eaLnBrk="1" hangingPunct="1">
              <a:defRPr/>
            </a:pPr>
            <a:r>
              <a:rPr lang="hu-HU" dirty="0" smtClean="0"/>
              <a:t>Kölcsönhatások</a:t>
            </a:r>
          </a:p>
        </p:txBody>
      </p:sp>
      <p:sp>
        <p:nvSpPr>
          <p:cNvPr id="4" name="Dia számának helye 3"/>
          <p:cNvSpPr>
            <a:spLocks noGrp="1"/>
          </p:cNvSpPr>
          <p:nvPr>
            <p:ph type="sldNum" sz="quarter" idx="10"/>
          </p:nvPr>
        </p:nvSpPr>
        <p:spPr/>
        <p:txBody>
          <a:bodyPr/>
          <a:lstStyle/>
          <a:p>
            <a:pPr>
              <a:defRPr/>
            </a:pPr>
            <a:fld id="{3A89A577-48C1-4133-B05E-4F9BF0C12FBD}" type="slidenum">
              <a:rPr lang="hu-HU"/>
              <a:pPr>
                <a:defRPr/>
              </a:pPr>
              <a:t>5</a:t>
            </a:fld>
            <a:endParaRPr lang="hu-HU"/>
          </a:p>
        </p:txBody>
      </p:sp>
      <p:pic>
        <p:nvPicPr>
          <p:cNvPr id="63492" name="Picture 2"/>
          <p:cNvPicPr>
            <a:picLocks noChangeAspect="1" noChangeArrowheads="1"/>
          </p:cNvPicPr>
          <p:nvPr/>
        </p:nvPicPr>
        <p:blipFill>
          <a:blip r:embed="rId2" cstate="print"/>
          <a:srcRect/>
          <a:stretch>
            <a:fillRect/>
          </a:stretch>
        </p:blipFill>
        <p:spPr bwMode="auto">
          <a:xfrm>
            <a:off x="0" y="0"/>
            <a:ext cx="4460875" cy="2320925"/>
          </a:xfrm>
          <a:prstGeom prst="rect">
            <a:avLst/>
          </a:prstGeom>
          <a:noFill/>
          <a:ln w="9525">
            <a:noFill/>
            <a:miter lim="800000"/>
            <a:headEnd/>
            <a:tailEnd/>
          </a:ln>
        </p:spPr>
      </p:pic>
      <p:pic>
        <p:nvPicPr>
          <p:cNvPr id="63493" name="Picture 3"/>
          <p:cNvPicPr>
            <a:picLocks noChangeAspect="1" noChangeArrowheads="1"/>
          </p:cNvPicPr>
          <p:nvPr/>
        </p:nvPicPr>
        <p:blipFill>
          <a:blip r:embed="rId3" cstate="print"/>
          <a:srcRect/>
          <a:stretch>
            <a:fillRect/>
          </a:stretch>
        </p:blipFill>
        <p:spPr bwMode="auto">
          <a:xfrm>
            <a:off x="0" y="2338388"/>
            <a:ext cx="5576888" cy="2206625"/>
          </a:xfrm>
          <a:prstGeom prst="rect">
            <a:avLst/>
          </a:prstGeom>
          <a:noFill/>
          <a:ln w="9525">
            <a:noFill/>
            <a:miter lim="800000"/>
            <a:headEnd/>
            <a:tailEnd/>
          </a:ln>
        </p:spPr>
      </p:pic>
      <p:pic>
        <p:nvPicPr>
          <p:cNvPr id="63494" name="Picture 4"/>
          <p:cNvPicPr>
            <a:picLocks noChangeAspect="1" noChangeArrowheads="1"/>
          </p:cNvPicPr>
          <p:nvPr/>
        </p:nvPicPr>
        <p:blipFill>
          <a:blip r:embed="rId4" cstate="print"/>
          <a:srcRect/>
          <a:stretch>
            <a:fillRect/>
          </a:stretch>
        </p:blipFill>
        <p:spPr bwMode="auto">
          <a:xfrm>
            <a:off x="0" y="4559300"/>
            <a:ext cx="4697413" cy="2298700"/>
          </a:xfrm>
          <a:prstGeom prst="rect">
            <a:avLst/>
          </a:prstGeom>
          <a:noFill/>
          <a:ln w="9525">
            <a:noFill/>
            <a:miter lim="800000"/>
            <a:headEnd/>
            <a:tailEnd/>
          </a:ln>
        </p:spPr>
      </p:pic>
      <p:pic>
        <p:nvPicPr>
          <p:cNvPr id="63495" name="Picture 5"/>
          <p:cNvPicPr>
            <a:picLocks noChangeAspect="1" noChangeArrowheads="1"/>
          </p:cNvPicPr>
          <p:nvPr/>
        </p:nvPicPr>
        <p:blipFill>
          <a:blip r:embed="rId5" cstate="print"/>
          <a:srcRect/>
          <a:stretch>
            <a:fillRect/>
          </a:stretch>
        </p:blipFill>
        <p:spPr bwMode="auto">
          <a:xfrm>
            <a:off x="4638675" y="5194300"/>
            <a:ext cx="4505325" cy="1663700"/>
          </a:xfrm>
          <a:prstGeom prst="rect">
            <a:avLst/>
          </a:prstGeom>
          <a:noFill/>
          <a:ln w="9525">
            <a:noFill/>
            <a:miter lim="800000"/>
            <a:headEnd/>
            <a:tailEnd/>
          </a:ln>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0"/>
          </p:nvPr>
        </p:nvSpPr>
        <p:spPr/>
        <p:txBody>
          <a:bodyPr/>
          <a:lstStyle/>
          <a:p>
            <a:pPr>
              <a:defRPr/>
            </a:pPr>
            <a:fld id="{E2C8CE6D-4CFC-4B69-A415-059C229C238F}" type="slidenum">
              <a:rPr lang="hu-HU"/>
              <a:pPr>
                <a:defRPr/>
              </a:pPr>
              <a:t>50</a:t>
            </a:fld>
            <a:endParaRPr lang="hu-HU"/>
          </a:p>
        </p:txBody>
      </p:sp>
      <p:sp>
        <p:nvSpPr>
          <p:cNvPr id="504834" name="Rectangle 2"/>
          <p:cNvSpPr>
            <a:spLocks noGrp="1" noChangeArrowheads="1"/>
          </p:cNvSpPr>
          <p:nvPr>
            <p:ph type="body" idx="1"/>
          </p:nvPr>
        </p:nvSpPr>
        <p:spPr>
          <a:xfrm>
            <a:off x="0" y="908050"/>
            <a:ext cx="9144000" cy="5543550"/>
          </a:xfrm>
        </p:spPr>
        <p:txBody>
          <a:bodyPr/>
          <a:lstStyle/>
          <a:p>
            <a:pPr eaLnBrk="1" hangingPunct="1">
              <a:lnSpc>
                <a:spcPct val="80000"/>
              </a:lnSpc>
              <a:defRPr/>
            </a:pPr>
            <a:r>
              <a:rPr lang="hu-HU" sz="2800" smtClean="0"/>
              <a:t>Nagyimpulzusú részecskék elnyelődése, </a:t>
            </a:r>
            <a:r>
              <a:rPr lang="hu-HU" sz="2800" u="sng" smtClean="0">
                <a:solidFill>
                  <a:srgbClr val="FF0000"/>
                </a:solidFill>
              </a:rPr>
              <a:t>új jelenség</a:t>
            </a:r>
          </a:p>
          <a:p>
            <a:pPr lvl="1" eaLnBrk="1" hangingPunct="1">
              <a:lnSpc>
                <a:spcPct val="80000"/>
              </a:lnSpc>
              <a:defRPr/>
            </a:pPr>
            <a:r>
              <a:rPr lang="en-US" sz="2400" smtClean="0"/>
              <a:t>Phys.</a:t>
            </a:r>
            <a:r>
              <a:rPr lang="hu-HU" sz="2400" smtClean="0"/>
              <a:t> </a:t>
            </a:r>
            <a:r>
              <a:rPr lang="en-US" sz="2400" smtClean="0"/>
              <a:t>Rev.</a:t>
            </a:r>
            <a:r>
              <a:rPr lang="hu-HU" sz="2400" smtClean="0"/>
              <a:t> </a:t>
            </a:r>
            <a:r>
              <a:rPr lang="en-US" sz="2400" smtClean="0"/>
              <a:t>Lett.</a:t>
            </a:r>
            <a:r>
              <a:rPr lang="hu-HU" sz="2400" smtClean="0"/>
              <a:t> </a:t>
            </a:r>
            <a:r>
              <a:rPr lang="en-US" sz="2400" smtClean="0"/>
              <a:t>88, 022301 (2002)</a:t>
            </a:r>
            <a:r>
              <a:rPr lang="hu-HU" sz="2400" smtClean="0"/>
              <a:t> (címlap, &gt;500 hiv.)</a:t>
            </a:r>
          </a:p>
          <a:p>
            <a:pPr lvl="1" eaLnBrk="1" hangingPunct="1">
              <a:lnSpc>
                <a:spcPct val="80000"/>
              </a:lnSpc>
              <a:defRPr/>
            </a:pPr>
            <a:r>
              <a:rPr lang="en-US" sz="2400" smtClean="0"/>
              <a:t>Phys.</a:t>
            </a:r>
            <a:r>
              <a:rPr lang="hu-HU" sz="2400" smtClean="0"/>
              <a:t> </a:t>
            </a:r>
            <a:r>
              <a:rPr lang="en-US" sz="2400" smtClean="0"/>
              <a:t>Rev.</a:t>
            </a:r>
            <a:r>
              <a:rPr lang="hu-HU" sz="2400" smtClean="0"/>
              <a:t> </a:t>
            </a:r>
            <a:r>
              <a:rPr lang="en-US" sz="2400" smtClean="0"/>
              <a:t>Lett.</a:t>
            </a:r>
            <a:r>
              <a:rPr lang="hu-HU" sz="2400" smtClean="0"/>
              <a:t> </a:t>
            </a:r>
            <a:r>
              <a:rPr lang="en-US" sz="2400" smtClean="0"/>
              <a:t>91</a:t>
            </a:r>
            <a:r>
              <a:rPr lang="hu-HU" sz="2400" smtClean="0"/>
              <a:t>, </a:t>
            </a:r>
            <a:r>
              <a:rPr lang="en-US" sz="2400" smtClean="0"/>
              <a:t>072301</a:t>
            </a:r>
            <a:r>
              <a:rPr lang="hu-HU" sz="2400" smtClean="0"/>
              <a:t> (</a:t>
            </a:r>
            <a:r>
              <a:rPr lang="en-US" sz="2400" smtClean="0"/>
              <a:t>2003</a:t>
            </a:r>
            <a:r>
              <a:rPr lang="hu-HU" sz="2400" smtClean="0"/>
              <a:t>) (&gt;400 hiv.)</a:t>
            </a:r>
            <a:endParaRPr lang="en-US" sz="2400" smtClean="0"/>
          </a:p>
          <a:p>
            <a:pPr eaLnBrk="1" hangingPunct="1">
              <a:lnSpc>
                <a:spcPct val="80000"/>
              </a:lnSpc>
              <a:defRPr/>
            </a:pPr>
            <a:r>
              <a:rPr lang="hu-HU" sz="2800" smtClean="0"/>
              <a:t>Elnyelődés hiánya d+Au ütközésekben: </a:t>
            </a:r>
            <a:r>
              <a:rPr lang="hu-HU" sz="2800" u="sng" smtClean="0">
                <a:solidFill>
                  <a:srgbClr val="FF0000"/>
                </a:solidFill>
              </a:rPr>
              <a:t>új anyag</a:t>
            </a:r>
            <a:endParaRPr lang="en-US" sz="2800" u="sng" smtClean="0">
              <a:solidFill>
                <a:srgbClr val="FF0000"/>
              </a:solidFill>
            </a:endParaRPr>
          </a:p>
          <a:p>
            <a:pPr lvl="1" eaLnBrk="1" hangingPunct="1">
              <a:lnSpc>
                <a:spcPct val="80000"/>
              </a:lnSpc>
              <a:defRPr/>
            </a:pPr>
            <a:r>
              <a:rPr lang="en-US" sz="2400" smtClean="0"/>
              <a:t>Phys. Rev. Lett. 91, 072303 (2003)</a:t>
            </a:r>
            <a:r>
              <a:rPr lang="hu-HU" sz="2400" smtClean="0"/>
              <a:t> (címlap, &gt;300 hiv.)</a:t>
            </a:r>
            <a:endParaRPr lang="en-US" sz="2400" smtClean="0"/>
          </a:p>
          <a:p>
            <a:pPr eaLnBrk="1" hangingPunct="1">
              <a:lnSpc>
                <a:spcPct val="80000"/>
              </a:lnSpc>
              <a:defRPr/>
            </a:pPr>
            <a:r>
              <a:rPr lang="hu-HU" sz="2800" smtClean="0"/>
              <a:t>Kollektív viselkedés: az anyag </a:t>
            </a:r>
            <a:r>
              <a:rPr lang="hu-HU" sz="2800" u="sng" smtClean="0">
                <a:solidFill>
                  <a:srgbClr val="FF0000"/>
                </a:solidFill>
              </a:rPr>
              <a:t>folyadék</a:t>
            </a:r>
            <a:endParaRPr lang="en-US" sz="2800" u="sng" smtClean="0">
              <a:solidFill>
                <a:srgbClr val="FF0000"/>
              </a:solidFill>
            </a:endParaRPr>
          </a:p>
          <a:p>
            <a:pPr lvl="1" eaLnBrk="1" hangingPunct="1">
              <a:lnSpc>
                <a:spcPct val="80000"/>
              </a:lnSpc>
              <a:defRPr/>
            </a:pPr>
            <a:r>
              <a:rPr lang="en-US" sz="2400" smtClean="0"/>
              <a:t>Nucl.</a:t>
            </a:r>
            <a:r>
              <a:rPr lang="hu-HU" sz="2400" smtClean="0"/>
              <a:t> </a:t>
            </a:r>
            <a:r>
              <a:rPr lang="en-US" sz="2400" smtClean="0"/>
              <a:t>Phys.</a:t>
            </a:r>
            <a:r>
              <a:rPr lang="hu-HU" sz="2400" smtClean="0"/>
              <a:t> </a:t>
            </a:r>
            <a:r>
              <a:rPr lang="en-US" sz="2400" smtClean="0"/>
              <a:t>A</a:t>
            </a:r>
            <a:r>
              <a:rPr lang="hu-HU" sz="2400" smtClean="0"/>
              <a:t> </a:t>
            </a:r>
            <a:r>
              <a:rPr lang="en-US" sz="2400" smtClean="0"/>
              <a:t>757, 184-283 (2005)</a:t>
            </a:r>
            <a:r>
              <a:rPr lang="hu-HU" sz="2400" smtClean="0"/>
              <a:t> (&gt;900 hiv.)</a:t>
            </a:r>
            <a:endParaRPr lang="en-US" sz="2400" smtClean="0"/>
          </a:p>
          <a:p>
            <a:pPr eaLnBrk="1" hangingPunct="1">
              <a:lnSpc>
                <a:spcPct val="80000"/>
              </a:lnSpc>
              <a:defRPr/>
            </a:pPr>
            <a:r>
              <a:rPr lang="hu-HU" sz="2800" smtClean="0"/>
              <a:t>Skálaviselkedés: </a:t>
            </a:r>
            <a:r>
              <a:rPr lang="hu-HU" sz="2800" u="sng" smtClean="0">
                <a:solidFill>
                  <a:srgbClr val="FF0000"/>
                </a:solidFill>
              </a:rPr>
              <a:t>kvark szabadsági fokok</a:t>
            </a:r>
            <a:r>
              <a:rPr lang="hu-HU" sz="2800" smtClean="0"/>
              <a:t>!</a:t>
            </a:r>
            <a:endParaRPr lang="en-US" sz="2800" smtClean="0"/>
          </a:p>
          <a:p>
            <a:pPr lvl="1" eaLnBrk="1" hangingPunct="1">
              <a:lnSpc>
                <a:spcPct val="80000"/>
              </a:lnSpc>
              <a:defRPr/>
            </a:pPr>
            <a:r>
              <a:rPr lang="en-US" sz="2400" smtClean="0"/>
              <a:t>Phys. Rev. Lett. 98, 162301 (2007) </a:t>
            </a:r>
            <a:r>
              <a:rPr lang="hu-HU" sz="2400" smtClean="0"/>
              <a:t>(140 hiv.)</a:t>
            </a:r>
            <a:endParaRPr lang="en-US" sz="2400" smtClean="0"/>
          </a:p>
          <a:p>
            <a:pPr eaLnBrk="1" hangingPunct="1">
              <a:lnSpc>
                <a:spcPct val="80000"/>
              </a:lnSpc>
              <a:defRPr/>
            </a:pPr>
            <a:r>
              <a:rPr lang="hu-HU" sz="2800" smtClean="0"/>
              <a:t>A </a:t>
            </a:r>
            <a:r>
              <a:rPr lang="hu-HU" sz="2800" u="sng" smtClean="0">
                <a:solidFill>
                  <a:srgbClr val="FF0000"/>
                </a:solidFill>
              </a:rPr>
              <a:t>viszkozitás</a:t>
            </a:r>
            <a:r>
              <a:rPr lang="hu-HU" sz="2800" smtClean="0"/>
              <a:t> az elméleti alsó határ közelében</a:t>
            </a:r>
            <a:endParaRPr lang="en-US" sz="2800" u="sng" smtClean="0">
              <a:solidFill>
                <a:srgbClr val="FF4D15"/>
              </a:solidFill>
            </a:endParaRPr>
          </a:p>
          <a:p>
            <a:pPr lvl="1" eaLnBrk="1" hangingPunct="1">
              <a:lnSpc>
                <a:spcPct val="80000"/>
              </a:lnSpc>
              <a:defRPr/>
            </a:pPr>
            <a:r>
              <a:rPr lang="en-US" sz="2400" smtClean="0"/>
              <a:t>Phys. Rev. Lett. 98, 172301 (2007) </a:t>
            </a:r>
            <a:r>
              <a:rPr lang="hu-HU" sz="2400" smtClean="0"/>
              <a:t>(254 hiv.)</a:t>
            </a:r>
            <a:endParaRPr lang="en-US" sz="2400" smtClean="0"/>
          </a:p>
          <a:p>
            <a:pPr eaLnBrk="1" hangingPunct="1">
              <a:lnSpc>
                <a:spcPct val="80000"/>
              </a:lnSpc>
              <a:defRPr/>
            </a:pPr>
            <a:r>
              <a:rPr lang="hu-HU" sz="2800" u="sng" smtClean="0">
                <a:solidFill>
                  <a:srgbClr val="FF0000"/>
                </a:solidFill>
              </a:rPr>
              <a:t>Kezdeti hőmérséklet</a:t>
            </a:r>
            <a:r>
              <a:rPr lang="hu-HU" sz="2800" smtClean="0"/>
              <a:t> messze a kritikus felett</a:t>
            </a:r>
          </a:p>
          <a:p>
            <a:pPr lvl="1" eaLnBrk="1" hangingPunct="1">
              <a:lnSpc>
                <a:spcPct val="80000"/>
              </a:lnSpc>
              <a:defRPr/>
            </a:pPr>
            <a:r>
              <a:rPr lang="nb-NO" sz="2400" smtClean="0"/>
              <a:t>Phys. Rev. Lett. 104, 132301 (2010) </a:t>
            </a:r>
            <a:r>
              <a:rPr lang="hu-HU" sz="2400" smtClean="0"/>
              <a:t>(72 hiv.)</a:t>
            </a:r>
          </a:p>
        </p:txBody>
      </p:sp>
      <p:sp>
        <p:nvSpPr>
          <p:cNvPr id="504835" name="Rectangle 3"/>
          <p:cNvSpPr>
            <a:spLocks noGrp="1" noChangeArrowheads="1"/>
          </p:cNvSpPr>
          <p:nvPr>
            <p:ph type="title"/>
          </p:nvPr>
        </p:nvSpPr>
        <p:spPr/>
        <p:txBody>
          <a:bodyPr/>
          <a:lstStyle/>
          <a:p>
            <a:pPr eaLnBrk="1" hangingPunct="1">
              <a:defRPr/>
            </a:pPr>
            <a:r>
              <a:rPr lang="hu-HU" sz="4000" smtClean="0"/>
              <a:t>RHIC mérföldkövek</a:t>
            </a:r>
            <a:endParaRPr lang="en-US" sz="400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0"/>
            <a:ext cx="9144000" cy="749300"/>
          </a:xfrm>
        </p:spPr>
        <p:txBody>
          <a:bodyPr/>
          <a:lstStyle/>
          <a:p>
            <a:r>
              <a:rPr lang="hu-HU" sz="4200" dirty="0" smtClean="0"/>
              <a:t>Mag-módosulási tényező</a:t>
            </a:r>
            <a:endParaRPr lang="en-US" sz="4200" dirty="0"/>
          </a:p>
        </p:txBody>
      </p:sp>
      <p:grpSp>
        <p:nvGrpSpPr>
          <p:cNvPr id="2" name="Group 3"/>
          <p:cNvGrpSpPr>
            <a:grpSpLocks/>
          </p:cNvGrpSpPr>
          <p:nvPr/>
        </p:nvGrpSpPr>
        <p:grpSpPr bwMode="auto">
          <a:xfrm>
            <a:off x="7019925" y="1511077"/>
            <a:ext cx="1600200" cy="1752600"/>
            <a:chOff x="4032" y="2352"/>
            <a:chExt cx="1008" cy="1104"/>
          </a:xfrm>
        </p:grpSpPr>
        <p:sp>
          <p:nvSpPr>
            <p:cNvPr id="74756" name="Rectangle 4"/>
            <p:cNvSpPr>
              <a:spLocks noChangeArrowheads="1"/>
            </p:cNvSpPr>
            <p:nvPr/>
          </p:nvSpPr>
          <p:spPr bwMode="auto">
            <a:xfrm>
              <a:off x="4272" y="2352"/>
              <a:ext cx="432" cy="1104"/>
            </a:xfrm>
            <a:prstGeom prst="rect">
              <a:avLst/>
            </a:prstGeom>
            <a:solidFill>
              <a:schemeClr val="accent1"/>
            </a:solidFill>
            <a:ln w="9525" algn="ctr">
              <a:solidFill>
                <a:schemeClr val="tx1"/>
              </a:solidFill>
              <a:miter lim="800000"/>
              <a:headEnd/>
              <a:tailEnd/>
            </a:ln>
            <a:effectLst/>
          </p:spPr>
          <p:txBody>
            <a:bodyPr wrap="none" anchor="ctr"/>
            <a:lstStyle/>
            <a:p>
              <a:endParaRPr lang="en-US"/>
            </a:p>
          </p:txBody>
        </p:sp>
        <p:sp>
          <p:nvSpPr>
            <p:cNvPr id="74757" name="Oval 5"/>
            <p:cNvSpPr>
              <a:spLocks noChangeArrowheads="1"/>
            </p:cNvSpPr>
            <p:nvPr/>
          </p:nvSpPr>
          <p:spPr bwMode="auto">
            <a:xfrm>
              <a:off x="4176" y="2352"/>
              <a:ext cx="144" cy="1104"/>
            </a:xfrm>
            <a:prstGeom prst="ellipse">
              <a:avLst/>
            </a:prstGeom>
            <a:solidFill>
              <a:srgbClr val="FFCC00"/>
            </a:solidFill>
            <a:ln w="9525" algn="ctr">
              <a:solidFill>
                <a:schemeClr val="tx1"/>
              </a:solidFill>
              <a:round/>
              <a:headEnd/>
              <a:tailEnd/>
            </a:ln>
            <a:effectLst/>
          </p:spPr>
          <p:txBody>
            <a:bodyPr wrap="none" anchor="ctr"/>
            <a:lstStyle/>
            <a:p>
              <a:endParaRPr lang="en-US"/>
            </a:p>
          </p:txBody>
        </p:sp>
        <p:sp>
          <p:nvSpPr>
            <p:cNvPr id="74758" name="Oval 6"/>
            <p:cNvSpPr>
              <a:spLocks noChangeArrowheads="1"/>
            </p:cNvSpPr>
            <p:nvPr/>
          </p:nvSpPr>
          <p:spPr bwMode="auto">
            <a:xfrm>
              <a:off x="4656" y="2352"/>
              <a:ext cx="144" cy="1104"/>
            </a:xfrm>
            <a:prstGeom prst="ellipse">
              <a:avLst/>
            </a:prstGeom>
            <a:solidFill>
              <a:srgbClr val="FFCC00"/>
            </a:solidFill>
            <a:ln w="9525" algn="ctr">
              <a:solidFill>
                <a:schemeClr val="tx1"/>
              </a:solidFill>
              <a:round/>
              <a:headEnd/>
              <a:tailEnd/>
            </a:ln>
            <a:effectLst/>
          </p:spPr>
          <p:txBody>
            <a:bodyPr wrap="none" anchor="ctr"/>
            <a:lstStyle/>
            <a:p>
              <a:endParaRPr lang="en-US"/>
            </a:p>
          </p:txBody>
        </p:sp>
        <p:sp>
          <p:nvSpPr>
            <p:cNvPr id="74759" name="Line 7"/>
            <p:cNvSpPr>
              <a:spLocks noChangeShapeType="1"/>
            </p:cNvSpPr>
            <p:nvPr/>
          </p:nvSpPr>
          <p:spPr bwMode="auto">
            <a:xfrm>
              <a:off x="4032" y="2352"/>
              <a:ext cx="1008" cy="0"/>
            </a:xfrm>
            <a:prstGeom prst="line">
              <a:avLst/>
            </a:prstGeom>
            <a:noFill/>
            <a:ln w="57150">
              <a:solidFill>
                <a:srgbClr val="FF3300"/>
              </a:solidFill>
              <a:round/>
              <a:headEnd/>
              <a:tailEnd/>
            </a:ln>
            <a:effectLst/>
          </p:spPr>
          <p:txBody>
            <a:bodyPr wrap="none" anchor="ctr"/>
            <a:lstStyle/>
            <a:p>
              <a:endParaRPr lang="en-US"/>
            </a:p>
          </p:txBody>
        </p:sp>
        <p:sp>
          <p:nvSpPr>
            <p:cNvPr id="74760" name="Line 8"/>
            <p:cNvSpPr>
              <a:spLocks noChangeShapeType="1"/>
            </p:cNvSpPr>
            <p:nvPr/>
          </p:nvSpPr>
          <p:spPr bwMode="auto">
            <a:xfrm>
              <a:off x="4032" y="3456"/>
              <a:ext cx="1008" cy="0"/>
            </a:xfrm>
            <a:prstGeom prst="line">
              <a:avLst/>
            </a:prstGeom>
            <a:noFill/>
            <a:ln w="57150">
              <a:solidFill>
                <a:srgbClr val="FF3300"/>
              </a:solidFill>
              <a:round/>
              <a:headEnd/>
              <a:tailEnd/>
            </a:ln>
            <a:effectLst/>
          </p:spPr>
          <p:txBody>
            <a:bodyPr wrap="none" anchor="ctr"/>
            <a:lstStyle/>
            <a:p>
              <a:endParaRPr lang="en-US"/>
            </a:p>
          </p:txBody>
        </p:sp>
      </p:grpSp>
      <p:sp>
        <p:nvSpPr>
          <p:cNvPr id="74762" name="Text Box 10"/>
          <p:cNvSpPr txBox="1">
            <a:spLocks noChangeArrowheads="1"/>
          </p:cNvSpPr>
          <p:nvPr/>
        </p:nvSpPr>
        <p:spPr bwMode="auto">
          <a:xfrm>
            <a:off x="680634" y="1511077"/>
            <a:ext cx="1816909" cy="400110"/>
          </a:xfrm>
          <a:prstGeom prst="rect">
            <a:avLst/>
          </a:prstGeom>
          <a:noFill/>
          <a:ln w="9525" algn="ctr">
            <a:noFill/>
            <a:miter lim="800000"/>
            <a:headEnd/>
            <a:tailEnd/>
          </a:ln>
          <a:effectLst/>
        </p:spPr>
        <p:txBody>
          <a:bodyPr wrap="none">
            <a:spAutoFit/>
          </a:bodyPr>
          <a:lstStyle/>
          <a:p>
            <a:pPr algn="ctr" eaLnBrk="0" hangingPunct="0"/>
            <a:r>
              <a:rPr lang="en-US" sz="2000" b="1" dirty="0" err="1" smtClean="0">
                <a:solidFill>
                  <a:srgbClr val="F63B00"/>
                </a:solidFill>
              </a:rPr>
              <a:t>Proton+proton</a:t>
            </a:r>
            <a:endParaRPr lang="en-US" sz="2000" b="1" dirty="0">
              <a:solidFill>
                <a:srgbClr val="F63B00"/>
              </a:solidFill>
            </a:endParaRPr>
          </a:p>
        </p:txBody>
      </p:sp>
      <p:sp>
        <p:nvSpPr>
          <p:cNvPr id="74763" name="Text Box 11"/>
          <p:cNvSpPr txBox="1">
            <a:spLocks noChangeArrowheads="1"/>
          </p:cNvSpPr>
          <p:nvPr/>
        </p:nvSpPr>
        <p:spPr bwMode="auto">
          <a:xfrm>
            <a:off x="6731388" y="1079277"/>
            <a:ext cx="2021707" cy="400110"/>
          </a:xfrm>
          <a:prstGeom prst="rect">
            <a:avLst/>
          </a:prstGeom>
          <a:noFill/>
          <a:ln w="9525" algn="ctr">
            <a:noFill/>
            <a:miter lim="800000"/>
            <a:headEnd/>
            <a:tailEnd/>
          </a:ln>
          <a:effectLst/>
        </p:spPr>
        <p:txBody>
          <a:bodyPr wrap="none">
            <a:spAutoFit/>
          </a:bodyPr>
          <a:lstStyle/>
          <a:p>
            <a:pPr algn="ctr" eaLnBrk="0" hangingPunct="0"/>
            <a:r>
              <a:rPr lang="en-US" sz="2000" b="1" smtClean="0">
                <a:solidFill>
                  <a:srgbClr val="F63B00"/>
                </a:solidFill>
              </a:rPr>
              <a:t>Nucleus+nucleus</a:t>
            </a:r>
            <a:endParaRPr lang="en-US" sz="2000" b="1">
              <a:solidFill>
                <a:srgbClr val="F63B00"/>
              </a:solidFill>
            </a:endParaRPr>
          </a:p>
        </p:txBody>
      </p:sp>
      <p:grpSp>
        <p:nvGrpSpPr>
          <p:cNvPr id="3" name="Group 15"/>
          <p:cNvGrpSpPr>
            <a:grpSpLocks/>
          </p:cNvGrpSpPr>
          <p:nvPr/>
        </p:nvGrpSpPr>
        <p:grpSpPr bwMode="auto">
          <a:xfrm>
            <a:off x="7248525" y="1625377"/>
            <a:ext cx="228600" cy="1447800"/>
            <a:chOff x="2208" y="1008"/>
            <a:chExt cx="144" cy="912"/>
          </a:xfrm>
        </p:grpSpPr>
        <p:grpSp>
          <p:nvGrpSpPr>
            <p:cNvPr id="4" name="Group 16"/>
            <p:cNvGrpSpPr>
              <a:grpSpLocks/>
            </p:cNvGrpSpPr>
            <p:nvPr/>
          </p:nvGrpSpPr>
          <p:grpSpPr bwMode="auto">
            <a:xfrm>
              <a:off x="2208" y="1008"/>
              <a:ext cx="144" cy="624"/>
              <a:chOff x="2304" y="1008"/>
              <a:chExt cx="144" cy="624"/>
            </a:xfrm>
          </p:grpSpPr>
          <p:sp>
            <p:nvSpPr>
              <p:cNvPr id="74769" name="Oval 17"/>
              <p:cNvSpPr>
                <a:spLocks noChangeArrowheads="1"/>
              </p:cNvSpPr>
              <p:nvPr/>
            </p:nvSpPr>
            <p:spPr bwMode="auto">
              <a:xfrm>
                <a:off x="2352" y="1488"/>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74770" name="Oval 18"/>
              <p:cNvSpPr>
                <a:spLocks noChangeArrowheads="1"/>
              </p:cNvSpPr>
              <p:nvPr/>
            </p:nvSpPr>
            <p:spPr bwMode="auto">
              <a:xfrm>
                <a:off x="2304" y="1536"/>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74771" name="Oval 19"/>
              <p:cNvSpPr>
                <a:spLocks noChangeArrowheads="1"/>
              </p:cNvSpPr>
              <p:nvPr/>
            </p:nvSpPr>
            <p:spPr bwMode="auto">
              <a:xfrm>
                <a:off x="2304" y="1008"/>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74772" name="Oval 20"/>
              <p:cNvSpPr>
                <a:spLocks noChangeArrowheads="1"/>
              </p:cNvSpPr>
              <p:nvPr/>
            </p:nvSpPr>
            <p:spPr bwMode="auto">
              <a:xfrm>
                <a:off x="2352" y="1056"/>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74773" name="Oval 21"/>
              <p:cNvSpPr>
                <a:spLocks noChangeArrowheads="1"/>
              </p:cNvSpPr>
              <p:nvPr/>
            </p:nvSpPr>
            <p:spPr bwMode="auto">
              <a:xfrm>
                <a:off x="2304" y="1104"/>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74774" name="Oval 22"/>
              <p:cNvSpPr>
                <a:spLocks noChangeArrowheads="1"/>
              </p:cNvSpPr>
              <p:nvPr/>
            </p:nvSpPr>
            <p:spPr bwMode="auto">
              <a:xfrm>
                <a:off x="2352" y="1200"/>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grpSp>
        <p:sp>
          <p:nvSpPr>
            <p:cNvPr id="74775" name="Oval 23"/>
            <p:cNvSpPr>
              <a:spLocks noChangeArrowheads="1"/>
            </p:cNvSpPr>
            <p:nvPr/>
          </p:nvSpPr>
          <p:spPr bwMode="auto">
            <a:xfrm flipV="1">
              <a:off x="2256" y="1344"/>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74776" name="Oval 24"/>
            <p:cNvSpPr>
              <a:spLocks noChangeArrowheads="1"/>
            </p:cNvSpPr>
            <p:nvPr/>
          </p:nvSpPr>
          <p:spPr bwMode="auto">
            <a:xfrm flipV="1">
              <a:off x="2208" y="1296"/>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74777" name="Oval 25"/>
            <p:cNvSpPr>
              <a:spLocks noChangeArrowheads="1"/>
            </p:cNvSpPr>
            <p:nvPr/>
          </p:nvSpPr>
          <p:spPr bwMode="auto">
            <a:xfrm flipV="1">
              <a:off x="2208" y="1824"/>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74778" name="Oval 26"/>
            <p:cNvSpPr>
              <a:spLocks noChangeArrowheads="1"/>
            </p:cNvSpPr>
            <p:nvPr/>
          </p:nvSpPr>
          <p:spPr bwMode="auto">
            <a:xfrm flipV="1">
              <a:off x="2256" y="1776"/>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74779" name="Oval 27"/>
            <p:cNvSpPr>
              <a:spLocks noChangeArrowheads="1"/>
            </p:cNvSpPr>
            <p:nvPr/>
          </p:nvSpPr>
          <p:spPr bwMode="auto">
            <a:xfrm flipV="1">
              <a:off x="2208" y="1728"/>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74780" name="Oval 28"/>
            <p:cNvSpPr>
              <a:spLocks noChangeArrowheads="1"/>
            </p:cNvSpPr>
            <p:nvPr/>
          </p:nvSpPr>
          <p:spPr bwMode="auto">
            <a:xfrm flipV="1">
              <a:off x="2256" y="1632"/>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grpSp>
      <p:grpSp>
        <p:nvGrpSpPr>
          <p:cNvPr id="5" name="Group 29"/>
          <p:cNvGrpSpPr>
            <a:grpSpLocks/>
          </p:cNvGrpSpPr>
          <p:nvPr/>
        </p:nvGrpSpPr>
        <p:grpSpPr bwMode="auto">
          <a:xfrm>
            <a:off x="8010525" y="1625377"/>
            <a:ext cx="228600" cy="1447800"/>
            <a:chOff x="2208" y="1008"/>
            <a:chExt cx="144" cy="912"/>
          </a:xfrm>
        </p:grpSpPr>
        <p:grpSp>
          <p:nvGrpSpPr>
            <p:cNvPr id="6" name="Group 30"/>
            <p:cNvGrpSpPr>
              <a:grpSpLocks/>
            </p:cNvGrpSpPr>
            <p:nvPr/>
          </p:nvGrpSpPr>
          <p:grpSpPr bwMode="auto">
            <a:xfrm>
              <a:off x="2208" y="1008"/>
              <a:ext cx="144" cy="624"/>
              <a:chOff x="2304" y="1008"/>
              <a:chExt cx="144" cy="624"/>
            </a:xfrm>
          </p:grpSpPr>
          <p:sp>
            <p:nvSpPr>
              <p:cNvPr id="74783" name="Oval 31"/>
              <p:cNvSpPr>
                <a:spLocks noChangeArrowheads="1"/>
              </p:cNvSpPr>
              <p:nvPr/>
            </p:nvSpPr>
            <p:spPr bwMode="auto">
              <a:xfrm>
                <a:off x="2352" y="1488"/>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74784" name="Oval 32"/>
              <p:cNvSpPr>
                <a:spLocks noChangeArrowheads="1"/>
              </p:cNvSpPr>
              <p:nvPr/>
            </p:nvSpPr>
            <p:spPr bwMode="auto">
              <a:xfrm>
                <a:off x="2304" y="1536"/>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74785" name="Oval 33"/>
              <p:cNvSpPr>
                <a:spLocks noChangeArrowheads="1"/>
              </p:cNvSpPr>
              <p:nvPr/>
            </p:nvSpPr>
            <p:spPr bwMode="auto">
              <a:xfrm>
                <a:off x="2304" y="1008"/>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74786" name="Oval 34"/>
              <p:cNvSpPr>
                <a:spLocks noChangeArrowheads="1"/>
              </p:cNvSpPr>
              <p:nvPr/>
            </p:nvSpPr>
            <p:spPr bwMode="auto">
              <a:xfrm>
                <a:off x="2352" y="1056"/>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74787" name="Oval 35"/>
              <p:cNvSpPr>
                <a:spLocks noChangeArrowheads="1"/>
              </p:cNvSpPr>
              <p:nvPr/>
            </p:nvSpPr>
            <p:spPr bwMode="auto">
              <a:xfrm>
                <a:off x="2304" y="1104"/>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74788" name="Oval 36"/>
              <p:cNvSpPr>
                <a:spLocks noChangeArrowheads="1"/>
              </p:cNvSpPr>
              <p:nvPr/>
            </p:nvSpPr>
            <p:spPr bwMode="auto">
              <a:xfrm>
                <a:off x="2352" y="1200"/>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grpSp>
        <p:sp>
          <p:nvSpPr>
            <p:cNvPr id="74789" name="Oval 37"/>
            <p:cNvSpPr>
              <a:spLocks noChangeArrowheads="1"/>
            </p:cNvSpPr>
            <p:nvPr/>
          </p:nvSpPr>
          <p:spPr bwMode="auto">
            <a:xfrm flipV="1">
              <a:off x="2256" y="1344"/>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74790" name="Oval 38"/>
            <p:cNvSpPr>
              <a:spLocks noChangeArrowheads="1"/>
            </p:cNvSpPr>
            <p:nvPr/>
          </p:nvSpPr>
          <p:spPr bwMode="auto">
            <a:xfrm flipV="1">
              <a:off x="2208" y="1296"/>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74791" name="Oval 39"/>
            <p:cNvSpPr>
              <a:spLocks noChangeArrowheads="1"/>
            </p:cNvSpPr>
            <p:nvPr/>
          </p:nvSpPr>
          <p:spPr bwMode="auto">
            <a:xfrm flipV="1">
              <a:off x="2208" y="1824"/>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74792" name="Oval 40"/>
            <p:cNvSpPr>
              <a:spLocks noChangeArrowheads="1"/>
            </p:cNvSpPr>
            <p:nvPr/>
          </p:nvSpPr>
          <p:spPr bwMode="auto">
            <a:xfrm flipV="1">
              <a:off x="2256" y="1776"/>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74793" name="Oval 41"/>
            <p:cNvSpPr>
              <a:spLocks noChangeArrowheads="1"/>
            </p:cNvSpPr>
            <p:nvPr/>
          </p:nvSpPr>
          <p:spPr bwMode="auto">
            <a:xfrm flipV="1">
              <a:off x="2208" y="1728"/>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sp>
          <p:nvSpPr>
            <p:cNvPr id="74794" name="Oval 42"/>
            <p:cNvSpPr>
              <a:spLocks noChangeArrowheads="1"/>
            </p:cNvSpPr>
            <p:nvPr/>
          </p:nvSpPr>
          <p:spPr bwMode="auto">
            <a:xfrm flipV="1">
              <a:off x="2256" y="1632"/>
              <a:ext cx="96" cy="96"/>
            </a:xfrm>
            <a:prstGeom prst="ellipse">
              <a:avLst/>
            </a:prstGeom>
            <a:solidFill>
              <a:srgbClr val="FF3300"/>
            </a:solidFill>
            <a:ln w="9525" algn="ctr">
              <a:solidFill>
                <a:schemeClr val="tx1"/>
              </a:solidFill>
              <a:round/>
              <a:headEnd/>
              <a:tailEnd/>
            </a:ln>
            <a:effectLst/>
          </p:spPr>
          <p:txBody>
            <a:bodyPr wrap="none" anchor="ctr"/>
            <a:lstStyle/>
            <a:p>
              <a:endParaRPr lang="en-US"/>
            </a:p>
          </p:txBody>
        </p:sp>
      </p:grpSp>
      <p:sp>
        <p:nvSpPr>
          <p:cNvPr id="74795" name="Oval 43"/>
          <p:cNvSpPr>
            <a:spLocks noChangeArrowheads="1"/>
          </p:cNvSpPr>
          <p:nvPr/>
        </p:nvSpPr>
        <p:spPr bwMode="auto">
          <a:xfrm>
            <a:off x="1219200" y="2181002"/>
            <a:ext cx="228600" cy="2286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74796" name="Oval 44"/>
          <p:cNvSpPr>
            <a:spLocks noChangeArrowheads="1"/>
          </p:cNvSpPr>
          <p:nvPr/>
        </p:nvSpPr>
        <p:spPr bwMode="auto">
          <a:xfrm>
            <a:off x="1676400" y="2181002"/>
            <a:ext cx="228600" cy="228600"/>
          </a:xfrm>
          <a:prstGeom prst="ellipse">
            <a:avLst/>
          </a:prstGeom>
          <a:solidFill>
            <a:srgbClr val="FF0000"/>
          </a:solidFill>
          <a:ln w="9525" algn="ctr">
            <a:solidFill>
              <a:schemeClr val="tx1"/>
            </a:solidFill>
            <a:round/>
            <a:headEnd/>
            <a:tailEnd/>
          </a:ln>
          <a:effectLst/>
        </p:spPr>
        <p:txBody>
          <a:bodyPr wrap="none" anchor="ctr"/>
          <a:lstStyle/>
          <a:p>
            <a:endParaRPr lang="en-US"/>
          </a:p>
        </p:txBody>
      </p:sp>
      <p:sp>
        <p:nvSpPr>
          <p:cNvPr id="74797" name="Line 45"/>
          <p:cNvSpPr>
            <a:spLocks noChangeShapeType="1"/>
          </p:cNvSpPr>
          <p:nvPr/>
        </p:nvSpPr>
        <p:spPr bwMode="auto">
          <a:xfrm>
            <a:off x="611188" y="2303239"/>
            <a:ext cx="533400" cy="0"/>
          </a:xfrm>
          <a:prstGeom prst="line">
            <a:avLst/>
          </a:prstGeom>
          <a:noFill/>
          <a:ln w="57150">
            <a:solidFill>
              <a:srgbClr val="FF0000"/>
            </a:solidFill>
            <a:round/>
            <a:headEnd/>
            <a:tailEnd type="triangle" w="med" len="med"/>
          </a:ln>
          <a:effectLst/>
        </p:spPr>
        <p:txBody>
          <a:bodyPr wrap="none" anchor="ctr"/>
          <a:lstStyle/>
          <a:p>
            <a:endParaRPr lang="en-US"/>
          </a:p>
        </p:txBody>
      </p:sp>
      <p:sp>
        <p:nvSpPr>
          <p:cNvPr id="74798" name="Line 46"/>
          <p:cNvSpPr>
            <a:spLocks noChangeShapeType="1"/>
          </p:cNvSpPr>
          <p:nvPr/>
        </p:nvSpPr>
        <p:spPr bwMode="auto">
          <a:xfrm flipH="1">
            <a:off x="1979613" y="2303239"/>
            <a:ext cx="533400" cy="0"/>
          </a:xfrm>
          <a:prstGeom prst="line">
            <a:avLst/>
          </a:prstGeom>
          <a:noFill/>
          <a:ln w="57150">
            <a:solidFill>
              <a:srgbClr val="FF0000"/>
            </a:solidFill>
            <a:round/>
            <a:headEnd/>
            <a:tailEnd type="triangle" w="med" len="med"/>
          </a:ln>
          <a:effectLst/>
        </p:spPr>
        <p:txBody>
          <a:bodyPr wrap="none" anchor="ctr"/>
          <a:lstStyle/>
          <a:p>
            <a:endParaRPr lang="en-US"/>
          </a:p>
        </p:txBody>
      </p:sp>
      <p:sp>
        <p:nvSpPr>
          <p:cNvPr id="74799" name="Text Box 47"/>
          <p:cNvSpPr txBox="1">
            <a:spLocks noChangeArrowheads="1"/>
          </p:cNvSpPr>
          <p:nvPr/>
        </p:nvSpPr>
        <p:spPr bwMode="auto">
          <a:xfrm>
            <a:off x="2339975" y="1869852"/>
            <a:ext cx="4510088" cy="946150"/>
          </a:xfrm>
          <a:prstGeom prst="rect">
            <a:avLst/>
          </a:prstGeom>
          <a:noFill/>
          <a:ln w="9525" algn="ctr">
            <a:noFill/>
            <a:miter lim="800000"/>
            <a:headEnd/>
            <a:tailEnd/>
          </a:ln>
          <a:effectLst/>
        </p:spPr>
        <p:txBody>
          <a:bodyPr>
            <a:spAutoFit/>
          </a:bodyPr>
          <a:lstStyle/>
          <a:p>
            <a:pPr algn="ctr" eaLnBrk="0" hangingPunct="0"/>
            <a:r>
              <a:rPr lang="hu-HU" sz="2800" dirty="0" smtClean="0"/>
              <a:t>Egyszerűen csak több</a:t>
            </a:r>
            <a:r>
              <a:rPr lang="en-US" sz="2800" dirty="0" smtClean="0"/>
              <a:t>?</a:t>
            </a:r>
          </a:p>
          <a:p>
            <a:pPr algn="ctr" eaLnBrk="0" hangingPunct="0"/>
            <a:r>
              <a:rPr lang="en-US" sz="2800" dirty="0" smtClean="0"/>
              <a:t>A+A = </a:t>
            </a:r>
            <a:r>
              <a:rPr lang="hu-HU" sz="2800" dirty="0" smtClean="0"/>
              <a:t>sok </a:t>
            </a:r>
            <a:r>
              <a:rPr lang="en-US" sz="2800" dirty="0" err="1" smtClean="0"/>
              <a:t>p+p</a:t>
            </a:r>
            <a:r>
              <a:rPr lang="en-US" sz="2800" dirty="0" smtClean="0"/>
              <a:t>?</a:t>
            </a:r>
            <a:endParaRPr lang="en-US" sz="2800" dirty="0"/>
          </a:p>
        </p:txBody>
      </p:sp>
      <p:sp>
        <p:nvSpPr>
          <p:cNvPr id="74811" name="Line 59"/>
          <p:cNvSpPr>
            <a:spLocks noChangeShapeType="1"/>
          </p:cNvSpPr>
          <p:nvPr/>
        </p:nvSpPr>
        <p:spPr bwMode="auto">
          <a:xfrm>
            <a:off x="6640513" y="2303239"/>
            <a:ext cx="533400" cy="0"/>
          </a:xfrm>
          <a:prstGeom prst="line">
            <a:avLst/>
          </a:prstGeom>
          <a:noFill/>
          <a:ln w="57150">
            <a:solidFill>
              <a:srgbClr val="FF0000"/>
            </a:solidFill>
            <a:round/>
            <a:headEnd/>
            <a:tailEnd type="triangle" w="med" len="med"/>
          </a:ln>
          <a:effectLst/>
        </p:spPr>
        <p:txBody>
          <a:bodyPr wrap="none" anchor="ctr"/>
          <a:lstStyle/>
          <a:p>
            <a:endParaRPr lang="en-US"/>
          </a:p>
        </p:txBody>
      </p:sp>
      <p:sp>
        <p:nvSpPr>
          <p:cNvPr id="74812" name="Line 60"/>
          <p:cNvSpPr>
            <a:spLocks noChangeShapeType="1"/>
          </p:cNvSpPr>
          <p:nvPr/>
        </p:nvSpPr>
        <p:spPr bwMode="auto">
          <a:xfrm flipH="1">
            <a:off x="8316913" y="2303239"/>
            <a:ext cx="533400" cy="0"/>
          </a:xfrm>
          <a:prstGeom prst="line">
            <a:avLst/>
          </a:prstGeom>
          <a:noFill/>
          <a:ln w="57150">
            <a:solidFill>
              <a:srgbClr val="FF0000"/>
            </a:solidFill>
            <a:round/>
            <a:headEnd/>
            <a:tailEnd type="triangle" w="med" len="med"/>
          </a:ln>
          <a:effectLst/>
        </p:spPr>
        <p:txBody>
          <a:bodyPr wrap="none" anchor="ctr"/>
          <a:lstStyle/>
          <a:p>
            <a:endParaRPr lang="en-US"/>
          </a:p>
        </p:txBody>
      </p:sp>
      <p:grpSp>
        <p:nvGrpSpPr>
          <p:cNvPr id="7" name="Group 66"/>
          <p:cNvGrpSpPr>
            <a:grpSpLocks/>
          </p:cNvGrpSpPr>
          <p:nvPr/>
        </p:nvGrpSpPr>
        <p:grpSpPr bwMode="auto">
          <a:xfrm>
            <a:off x="47053" y="3743102"/>
            <a:ext cx="9061451" cy="1481137"/>
            <a:chOff x="-172" y="2387"/>
            <a:chExt cx="5708" cy="933"/>
          </a:xfrm>
        </p:grpSpPr>
        <p:sp>
          <p:nvSpPr>
            <p:cNvPr id="74801" name="AutoShape 49"/>
            <p:cNvSpPr>
              <a:spLocks noChangeArrowheads="1"/>
            </p:cNvSpPr>
            <p:nvPr/>
          </p:nvSpPr>
          <p:spPr bwMode="auto">
            <a:xfrm flipH="1" flipV="1">
              <a:off x="2018" y="2387"/>
              <a:ext cx="2112" cy="368"/>
            </a:xfrm>
            <a:prstGeom prst="wedgeRoundRectCallout">
              <a:avLst>
                <a:gd name="adj1" fmla="val -55495"/>
                <a:gd name="adj2" fmla="val 187500"/>
                <a:gd name="adj3" fmla="val 16667"/>
              </a:avLst>
            </a:prstGeom>
            <a:solidFill>
              <a:schemeClr val="tx2"/>
            </a:solidFill>
            <a:ln w="57150" algn="ctr">
              <a:solidFill>
                <a:srgbClr val="FFCC00"/>
              </a:solidFill>
              <a:miter lim="800000"/>
              <a:headEnd/>
              <a:tailEnd/>
            </a:ln>
            <a:effectLst/>
          </p:spPr>
          <p:txBody>
            <a:bodyPr rot="10800000" anchor="ctr"/>
            <a:lstStyle/>
            <a:p>
              <a:pPr algn="ctr" eaLnBrk="0" hangingPunct="0"/>
              <a:endParaRPr lang="en-US" sz="2000" b="1" i="1">
                <a:solidFill>
                  <a:srgbClr val="F63B00"/>
                </a:solidFill>
              </a:endParaRPr>
            </a:p>
          </p:txBody>
        </p:sp>
        <p:sp>
          <p:nvSpPr>
            <p:cNvPr id="74802" name="Rectangle 50"/>
            <p:cNvSpPr>
              <a:spLocks noChangeArrowheads="1"/>
            </p:cNvSpPr>
            <p:nvPr/>
          </p:nvSpPr>
          <p:spPr bwMode="auto">
            <a:xfrm>
              <a:off x="2374" y="2449"/>
              <a:ext cx="1415" cy="233"/>
            </a:xfrm>
            <a:prstGeom prst="rect">
              <a:avLst/>
            </a:prstGeom>
            <a:noFill/>
            <a:ln w="9525" algn="ctr">
              <a:noFill/>
              <a:miter lim="800000"/>
              <a:headEnd/>
              <a:tailEnd/>
            </a:ln>
            <a:effectLst/>
          </p:spPr>
          <p:txBody>
            <a:bodyPr wrap="none">
              <a:spAutoFit/>
            </a:bodyPr>
            <a:lstStyle/>
            <a:p>
              <a:pPr algn="ctr" eaLnBrk="0" hangingPunct="0"/>
              <a:r>
                <a:rPr lang="en-US" sz="1800" b="1" dirty="0" smtClean="0">
                  <a:solidFill>
                    <a:srgbClr val="F63B00"/>
                  </a:solidFill>
                </a:rPr>
                <a:t>Particle yield in A+A</a:t>
              </a:r>
              <a:endParaRPr lang="en-US" sz="1800" b="1" dirty="0">
                <a:solidFill>
                  <a:srgbClr val="F63B00"/>
                </a:solidFill>
              </a:endParaRPr>
            </a:p>
          </p:txBody>
        </p:sp>
        <p:sp>
          <p:nvSpPr>
            <p:cNvPr id="74803" name="Line 51"/>
            <p:cNvSpPr>
              <a:spLocks noChangeShapeType="1"/>
            </p:cNvSpPr>
            <p:nvPr/>
          </p:nvSpPr>
          <p:spPr bwMode="auto">
            <a:xfrm>
              <a:off x="975" y="2841"/>
              <a:ext cx="4536" cy="0"/>
            </a:xfrm>
            <a:prstGeom prst="line">
              <a:avLst/>
            </a:prstGeom>
            <a:noFill/>
            <a:ln w="76200">
              <a:solidFill>
                <a:schemeClr val="tx1"/>
              </a:solidFill>
              <a:round/>
              <a:headEnd/>
              <a:tailEnd/>
            </a:ln>
            <a:effectLst/>
          </p:spPr>
          <p:txBody>
            <a:bodyPr wrap="none" anchor="ctr"/>
            <a:lstStyle/>
            <a:p>
              <a:endParaRPr lang="en-US"/>
            </a:p>
          </p:txBody>
        </p:sp>
        <p:sp>
          <p:nvSpPr>
            <p:cNvPr id="74804" name="AutoShape 52"/>
            <p:cNvSpPr>
              <a:spLocks noChangeArrowheads="1"/>
            </p:cNvSpPr>
            <p:nvPr/>
          </p:nvSpPr>
          <p:spPr bwMode="auto">
            <a:xfrm flipV="1">
              <a:off x="1008" y="2947"/>
              <a:ext cx="2112" cy="348"/>
            </a:xfrm>
            <a:prstGeom prst="wedgeRoundRectCallout">
              <a:avLst>
                <a:gd name="adj1" fmla="val -46310"/>
                <a:gd name="adj2" fmla="val 375861"/>
                <a:gd name="adj3" fmla="val 16667"/>
              </a:avLst>
            </a:prstGeom>
            <a:solidFill>
              <a:schemeClr val="tx2"/>
            </a:solidFill>
            <a:ln w="57150" algn="ctr">
              <a:solidFill>
                <a:srgbClr val="FFCC00"/>
              </a:solidFill>
              <a:miter lim="800000"/>
              <a:headEnd/>
              <a:tailEnd/>
            </a:ln>
            <a:effectLst/>
          </p:spPr>
          <p:txBody>
            <a:bodyPr rot="10800000" anchor="ctr"/>
            <a:lstStyle/>
            <a:p>
              <a:pPr algn="ctr" eaLnBrk="0" hangingPunct="0"/>
              <a:endParaRPr lang="en-US" sz="2000" b="1" i="1">
                <a:solidFill>
                  <a:srgbClr val="F63B00"/>
                </a:solidFill>
              </a:endParaRPr>
            </a:p>
          </p:txBody>
        </p:sp>
        <p:sp>
          <p:nvSpPr>
            <p:cNvPr id="74805" name="Rectangle 53"/>
            <p:cNvSpPr>
              <a:spLocks noChangeArrowheads="1"/>
            </p:cNvSpPr>
            <p:nvPr/>
          </p:nvSpPr>
          <p:spPr bwMode="auto">
            <a:xfrm>
              <a:off x="1323" y="2993"/>
              <a:ext cx="1374" cy="233"/>
            </a:xfrm>
            <a:prstGeom prst="rect">
              <a:avLst/>
            </a:prstGeom>
            <a:noFill/>
            <a:ln w="9525" algn="ctr">
              <a:noFill/>
              <a:miter lim="800000"/>
              <a:headEnd/>
              <a:tailEnd/>
            </a:ln>
            <a:effectLst/>
          </p:spPr>
          <p:txBody>
            <a:bodyPr wrap="none">
              <a:spAutoFit/>
            </a:bodyPr>
            <a:lstStyle/>
            <a:p>
              <a:pPr algn="ctr" eaLnBrk="0" hangingPunct="0"/>
              <a:r>
                <a:rPr lang="en-US" sz="1800" b="1" dirty="0" smtClean="0">
                  <a:solidFill>
                    <a:srgbClr val="F63B00"/>
                  </a:solidFill>
                </a:rPr>
                <a:t>Particle yield in </a:t>
              </a:r>
              <a:r>
                <a:rPr lang="en-US" sz="1800" b="1" dirty="0" err="1" smtClean="0">
                  <a:solidFill>
                    <a:srgbClr val="F63B00"/>
                  </a:solidFill>
                </a:rPr>
                <a:t>p+p</a:t>
              </a:r>
              <a:endParaRPr lang="en-US" sz="1800" b="1" dirty="0">
                <a:solidFill>
                  <a:srgbClr val="F63B00"/>
                </a:solidFill>
              </a:endParaRPr>
            </a:p>
          </p:txBody>
        </p:sp>
        <p:sp>
          <p:nvSpPr>
            <p:cNvPr id="74806" name="Text Box 54"/>
            <p:cNvSpPr txBox="1">
              <a:spLocks noChangeArrowheads="1"/>
            </p:cNvSpPr>
            <p:nvPr/>
          </p:nvSpPr>
          <p:spPr bwMode="auto">
            <a:xfrm>
              <a:off x="3134" y="2952"/>
              <a:ext cx="268" cy="368"/>
            </a:xfrm>
            <a:prstGeom prst="rect">
              <a:avLst/>
            </a:prstGeom>
            <a:noFill/>
            <a:ln w="9525" algn="ctr">
              <a:noFill/>
              <a:miter lim="800000"/>
              <a:headEnd/>
              <a:tailEnd/>
            </a:ln>
            <a:effectLst/>
          </p:spPr>
          <p:txBody>
            <a:bodyPr wrap="none">
              <a:spAutoFit/>
            </a:bodyPr>
            <a:lstStyle/>
            <a:p>
              <a:pPr algn="ctr" eaLnBrk="0" hangingPunct="0"/>
              <a:r>
                <a:rPr lang="en-US" sz="3200" b="1" i="1" dirty="0">
                  <a:solidFill>
                    <a:srgbClr val="F63B00"/>
                  </a:solidFill>
                  <a:cs typeface="Arial" pitchFamily="34" charset="0"/>
                </a:rPr>
                <a:t>×</a:t>
              </a:r>
            </a:p>
          </p:txBody>
        </p:sp>
        <p:sp>
          <p:nvSpPr>
            <p:cNvPr id="74810" name="Text Box 58"/>
            <p:cNvSpPr txBox="1">
              <a:spLocks noChangeArrowheads="1"/>
            </p:cNvSpPr>
            <p:nvPr/>
          </p:nvSpPr>
          <p:spPr bwMode="auto">
            <a:xfrm>
              <a:off x="-172" y="2550"/>
              <a:ext cx="1100" cy="582"/>
            </a:xfrm>
            <a:prstGeom prst="rect">
              <a:avLst/>
            </a:prstGeom>
            <a:noFill/>
            <a:ln w="9525" algn="ctr">
              <a:noFill/>
              <a:miter lim="800000"/>
              <a:headEnd/>
              <a:tailEnd/>
            </a:ln>
            <a:effectLst/>
          </p:spPr>
          <p:txBody>
            <a:bodyPr wrap="none">
              <a:spAutoFit/>
            </a:bodyPr>
            <a:lstStyle/>
            <a:p>
              <a:pPr algn="ctr" eaLnBrk="0" hangingPunct="0"/>
              <a:r>
                <a:rPr lang="en-US" sz="5400" dirty="0" smtClean="0"/>
                <a:t>R</a:t>
              </a:r>
              <a:r>
                <a:rPr lang="en-US" sz="5400" baseline="-25000" dirty="0" smtClean="0"/>
                <a:t>AA</a:t>
              </a:r>
              <a:r>
                <a:rPr lang="en-US" sz="5400" b="1" i="1" dirty="0" smtClean="0"/>
                <a:t>=</a:t>
              </a:r>
              <a:endParaRPr lang="en-US" sz="5400" b="1" i="1" dirty="0"/>
            </a:p>
          </p:txBody>
        </p:sp>
        <p:sp>
          <p:nvSpPr>
            <p:cNvPr id="74813" name="AutoShape 61"/>
            <p:cNvSpPr>
              <a:spLocks noChangeArrowheads="1"/>
            </p:cNvSpPr>
            <p:nvPr/>
          </p:nvSpPr>
          <p:spPr bwMode="auto">
            <a:xfrm flipH="1" flipV="1">
              <a:off x="3424" y="2932"/>
              <a:ext cx="2112" cy="368"/>
            </a:xfrm>
            <a:prstGeom prst="wedgeRoundRectCallout">
              <a:avLst>
                <a:gd name="adj1" fmla="val -20079"/>
                <a:gd name="adj2" fmla="val 261681"/>
                <a:gd name="adj3" fmla="val 16667"/>
              </a:avLst>
            </a:prstGeom>
            <a:solidFill>
              <a:schemeClr val="tx2"/>
            </a:solidFill>
            <a:ln w="57150" algn="ctr">
              <a:solidFill>
                <a:srgbClr val="FFCC00"/>
              </a:solidFill>
              <a:miter lim="800000"/>
              <a:headEnd/>
              <a:tailEnd/>
            </a:ln>
            <a:effectLst/>
          </p:spPr>
          <p:txBody>
            <a:bodyPr rot="10800000" anchor="ctr"/>
            <a:lstStyle/>
            <a:p>
              <a:pPr algn="ctr" eaLnBrk="0" hangingPunct="0"/>
              <a:endParaRPr lang="en-US" sz="2000" b="1" i="1">
                <a:solidFill>
                  <a:srgbClr val="F63B00"/>
                </a:solidFill>
              </a:endParaRPr>
            </a:p>
          </p:txBody>
        </p:sp>
        <p:sp>
          <p:nvSpPr>
            <p:cNvPr id="74814" name="Rectangle 62"/>
            <p:cNvSpPr>
              <a:spLocks noChangeArrowheads="1"/>
            </p:cNvSpPr>
            <p:nvPr/>
          </p:nvSpPr>
          <p:spPr bwMode="auto">
            <a:xfrm>
              <a:off x="3515" y="2977"/>
              <a:ext cx="1996" cy="250"/>
            </a:xfrm>
            <a:prstGeom prst="rect">
              <a:avLst/>
            </a:prstGeom>
            <a:noFill/>
            <a:ln w="9525" algn="ctr">
              <a:noFill/>
              <a:miter lim="800000"/>
              <a:headEnd/>
              <a:tailEnd/>
            </a:ln>
            <a:effectLst/>
          </p:spPr>
          <p:txBody>
            <a:bodyPr>
              <a:spAutoFit/>
            </a:bodyPr>
            <a:lstStyle/>
            <a:p>
              <a:pPr algn="ctr" eaLnBrk="0" hangingPunct="0"/>
              <a:r>
                <a:rPr lang="en-US" sz="2000" b="1" dirty="0" smtClean="0">
                  <a:solidFill>
                    <a:srgbClr val="F63B00"/>
                  </a:solidFill>
                </a:rPr>
                <a:t>Number of </a:t>
              </a:r>
              <a:r>
                <a:rPr lang="en-US" sz="2000" b="1" dirty="0" err="1" smtClean="0">
                  <a:solidFill>
                    <a:srgbClr val="F63B00"/>
                  </a:solidFill>
                </a:rPr>
                <a:t>p+p</a:t>
              </a:r>
              <a:r>
                <a:rPr lang="en-US" sz="2000" b="1" dirty="0" smtClean="0">
                  <a:solidFill>
                    <a:srgbClr val="F63B00"/>
                  </a:solidFill>
                </a:rPr>
                <a:t> collisions</a:t>
              </a:r>
              <a:endParaRPr lang="en-US" sz="2000" b="1" dirty="0">
                <a:solidFill>
                  <a:srgbClr val="F63B00"/>
                </a:solidFill>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799"/>
                                        </p:tgtEl>
                                        <p:attrNameLst>
                                          <p:attrName>style.visibility</p:attrName>
                                        </p:attrNameLst>
                                      </p:cBhvr>
                                      <p:to>
                                        <p:strVal val="visible"/>
                                      </p:to>
                                    </p:set>
                                    <p:animEffect transition="in" filter="fade">
                                      <p:cBhvr>
                                        <p:cTn id="7" dur="1000"/>
                                        <p:tgtEl>
                                          <p:spTgt spid="7479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9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ia számának helye 3"/>
          <p:cNvSpPr>
            <a:spLocks noGrp="1"/>
          </p:cNvSpPr>
          <p:nvPr>
            <p:ph type="sldNum" sz="quarter" idx="10"/>
          </p:nvPr>
        </p:nvSpPr>
        <p:spPr/>
        <p:txBody>
          <a:bodyPr/>
          <a:lstStyle/>
          <a:p>
            <a:pPr>
              <a:defRPr/>
            </a:pPr>
            <a:fld id="{D62AEC88-3B4F-4B9F-B509-B8861920EFDF}" type="slidenum">
              <a:rPr lang="hu-HU"/>
              <a:pPr>
                <a:defRPr/>
              </a:pPr>
              <a:t>52</a:t>
            </a:fld>
            <a:endParaRPr lang="hu-HU"/>
          </a:p>
        </p:txBody>
      </p:sp>
      <p:sp>
        <p:nvSpPr>
          <p:cNvPr id="415746" name="Rectangle 2"/>
          <p:cNvSpPr>
            <a:spLocks noGrp="1" noChangeArrowheads="1"/>
          </p:cNvSpPr>
          <p:nvPr>
            <p:ph type="title"/>
          </p:nvPr>
        </p:nvSpPr>
        <p:spPr>
          <a:xfrm>
            <a:off x="0" y="44450"/>
            <a:ext cx="9144000" cy="552450"/>
          </a:xfrm>
        </p:spPr>
        <p:txBody>
          <a:bodyPr lIns="0" rIns="0"/>
          <a:lstStyle/>
          <a:p>
            <a:pPr eaLnBrk="1" hangingPunct="1">
              <a:defRPr/>
            </a:pPr>
            <a:r>
              <a:rPr lang="hu-HU" sz="4200" smtClean="0"/>
              <a:t>Nagyimpulzusú részecskék elnyelése</a:t>
            </a:r>
            <a:endParaRPr lang="en-US" sz="4200" smtClean="0"/>
          </a:p>
        </p:txBody>
      </p:sp>
      <p:sp>
        <p:nvSpPr>
          <p:cNvPr id="415747" name="Rectangle 3"/>
          <p:cNvSpPr>
            <a:spLocks noGrp="1" noChangeArrowheads="1"/>
          </p:cNvSpPr>
          <p:nvPr>
            <p:ph type="body" idx="1"/>
          </p:nvPr>
        </p:nvSpPr>
        <p:spPr>
          <a:xfrm>
            <a:off x="152400" y="752475"/>
            <a:ext cx="8812213" cy="2743200"/>
          </a:xfrm>
        </p:spPr>
        <p:txBody>
          <a:bodyPr/>
          <a:lstStyle/>
          <a:p>
            <a:pPr eaLnBrk="1" hangingPunct="1">
              <a:defRPr/>
            </a:pPr>
            <a:r>
              <a:rPr lang="hu-HU" sz="2400" smtClean="0"/>
              <a:t>Nukleáris modifikációs faktor</a:t>
            </a:r>
            <a:r>
              <a:rPr lang="en-US" sz="2400" smtClean="0"/>
              <a:t>: </a:t>
            </a:r>
          </a:p>
          <a:p>
            <a:pPr eaLnBrk="1" hangingPunct="1">
              <a:buFontTx/>
              <a:buNone/>
              <a:defRPr/>
            </a:pPr>
            <a:r>
              <a:rPr lang="en-US" sz="2400" smtClean="0"/>
              <a:t>	</a:t>
            </a:r>
            <a:r>
              <a:rPr lang="hu-HU" sz="2400" smtClean="0"/>
              <a:t>Mérés</a:t>
            </a:r>
            <a:r>
              <a:rPr lang="en-US" sz="2400" smtClean="0"/>
              <a:t> Au+Au, referenc</a:t>
            </a:r>
            <a:r>
              <a:rPr lang="hu-HU" sz="2400" smtClean="0"/>
              <a:t>ia</a:t>
            </a:r>
            <a:r>
              <a:rPr lang="en-US" sz="2400" smtClean="0"/>
              <a:t>: p+p</a:t>
            </a:r>
            <a:endParaRPr lang="en-US" sz="1600" smtClean="0"/>
          </a:p>
          <a:p>
            <a:pPr eaLnBrk="1" hangingPunct="1">
              <a:defRPr/>
            </a:pPr>
            <a:r>
              <a:rPr lang="hu-HU" sz="2400" smtClean="0"/>
              <a:t>Nagyimpulzusú részecskék elnyelődnek (</a:t>
            </a:r>
            <a:r>
              <a:rPr lang="hu-HU" sz="2400" u="sng" smtClean="0"/>
              <a:t>1. mérföldkő</a:t>
            </a:r>
            <a:r>
              <a:rPr lang="hu-HU" sz="2400" smtClean="0"/>
              <a:t>)!</a:t>
            </a:r>
            <a:endParaRPr lang="en-US" sz="2400" baseline="-25000" smtClean="0"/>
          </a:p>
          <a:p>
            <a:pPr lvl="1" eaLnBrk="1" hangingPunct="1">
              <a:defRPr/>
            </a:pPr>
            <a:r>
              <a:rPr lang="hu-HU" sz="2000" smtClean="0"/>
              <a:t>Jet Quenching</a:t>
            </a:r>
          </a:p>
          <a:p>
            <a:pPr eaLnBrk="1" hangingPunct="1">
              <a:defRPr/>
            </a:pPr>
            <a:r>
              <a:rPr lang="hu-HU" sz="2400" smtClean="0"/>
              <a:t>Ellenpróba</a:t>
            </a:r>
            <a:r>
              <a:rPr lang="en-US" sz="2400" smtClean="0"/>
              <a:t>: d+Au → </a:t>
            </a:r>
            <a:r>
              <a:rPr lang="hu-HU" sz="2400" smtClean="0"/>
              <a:t>Közeg hatása</a:t>
            </a:r>
            <a:r>
              <a:rPr lang="en-US" sz="2400" smtClean="0"/>
              <a:t> (</a:t>
            </a:r>
            <a:r>
              <a:rPr lang="hu-HU" sz="2400" u="sng" smtClean="0"/>
              <a:t>2. mérföldkő</a:t>
            </a:r>
            <a:r>
              <a:rPr lang="en-US" sz="2400" smtClean="0"/>
              <a:t>)</a:t>
            </a:r>
          </a:p>
          <a:p>
            <a:pPr eaLnBrk="1" hangingPunct="1">
              <a:defRPr/>
            </a:pPr>
            <a:r>
              <a:rPr lang="en-US" sz="2400" smtClean="0"/>
              <a:t>2 PRL </a:t>
            </a:r>
            <a:r>
              <a:rPr lang="hu-HU" sz="2400" smtClean="0"/>
              <a:t>címlap</a:t>
            </a:r>
            <a:endParaRPr lang="en-US" sz="2400" smtClean="0"/>
          </a:p>
        </p:txBody>
      </p:sp>
      <p:graphicFrame>
        <p:nvGraphicFramePr>
          <p:cNvPr id="7170" name="Object 4"/>
          <p:cNvGraphicFramePr>
            <a:graphicFrameLocks noChangeAspect="1"/>
          </p:cNvGraphicFramePr>
          <p:nvPr/>
        </p:nvGraphicFramePr>
        <p:xfrm>
          <a:off x="5219700" y="3068638"/>
          <a:ext cx="3600450" cy="3371850"/>
        </p:xfrm>
        <a:graphic>
          <a:graphicData uri="http://schemas.openxmlformats.org/presentationml/2006/ole">
            <mc:AlternateContent xmlns:mc="http://schemas.openxmlformats.org/markup-compatibility/2006">
              <mc:Choice xmlns:v="urn:schemas-microsoft-com:vml" Requires="v">
                <p:oleObj spid="_x0000_s7172" name="Bitkép" r:id="rId4" imgW="3000000" imgH="2809524" progId="PBrush">
                  <p:embed/>
                </p:oleObj>
              </mc:Choice>
              <mc:Fallback>
                <p:oleObj name="Bitkép" r:id="rId4" imgW="3000000" imgH="2809524"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3068638"/>
                        <a:ext cx="360045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5749" name="Text Box 5"/>
          <p:cNvSpPr txBox="1">
            <a:spLocks noChangeArrowheads="1"/>
          </p:cNvSpPr>
          <p:nvPr/>
        </p:nvSpPr>
        <p:spPr bwMode="auto">
          <a:xfrm>
            <a:off x="539750" y="3208338"/>
            <a:ext cx="4032250" cy="457200"/>
          </a:xfrm>
          <a:prstGeom prst="rect">
            <a:avLst/>
          </a:prstGeom>
          <a:noFill/>
          <a:ln w="15875">
            <a:noFill/>
            <a:miter lim="800000"/>
            <a:headEnd/>
            <a:tailEnd/>
          </a:ln>
          <a:effectLst/>
        </p:spPr>
        <p:txBody>
          <a:bodyPr>
            <a:spAutoFit/>
          </a:bodyPr>
          <a:lstStyle/>
          <a:p>
            <a:pPr algn="ctr">
              <a:defRPr/>
            </a:pPr>
            <a:r>
              <a:rPr lang="hu-HU">
                <a:effectLst>
                  <a:outerShdw blurRad="38100" dist="38100" dir="2700000" algn="tl">
                    <a:srgbClr val="000000"/>
                  </a:outerShdw>
                </a:effectLst>
                <a:latin typeface="Book Antiqua" pitchFamily="18" charset="0"/>
              </a:rPr>
              <a:t>Au+Au</a:t>
            </a:r>
            <a:endParaRPr lang="hu-HU" noProof="1">
              <a:effectLst>
                <a:outerShdw blurRad="38100" dist="38100" dir="2700000" algn="tl">
                  <a:srgbClr val="000000"/>
                </a:outerShdw>
              </a:effectLst>
              <a:latin typeface="Book Antiqua" pitchFamily="18" charset="0"/>
            </a:endParaRPr>
          </a:p>
        </p:txBody>
      </p:sp>
      <p:sp>
        <p:nvSpPr>
          <p:cNvPr id="7176" name="Line 6"/>
          <p:cNvSpPr>
            <a:spLocks noChangeShapeType="1"/>
          </p:cNvSpPr>
          <p:nvPr/>
        </p:nvSpPr>
        <p:spPr bwMode="auto">
          <a:xfrm flipH="1">
            <a:off x="722313" y="4306888"/>
            <a:ext cx="376237" cy="1587"/>
          </a:xfrm>
          <a:prstGeom prst="line">
            <a:avLst/>
          </a:prstGeom>
          <a:noFill/>
          <a:ln w="63500">
            <a:solidFill>
              <a:schemeClr val="tx1"/>
            </a:solidFill>
            <a:round/>
            <a:headEnd/>
            <a:tailEnd type="triangle" w="med" len="med"/>
          </a:ln>
        </p:spPr>
        <p:txBody>
          <a:bodyPr>
            <a:spAutoFit/>
          </a:bodyPr>
          <a:lstStyle/>
          <a:p>
            <a:endParaRPr lang="hu-HU"/>
          </a:p>
        </p:txBody>
      </p:sp>
      <p:sp>
        <p:nvSpPr>
          <p:cNvPr id="7177" name="Line 7"/>
          <p:cNvSpPr>
            <a:spLocks noChangeShapeType="1"/>
          </p:cNvSpPr>
          <p:nvPr/>
        </p:nvSpPr>
        <p:spPr bwMode="auto">
          <a:xfrm rot="10800965" flipH="1">
            <a:off x="4175125" y="4230688"/>
            <a:ext cx="376238" cy="0"/>
          </a:xfrm>
          <a:prstGeom prst="line">
            <a:avLst/>
          </a:prstGeom>
          <a:noFill/>
          <a:ln w="63500">
            <a:solidFill>
              <a:schemeClr val="tx1"/>
            </a:solidFill>
            <a:round/>
            <a:headEnd/>
            <a:tailEnd type="triangle" w="med" len="med"/>
          </a:ln>
        </p:spPr>
        <p:txBody>
          <a:bodyPr>
            <a:spAutoFit/>
          </a:bodyPr>
          <a:lstStyle/>
          <a:p>
            <a:endParaRPr lang="hu-HU"/>
          </a:p>
        </p:txBody>
      </p:sp>
      <p:sp>
        <p:nvSpPr>
          <p:cNvPr id="7178" name="Rectangle 8"/>
          <p:cNvSpPr>
            <a:spLocks noChangeArrowheads="1"/>
          </p:cNvSpPr>
          <p:nvPr/>
        </p:nvSpPr>
        <p:spPr bwMode="auto">
          <a:xfrm>
            <a:off x="1331913" y="4032250"/>
            <a:ext cx="2530475" cy="874713"/>
          </a:xfrm>
          <a:prstGeom prst="rect">
            <a:avLst/>
          </a:prstGeom>
          <a:solidFill>
            <a:schemeClr val="tx1">
              <a:alpha val="30196"/>
            </a:schemeClr>
          </a:solidFill>
          <a:ln w="15875">
            <a:noFill/>
            <a:miter lim="800000"/>
            <a:headEnd/>
            <a:tailEnd/>
          </a:ln>
        </p:spPr>
        <p:txBody>
          <a:bodyPr anchor="ctr">
            <a:spAutoFit/>
          </a:bodyPr>
          <a:lstStyle/>
          <a:p>
            <a:endParaRPr lang="hu-HU"/>
          </a:p>
        </p:txBody>
      </p:sp>
      <p:sp>
        <p:nvSpPr>
          <p:cNvPr id="7179" name="AutoShape 9"/>
          <p:cNvSpPr>
            <a:spLocks noChangeArrowheads="1"/>
          </p:cNvSpPr>
          <p:nvPr/>
        </p:nvSpPr>
        <p:spPr bwMode="auto">
          <a:xfrm>
            <a:off x="2484438" y="4162425"/>
            <a:ext cx="331787" cy="333375"/>
          </a:xfrm>
          <a:prstGeom prst="irregularSeal1">
            <a:avLst/>
          </a:prstGeom>
          <a:solidFill>
            <a:srgbClr val="FF6600"/>
          </a:solidFill>
          <a:ln w="19050">
            <a:noFill/>
            <a:miter lim="800000"/>
            <a:headEnd/>
            <a:tailEnd/>
          </a:ln>
        </p:spPr>
        <p:txBody>
          <a:bodyPr wrap="none" anchor="ctr">
            <a:spAutoFit/>
          </a:bodyPr>
          <a:lstStyle/>
          <a:p>
            <a:endParaRPr lang="hu-HU"/>
          </a:p>
        </p:txBody>
      </p:sp>
      <p:sp>
        <p:nvSpPr>
          <p:cNvPr id="7180" name="Line 10"/>
          <p:cNvSpPr>
            <a:spLocks noChangeShapeType="1"/>
          </p:cNvSpPr>
          <p:nvPr/>
        </p:nvSpPr>
        <p:spPr bwMode="auto">
          <a:xfrm rot="6114803" flipV="1">
            <a:off x="2358231" y="4483894"/>
            <a:ext cx="519113" cy="15875"/>
          </a:xfrm>
          <a:prstGeom prst="line">
            <a:avLst/>
          </a:prstGeom>
          <a:noFill/>
          <a:ln w="38100">
            <a:solidFill>
              <a:schemeClr val="tx1"/>
            </a:solidFill>
            <a:round/>
            <a:headEnd/>
            <a:tailEnd type="triangle" w="med" len="med"/>
          </a:ln>
        </p:spPr>
        <p:txBody>
          <a:bodyPr>
            <a:spAutoFit/>
          </a:bodyPr>
          <a:lstStyle/>
          <a:p>
            <a:endParaRPr lang="hu-HU"/>
          </a:p>
        </p:txBody>
      </p:sp>
      <p:sp>
        <p:nvSpPr>
          <p:cNvPr id="7181" name="Line 11"/>
          <p:cNvSpPr>
            <a:spLocks noChangeShapeType="1"/>
          </p:cNvSpPr>
          <p:nvPr/>
        </p:nvSpPr>
        <p:spPr bwMode="auto">
          <a:xfrm rot="-5029929" flipH="1" flipV="1">
            <a:off x="2436812" y="3979863"/>
            <a:ext cx="498475" cy="12700"/>
          </a:xfrm>
          <a:prstGeom prst="line">
            <a:avLst/>
          </a:prstGeom>
          <a:noFill/>
          <a:ln w="38100">
            <a:solidFill>
              <a:schemeClr val="tx1"/>
            </a:solidFill>
            <a:round/>
            <a:headEnd type="triangle" w="med" len="med"/>
            <a:tailEnd/>
          </a:ln>
        </p:spPr>
        <p:txBody>
          <a:bodyPr>
            <a:spAutoFit/>
          </a:bodyPr>
          <a:lstStyle/>
          <a:p>
            <a:endParaRPr lang="hu-HU"/>
          </a:p>
        </p:txBody>
      </p:sp>
      <p:sp>
        <p:nvSpPr>
          <p:cNvPr id="7182" name="Freeform 12"/>
          <p:cNvSpPr>
            <a:spLocks/>
          </p:cNvSpPr>
          <p:nvPr/>
        </p:nvSpPr>
        <p:spPr bwMode="auto">
          <a:xfrm>
            <a:off x="2628900" y="4525963"/>
            <a:ext cx="215900" cy="217487"/>
          </a:xfrm>
          <a:custGeom>
            <a:avLst/>
            <a:gdLst>
              <a:gd name="T0" fmla="*/ 0 w 68"/>
              <a:gd name="T1" fmla="*/ 0 h 174"/>
              <a:gd name="T2" fmla="*/ 272176852 w 68"/>
              <a:gd name="T3" fmla="*/ 23434851 h 174"/>
              <a:gd name="T4" fmla="*/ 423386258 w 68"/>
              <a:gd name="T5" fmla="*/ 84364967 h 174"/>
              <a:gd name="T6" fmla="*/ 241934991 w 68"/>
              <a:gd name="T7" fmla="*/ 126547430 h 174"/>
              <a:gd name="T8" fmla="*/ 514111843 w 68"/>
              <a:gd name="T9" fmla="*/ 145295053 h 174"/>
              <a:gd name="T10" fmla="*/ 574595566 w 68"/>
              <a:gd name="T11" fmla="*/ 187477556 h 174"/>
              <a:gd name="T12" fmla="*/ 514111843 w 68"/>
              <a:gd name="T13" fmla="*/ 229660020 h 174"/>
              <a:gd name="T14" fmla="*/ 574595566 w 68"/>
              <a:gd name="T15" fmla="*/ 271842484 h 174"/>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174"/>
              <a:gd name="T26" fmla="*/ 68 w 68"/>
              <a:gd name="T27" fmla="*/ 174 h 1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9050" cap="flat" cmpd="sng">
            <a:solidFill>
              <a:schemeClr val="tx1"/>
            </a:solidFill>
            <a:prstDash val="solid"/>
            <a:round/>
            <a:headEnd type="none" w="med" len="med"/>
            <a:tailEnd type="none" w="med" len="med"/>
          </a:ln>
        </p:spPr>
        <p:txBody>
          <a:bodyPr>
            <a:spAutoFit/>
          </a:bodyPr>
          <a:lstStyle/>
          <a:p>
            <a:endParaRPr lang="hu-HU"/>
          </a:p>
        </p:txBody>
      </p:sp>
      <p:sp>
        <p:nvSpPr>
          <p:cNvPr id="7183" name="Freeform 13"/>
          <p:cNvSpPr>
            <a:spLocks/>
          </p:cNvSpPr>
          <p:nvPr/>
        </p:nvSpPr>
        <p:spPr bwMode="auto">
          <a:xfrm rot="2179176" flipH="1">
            <a:off x="2341563" y="4445000"/>
            <a:ext cx="215900" cy="288925"/>
          </a:xfrm>
          <a:custGeom>
            <a:avLst/>
            <a:gdLst>
              <a:gd name="T0" fmla="*/ 242314889 w 46"/>
              <a:gd name="T1" fmla="*/ 0 h 198"/>
              <a:gd name="T2" fmla="*/ 110141854 w 46"/>
              <a:gd name="T3" fmla="*/ 83042587 h 198"/>
              <a:gd name="T4" fmla="*/ 440576805 w 46"/>
              <a:gd name="T5" fmla="*/ 166086634 h 198"/>
              <a:gd name="T6" fmla="*/ 44057684 w 46"/>
              <a:gd name="T7" fmla="*/ 223578359 h 198"/>
              <a:gd name="T8" fmla="*/ 638834101 w 46"/>
              <a:gd name="T9" fmla="*/ 249129244 h 198"/>
              <a:gd name="T10" fmla="*/ 771007098 w 46"/>
              <a:gd name="T11" fmla="*/ 306620923 h 198"/>
              <a:gd name="T12" fmla="*/ 638834101 w 46"/>
              <a:gd name="T13" fmla="*/ 364112603 h 198"/>
              <a:gd name="T14" fmla="*/ 771007098 w 46"/>
              <a:gd name="T15" fmla="*/ 421604374 h 198"/>
              <a:gd name="T16" fmla="*/ 0 60000 65536"/>
              <a:gd name="T17" fmla="*/ 0 60000 65536"/>
              <a:gd name="T18" fmla="*/ 0 60000 65536"/>
              <a:gd name="T19" fmla="*/ 0 60000 65536"/>
              <a:gd name="T20" fmla="*/ 0 60000 65536"/>
              <a:gd name="T21" fmla="*/ 0 60000 65536"/>
              <a:gd name="T22" fmla="*/ 0 60000 65536"/>
              <a:gd name="T23" fmla="*/ 0 60000 65536"/>
              <a:gd name="T24" fmla="*/ 0 w 46"/>
              <a:gd name="T25" fmla="*/ 0 h 198"/>
              <a:gd name="T26" fmla="*/ 46 w 46"/>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 h="198">
                <a:moveTo>
                  <a:pt x="11" y="0"/>
                </a:moveTo>
                <a:cubicBezTo>
                  <a:pt x="24" y="4"/>
                  <a:pt x="0" y="25"/>
                  <a:pt x="5" y="39"/>
                </a:cubicBezTo>
                <a:cubicBezTo>
                  <a:pt x="0" y="69"/>
                  <a:pt x="11" y="52"/>
                  <a:pt x="20" y="78"/>
                </a:cubicBezTo>
                <a:cubicBezTo>
                  <a:pt x="16" y="89"/>
                  <a:pt x="9" y="95"/>
                  <a:pt x="2" y="105"/>
                </a:cubicBezTo>
                <a:cubicBezTo>
                  <a:pt x="12" y="108"/>
                  <a:pt x="19" y="114"/>
                  <a:pt x="29" y="117"/>
                </a:cubicBezTo>
                <a:cubicBezTo>
                  <a:pt x="25" y="134"/>
                  <a:pt x="18" y="135"/>
                  <a:pt x="35" y="144"/>
                </a:cubicBezTo>
                <a:cubicBezTo>
                  <a:pt x="39" y="156"/>
                  <a:pt x="36" y="160"/>
                  <a:pt x="29" y="171"/>
                </a:cubicBezTo>
                <a:cubicBezTo>
                  <a:pt x="46" y="177"/>
                  <a:pt x="35" y="181"/>
                  <a:pt x="35" y="198"/>
                </a:cubicBezTo>
              </a:path>
            </a:pathLst>
          </a:custGeom>
          <a:noFill/>
          <a:ln w="19050" cap="flat" cmpd="sng">
            <a:solidFill>
              <a:schemeClr val="tx1"/>
            </a:solidFill>
            <a:prstDash val="solid"/>
            <a:round/>
            <a:headEnd type="none" w="med" len="med"/>
            <a:tailEnd type="none" w="med" len="med"/>
          </a:ln>
        </p:spPr>
        <p:txBody>
          <a:bodyPr>
            <a:spAutoFit/>
          </a:bodyPr>
          <a:lstStyle/>
          <a:p>
            <a:endParaRPr lang="hu-HU"/>
          </a:p>
        </p:txBody>
      </p:sp>
      <p:sp>
        <p:nvSpPr>
          <p:cNvPr id="7184" name="Freeform 14"/>
          <p:cNvSpPr>
            <a:spLocks/>
          </p:cNvSpPr>
          <p:nvPr/>
        </p:nvSpPr>
        <p:spPr bwMode="auto">
          <a:xfrm rot="10121092">
            <a:off x="2613025" y="4600575"/>
            <a:ext cx="215900" cy="215900"/>
          </a:xfrm>
          <a:custGeom>
            <a:avLst/>
            <a:gdLst>
              <a:gd name="T0" fmla="*/ 0 w 68"/>
              <a:gd name="T1" fmla="*/ 0 h 174"/>
              <a:gd name="T2" fmla="*/ 272176852 w 68"/>
              <a:gd name="T3" fmla="*/ 23093857 h 174"/>
              <a:gd name="T4" fmla="*/ 423386258 w 68"/>
              <a:gd name="T5" fmla="*/ 83137640 h 174"/>
              <a:gd name="T6" fmla="*/ 241934991 w 68"/>
              <a:gd name="T7" fmla="*/ 124707061 h 174"/>
              <a:gd name="T8" fmla="*/ 514111843 w 68"/>
              <a:gd name="T9" fmla="*/ 143182635 h 174"/>
              <a:gd name="T10" fmla="*/ 574595566 w 68"/>
              <a:gd name="T11" fmla="*/ 184752095 h 174"/>
              <a:gd name="T12" fmla="*/ 514111843 w 68"/>
              <a:gd name="T13" fmla="*/ 226320275 h 174"/>
              <a:gd name="T14" fmla="*/ 574595566 w 68"/>
              <a:gd name="T15" fmla="*/ 267889696 h 174"/>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174"/>
              <a:gd name="T26" fmla="*/ 68 w 68"/>
              <a:gd name="T27" fmla="*/ 174 h 1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9050" cap="flat" cmpd="sng">
            <a:solidFill>
              <a:schemeClr val="tx1"/>
            </a:solidFill>
            <a:prstDash val="solid"/>
            <a:round/>
            <a:headEnd type="none" w="med" len="med"/>
            <a:tailEnd type="none" w="med" len="med"/>
          </a:ln>
        </p:spPr>
        <p:txBody>
          <a:bodyPr>
            <a:spAutoFit/>
          </a:bodyPr>
          <a:lstStyle/>
          <a:p>
            <a:endParaRPr lang="hu-HU"/>
          </a:p>
        </p:txBody>
      </p:sp>
      <p:sp>
        <p:nvSpPr>
          <p:cNvPr id="7185" name="Freeform 15"/>
          <p:cNvSpPr>
            <a:spLocks/>
          </p:cNvSpPr>
          <p:nvPr/>
        </p:nvSpPr>
        <p:spPr bwMode="auto">
          <a:xfrm rot="10121092">
            <a:off x="2346325" y="4086225"/>
            <a:ext cx="288925" cy="207963"/>
          </a:xfrm>
          <a:custGeom>
            <a:avLst/>
            <a:gdLst>
              <a:gd name="T0" fmla="*/ 0 w 68"/>
              <a:gd name="T1" fmla="*/ 0 h 174"/>
              <a:gd name="T2" fmla="*/ 487433385 w 68"/>
              <a:gd name="T3" fmla="*/ 21427362 h 174"/>
              <a:gd name="T4" fmla="*/ 758232601 w 68"/>
              <a:gd name="T5" fmla="*/ 77137532 h 174"/>
              <a:gd name="T6" fmla="*/ 433276967 w 68"/>
              <a:gd name="T7" fmla="*/ 115706307 h 174"/>
              <a:gd name="T8" fmla="*/ 920710352 w 68"/>
              <a:gd name="T9" fmla="*/ 132848906 h 174"/>
              <a:gd name="T10" fmla="*/ 1029027436 w 68"/>
              <a:gd name="T11" fmla="*/ 171417700 h 174"/>
              <a:gd name="T12" fmla="*/ 920710352 w 68"/>
              <a:gd name="T13" fmla="*/ 209986457 h 174"/>
              <a:gd name="T14" fmla="*/ 1029027436 w 68"/>
              <a:gd name="T15" fmla="*/ 248555214 h 174"/>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174"/>
              <a:gd name="T26" fmla="*/ 68 w 68"/>
              <a:gd name="T27" fmla="*/ 174 h 1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9050" cap="flat" cmpd="sng">
            <a:solidFill>
              <a:schemeClr val="tx1"/>
            </a:solidFill>
            <a:prstDash val="solid"/>
            <a:round/>
            <a:headEnd type="none" w="med" len="med"/>
            <a:tailEnd type="none" w="med" len="med"/>
          </a:ln>
        </p:spPr>
        <p:txBody>
          <a:bodyPr>
            <a:spAutoFit/>
          </a:bodyPr>
          <a:lstStyle/>
          <a:p>
            <a:endParaRPr lang="hu-HU"/>
          </a:p>
        </p:txBody>
      </p:sp>
      <p:sp>
        <p:nvSpPr>
          <p:cNvPr id="7186" name="Freeform 16"/>
          <p:cNvSpPr>
            <a:spLocks/>
          </p:cNvSpPr>
          <p:nvPr/>
        </p:nvSpPr>
        <p:spPr bwMode="auto">
          <a:xfrm rot="14203381" flipV="1">
            <a:off x="2694781" y="4072732"/>
            <a:ext cx="144463" cy="215900"/>
          </a:xfrm>
          <a:custGeom>
            <a:avLst/>
            <a:gdLst>
              <a:gd name="T0" fmla="*/ 0 w 68"/>
              <a:gd name="T1" fmla="*/ 0 h 174"/>
              <a:gd name="T2" fmla="*/ 121858768 w 68"/>
              <a:gd name="T3" fmla="*/ 23093857 h 174"/>
              <a:gd name="T4" fmla="*/ 189558806 w 68"/>
              <a:gd name="T5" fmla="*/ 83137640 h 174"/>
              <a:gd name="T6" fmla="*/ 108319617 w 68"/>
              <a:gd name="T7" fmla="*/ 124707061 h 174"/>
              <a:gd name="T8" fmla="*/ 230178385 w 68"/>
              <a:gd name="T9" fmla="*/ 143182635 h 174"/>
              <a:gd name="T10" fmla="*/ 257258812 w 68"/>
              <a:gd name="T11" fmla="*/ 184752095 h 174"/>
              <a:gd name="T12" fmla="*/ 230178385 w 68"/>
              <a:gd name="T13" fmla="*/ 226320275 h 174"/>
              <a:gd name="T14" fmla="*/ 257258812 w 68"/>
              <a:gd name="T15" fmla="*/ 267889696 h 174"/>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174"/>
              <a:gd name="T26" fmla="*/ 68 w 68"/>
              <a:gd name="T27" fmla="*/ 174 h 1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9050" cap="flat" cmpd="sng">
            <a:solidFill>
              <a:schemeClr val="tx1"/>
            </a:solidFill>
            <a:prstDash val="solid"/>
            <a:round/>
            <a:headEnd type="none" w="med" len="med"/>
            <a:tailEnd type="none" w="med" len="med"/>
          </a:ln>
        </p:spPr>
        <p:txBody>
          <a:bodyPr>
            <a:spAutoFit/>
          </a:bodyPr>
          <a:lstStyle/>
          <a:p>
            <a:endParaRPr lang="hu-HU"/>
          </a:p>
        </p:txBody>
      </p:sp>
      <p:sp>
        <p:nvSpPr>
          <p:cNvPr id="7187" name="Oval 17"/>
          <p:cNvSpPr>
            <a:spLocks noChangeArrowheads="1"/>
          </p:cNvSpPr>
          <p:nvPr/>
        </p:nvSpPr>
        <p:spPr bwMode="auto">
          <a:xfrm rot="-10751627">
            <a:off x="1179513" y="4032250"/>
            <a:ext cx="322262" cy="1214438"/>
          </a:xfrm>
          <a:prstGeom prst="ellipse">
            <a:avLst/>
          </a:prstGeom>
          <a:solidFill>
            <a:srgbClr val="FF9900"/>
          </a:solidFill>
          <a:ln w="15875">
            <a:noFill/>
            <a:round/>
            <a:headEnd/>
            <a:tailEnd/>
          </a:ln>
        </p:spPr>
        <p:txBody>
          <a:bodyPr anchor="ctr">
            <a:spAutoFit/>
          </a:bodyPr>
          <a:lstStyle/>
          <a:p>
            <a:endParaRPr lang="hu-HU"/>
          </a:p>
        </p:txBody>
      </p:sp>
      <p:sp>
        <p:nvSpPr>
          <p:cNvPr id="7188" name="Oval 18"/>
          <p:cNvSpPr>
            <a:spLocks noChangeArrowheads="1"/>
          </p:cNvSpPr>
          <p:nvPr/>
        </p:nvSpPr>
        <p:spPr bwMode="auto">
          <a:xfrm>
            <a:off x="3679825" y="3697288"/>
            <a:ext cx="322263" cy="1214437"/>
          </a:xfrm>
          <a:prstGeom prst="ellipse">
            <a:avLst/>
          </a:prstGeom>
          <a:solidFill>
            <a:srgbClr val="FF9900"/>
          </a:solidFill>
          <a:ln w="15875">
            <a:noFill/>
            <a:round/>
            <a:headEnd/>
            <a:tailEnd/>
          </a:ln>
        </p:spPr>
        <p:txBody>
          <a:bodyPr anchor="ctr">
            <a:spAutoFit/>
          </a:bodyPr>
          <a:lstStyle/>
          <a:p>
            <a:endParaRPr lang="hu-HU"/>
          </a:p>
        </p:txBody>
      </p:sp>
      <p:sp>
        <p:nvSpPr>
          <p:cNvPr id="7189" name="Rectangle 19"/>
          <p:cNvSpPr>
            <a:spLocks noChangeArrowheads="1"/>
          </p:cNvSpPr>
          <p:nvPr/>
        </p:nvSpPr>
        <p:spPr bwMode="auto">
          <a:xfrm>
            <a:off x="539750" y="3232150"/>
            <a:ext cx="4032250" cy="3600450"/>
          </a:xfrm>
          <a:prstGeom prst="rect">
            <a:avLst/>
          </a:prstGeom>
          <a:noFill/>
          <a:ln w="9525">
            <a:noFill/>
            <a:miter lim="800000"/>
            <a:headEnd/>
            <a:tailEnd/>
          </a:ln>
        </p:spPr>
        <p:txBody>
          <a:bodyPr wrap="none" anchor="ctr"/>
          <a:lstStyle/>
          <a:p>
            <a:pPr algn="ctr"/>
            <a:endParaRPr lang="hu-HU"/>
          </a:p>
        </p:txBody>
      </p:sp>
      <p:sp>
        <p:nvSpPr>
          <p:cNvPr id="7190" name="Line 20"/>
          <p:cNvSpPr>
            <a:spLocks noChangeShapeType="1"/>
          </p:cNvSpPr>
          <p:nvPr/>
        </p:nvSpPr>
        <p:spPr bwMode="auto">
          <a:xfrm flipH="1">
            <a:off x="684213" y="6084888"/>
            <a:ext cx="376237" cy="1587"/>
          </a:xfrm>
          <a:prstGeom prst="line">
            <a:avLst/>
          </a:prstGeom>
          <a:noFill/>
          <a:ln w="63500">
            <a:solidFill>
              <a:schemeClr val="tx1"/>
            </a:solidFill>
            <a:round/>
            <a:headEnd/>
            <a:tailEnd type="triangle" w="med" len="med"/>
          </a:ln>
        </p:spPr>
        <p:txBody>
          <a:bodyPr>
            <a:spAutoFit/>
          </a:bodyPr>
          <a:lstStyle/>
          <a:p>
            <a:endParaRPr lang="hu-HU"/>
          </a:p>
        </p:txBody>
      </p:sp>
      <p:sp>
        <p:nvSpPr>
          <p:cNvPr id="7191" name="Line 21"/>
          <p:cNvSpPr>
            <a:spLocks noChangeShapeType="1"/>
          </p:cNvSpPr>
          <p:nvPr/>
        </p:nvSpPr>
        <p:spPr bwMode="auto">
          <a:xfrm rot="10800965" flipH="1">
            <a:off x="4137025" y="6008688"/>
            <a:ext cx="376238" cy="0"/>
          </a:xfrm>
          <a:prstGeom prst="line">
            <a:avLst/>
          </a:prstGeom>
          <a:noFill/>
          <a:ln w="63500">
            <a:solidFill>
              <a:schemeClr val="tx1"/>
            </a:solidFill>
            <a:round/>
            <a:headEnd/>
            <a:tailEnd type="triangle" w="med" len="med"/>
          </a:ln>
        </p:spPr>
        <p:txBody>
          <a:bodyPr>
            <a:spAutoFit/>
          </a:bodyPr>
          <a:lstStyle/>
          <a:p>
            <a:endParaRPr lang="hu-HU"/>
          </a:p>
        </p:txBody>
      </p:sp>
      <p:sp>
        <p:nvSpPr>
          <p:cNvPr id="7192" name="Rectangle 22"/>
          <p:cNvSpPr>
            <a:spLocks noChangeArrowheads="1"/>
          </p:cNvSpPr>
          <p:nvPr/>
        </p:nvSpPr>
        <p:spPr bwMode="auto">
          <a:xfrm>
            <a:off x="1293813" y="5953125"/>
            <a:ext cx="2530475" cy="217488"/>
          </a:xfrm>
          <a:prstGeom prst="rect">
            <a:avLst/>
          </a:prstGeom>
          <a:solidFill>
            <a:schemeClr val="tx1">
              <a:alpha val="30196"/>
            </a:schemeClr>
          </a:solidFill>
          <a:ln w="15875">
            <a:noFill/>
            <a:miter lim="800000"/>
            <a:headEnd/>
            <a:tailEnd/>
          </a:ln>
        </p:spPr>
        <p:txBody>
          <a:bodyPr anchor="ctr">
            <a:spAutoFit/>
          </a:bodyPr>
          <a:lstStyle/>
          <a:p>
            <a:endParaRPr lang="hu-HU"/>
          </a:p>
        </p:txBody>
      </p:sp>
      <p:sp>
        <p:nvSpPr>
          <p:cNvPr id="7193" name="AutoShape 23"/>
          <p:cNvSpPr>
            <a:spLocks noChangeArrowheads="1"/>
          </p:cNvSpPr>
          <p:nvPr/>
        </p:nvSpPr>
        <p:spPr bwMode="auto">
          <a:xfrm>
            <a:off x="2446338" y="5940425"/>
            <a:ext cx="331787" cy="333375"/>
          </a:xfrm>
          <a:prstGeom prst="irregularSeal1">
            <a:avLst/>
          </a:prstGeom>
          <a:solidFill>
            <a:srgbClr val="FF6600"/>
          </a:solidFill>
          <a:ln w="19050">
            <a:solidFill>
              <a:srgbClr val="FF6600"/>
            </a:solidFill>
            <a:miter lim="800000"/>
            <a:headEnd/>
            <a:tailEnd/>
          </a:ln>
        </p:spPr>
        <p:txBody>
          <a:bodyPr wrap="none" anchor="ctr">
            <a:spAutoFit/>
          </a:bodyPr>
          <a:lstStyle/>
          <a:p>
            <a:endParaRPr lang="hu-HU"/>
          </a:p>
        </p:txBody>
      </p:sp>
      <p:sp>
        <p:nvSpPr>
          <p:cNvPr id="7194" name="Line 24"/>
          <p:cNvSpPr>
            <a:spLocks noChangeShapeType="1"/>
          </p:cNvSpPr>
          <p:nvPr/>
        </p:nvSpPr>
        <p:spPr bwMode="auto">
          <a:xfrm rot="6114803" flipV="1">
            <a:off x="2320131" y="6261894"/>
            <a:ext cx="519113" cy="15875"/>
          </a:xfrm>
          <a:prstGeom prst="line">
            <a:avLst/>
          </a:prstGeom>
          <a:noFill/>
          <a:ln w="38100">
            <a:solidFill>
              <a:schemeClr val="tx1"/>
            </a:solidFill>
            <a:round/>
            <a:headEnd/>
            <a:tailEnd type="triangle" w="med" len="med"/>
          </a:ln>
        </p:spPr>
        <p:txBody>
          <a:bodyPr>
            <a:spAutoFit/>
          </a:bodyPr>
          <a:lstStyle/>
          <a:p>
            <a:endParaRPr lang="hu-HU"/>
          </a:p>
        </p:txBody>
      </p:sp>
      <p:sp>
        <p:nvSpPr>
          <p:cNvPr id="7195" name="Line 25"/>
          <p:cNvSpPr>
            <a:spLocks noChangeShapeType="1"/>
          </p:cNvSpPr>
          <p:nvPr/>
        </p:nvSpPr>
        <p:spPr bwMode="auto">
          <a:xfrm rot="16570071" flipV="1">
            <a:off x="2421731" y="5798344"/>
            <a:ext cx="417513" cy="9525"/>
          </a:xfrm>
          <a:prstGeom prst="line">
            <a:avLst/>
          </a:prstGeom>
          <a:noFill/>
          <a:ln w="38100">
            <a:solidFill>
              <a:schemeClr val="tx1"/>
            </a:solidFill>
            <a:round/>
            <a:headEnd/>
            <a:tailEnd type="triangle" w="med" len="med"/>
          </a:ln>
        </p:spPr>
        <p:txBody>
          <a:bodyPr>
            <a:spAutoFit/>
          </a:bodyPr>
          <a:lstStyle/>
          <a:p>
            <a:endParaRPr lang="hu-HU"/>
          </a:p>
        </p:txBody>
      </p:sp>
      <p:sp>
        <p:nvSpPr>
          <p:cNvPr id="7196" name="Freeform 26"/>
          <p:cNvSpPr>
            <a:spLocks/>
          </p:cNvSpPr>
          <p:nvPr/>
        </p:nvSpPr>
        <p:spPr bwMode="auto">
          <a:xfrm rot="10121092">
            <a:off x="2582863" y="6026150"/>
            <a:ext cx="215900" cy="144463"/>
          </a:xfrm>
          <a:custGeom>
            <a:avLst/>
            <a:gdLst>
              <a:gd name="T0" fmla="*/ 0 w 68"/>
              <a:gd name="T1" fmla="*/ 0 h 174"/>
              <a:gd name="T2" fmla="*/ 272176852 w 68"/>
              <a:gd name="T3" fmla="*/ 10339897 h 174"/>
              <a:gd name="T4" fmla="*/ 423386258 w 68"/>
              <a:gd name="T5" fmla="*/ 37222469 h 174"/>
              <a:gd name="T6" fmla="*/ 241934991 w 68"/>
              <a:gd name="T7" fmla="*/ 55834126 h 174"/>
              <a:gd name="T8" fmla="*/ 514111843 w 68"/>
              <a:gd name="T9" fmla="*/ 64105875 h 174"/>
              <a:gd name="T10" fmla="*/ 574595566 w 68"/>
              <a:gd name="T11" fmla="*/ 82717518 h 174"/>
              <a:gd name="T12" fmla="*/ 514111843 w 68"/>
              <a:gd name="T13" fmla="*/ 101328331 h 174"/>
              <a:gd name="T14" fmla="*/ 574595566 w 68"/>
              <a:gd name="T15" fmla="*/ 119940000 h 174"/>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174"/>
              <a:gd name="T26" fmla="*/ 68 w 68"/>
              <a:gd name="T27" fmla="*/ 174 h 1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9050" cap="flat" cmpd="sng">
            <a:solidFill>
              <a:schemeClr val="tx1"/>
            </a:solidFill>
            <a:prstDash val="solid"/>
            <a:round/>
            <a:headEnd type="none" w="med" len="med"/>
            <a:tailEnd type="none" w="med" len="med"/>
          </a:ln>
        </p:spPr>
        <p:txBody>
          <a:bodyPr>
            <a:spAutoFit/>
          </a:bodyPr>
          <a:lstStyle/>
          <a:p>
            <a:endParaRPr lang="hu-HU"/>
          </a:p>
        </p:txBody>
      </p:sp>
      <p:sp>
        <p:nvSpPr>
          <p:cNvPr id="7197" name="Freeform 27"/>
          <p:cNvSpPr>
            <a:spLocks/>
          </p:cNvSpPr>
          <p:nvPr/>
        </p:nvSpPr>
        <p:spPr bwMode="auto">
          <a:xfrm rot="10121092">
            <a:off x="2309813" y="5951538"/>
            <a:ext cx="295275" cy="119062"/>
          </a:xfrm>
          <a:custGeom>
            <a:avLst/>
            <a:gdLst>
              <a:gd name="T0" fmla="*/ 0 w 68"/>
              <a:gd name="T1" fmla="*/ 0 h 174"/>
              <a:gd name="T2" fmla="*/ 509097430 w 68"/>
              <a:gd name="T3" fmla="*/ 7023290 h 174"/>
              <a:gd name="T4" fmla="*/ 791927466 w 68"/>
              <a:gd name="T5" fmla="*/ 25283570 h 174"/>
              <a:gd name="T6" fmla="*/ 452530582 w 68"/>
              <a:gd name="T7" fmla="*/ 37925350 h 174"/>
              <a:gd name="T8" fmla="*/ 961623669 w 68"/>
              <a:gd name="T9" fmla="*/ 43544527 h 174"/>
              <a:gd name="T10" fmla="*/ 1074757366 w 68"/>
              <a:gd name="T11" fmla="*/ 56186317 h 174"/>
              <a:gd name="T12" fmla="*/ 961623669 w 68"/>
              <a:gd name="T13" fmla="*/ 68828097 h 174"/>
              <a:gd name="T14" fmla="*/ 1074757366 w 68"/>
              <a:gd name="T15" fmla="*/ 81469877 h 174"/>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174"/>
              <a:gd name="T26" fmla="*/ 68 w 68"/>
              <a:gd name="T27" fmla="*/ 174 h 1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174">
                <a:moveTo>
                  <a:pt x="0" y="0"/>
                </a:moveTo>
                <a:cubicBezTo>
                  <a:pt x="13" y="4"/>
                  <a:pt x="22" y="1"/>
                  <a:pt x="27" y="15"/>
                </a:cubicBezTo>
                <a:cubicBezTo>
                  <a:pt x="22" y="45"/>
                  <a:pt x="33" y="28"/>
                  <a:pt x="42" y="54"/>
                </a:cubicBezTo>
                <a:cubicBezTo>
                  <a:pt x="38" y="65"/>
                  <a:pt x="31" y="71"/>
                  <a:pt x="24" y="81"/>
                </a:cubicBezTo>
                <a:cubicBezTo>
                  <a:pt x="34" y="84"/>
                  <a:pt x="41" y="90"/>
                  <a:pt x="51" y="93"/>
                </a:cubicBezTo>
                <a:cubicBezTo>
                  <a:pt x="47" y="110"/>
                  <a:pt x="40" y="111"/>
                  <a:pt x="57" y="120"/>
                </a:cubicBezTo>
                <a:cubicBezTo>
                  <a:pt x="61" y="132"/>
                  <a:pt x="58" y="136"/>
                  <a:pt x="51" y="147"/>
                </a:cubicBezTo>
                <a:cubicBezTo>
                  <a:pt x="68" y="153"/>
                  <a:pt x="57" y="157"/>
                  <a:pt x="57" y="174"/>
                </a:cubicBezTo>
              </a:path>
            </a:pathLst>
          </a:custGeom>
          <a:noFill/>
          <a:ln w="19050" cap="flat" cmpd="sng">
            <a:solidFill>
              <a:schemeClr val="tx1"/>
            </a:solidFill>
            <a:prstDash val="solid"/>
            <a:round/>
            <a:headEnd type="none" w="med" len="med"/>
            <a:tailEnd type="none" w="med" len="med"/>
          </a:ln>
        </p:spPr>
        <p:txBody>
          <a:bodyPr>
            <a:spAutoFit/>
          </a:bodyPr>
          <a:lstStyle/>
          <a:p>
            <a:endParaRPr lang="hu-HU"/>
          </a:p>
        </p:txBody>
      </p:sp>
      <p:sp>
        <p:nvSpPr>
          <p:cNvPr id="7198" name="Oval 28"/>
          <p:cNvSpPr>
            <a:spLocks noChangeArrowheads="1"/>
          </p:cNvSpPr>
          <p:nvPr/>
        </p:nvSpPr>
        <p:spPr bwMode="auto">
          <a:xfrm rot="-10751627">
            <a:off x="1222375" y="5951538"/>
            <a:ext cx="149225" cy="215900"/>
          </a:xfrm>
          <a:prstGeom prst="ellipse">
            <a:avLst/>
          </a:prstGeom>
          <a:solidFill>
            <a:srgbClr val="FF9900"/>
          </a:solidFill>
          <a:ln w="15875">
            <a:noFill/>
            <a:round/>
            <a:headEnd/>
            <a:tailEnd/>
          </a:ln>
        </p:spPr>
        <p:txBody>
          <a:bodyPr anchor="ctr">
            <a:spAutoFit/>
          </a:bodyPr>
          <a:lstStyle/>
          <a:p>
            <a:endParaRPr lang="hu-HU"/>
          </a:p>
        </p:txBody>
      </p:sp>
      <p:sp>
        <p:nvSpPr>
          <p:cNvPr id="7199" name="Oval 29"/>
          <p:cNvSpPr>
            <a:spLocks noChangeArrowheads="1"/>
          </p:cNvSpPr>
          <p:nvPr/>
        </p:nvSpPr>
        <p:spPr bwMode="auto">
          <a:xfrm>
            <a:off x="3641725" y="5475288"/>
            <a:ext cx="322263" cy="1214437"/>
          </a:xfrm>
          <a:prstGeom prst="ellipse">
            <a:avLst/>
          </a:prstGeom>
          <a:solidFill>
            <a:srgbClr val="FF9900"/>
          </a:solidFill>
          <a:ln w="15875">
            <a:noFill/>
            <a:round/>
            <a:headEnd/>
            <a:tailEnd/>
          </a:ln>
        </p:spPr>
        <p:txBody>
          <a:bodyPr anchor="ctr">
            <a:spAutoFit/>
          </a:bodyPr>
          <a:lstStyle/>
          <a:p>
            <a:endParaRPr lang="hu-HU"/>
          </a:p>
        </p:txBody>
      </p:sp>
      <p:sp>
        <p:nvSpPr>
          <p:cNvPr id="415774" name="Text Box 30"/>
          <p:cNvSpPr txBox="1">
            <a:spLocks noChangeArrowheads="1"/>
          </p:cNvSpPr>
          <p:nvPr/>
        </p:nvSpPr>
        <p:spPr bwMode="auto">
          <a:xfrm>
            <a:off x="539750" y="5249863"/>
            <a:ext cx="4032250" cy="457200"/>
          </a:xfrm>
          <a:prstGeom prst="rect">
            <a:avLst/>
          </a:prstGeom>
          <a:noFill/>
          <a:ln w="15875">
            <a:noFill/>
            <a:miter lim="800000"/>
            <a:headEnd/>
            <a:tailEnd/>
          </a:ln>
          <a:effectLst/>
        </p:spPr>
        <p:txBody>
          <a:bodyPr>
            <a:spAutoFit/>
          </a:bodyPr>
          <a:lstStyle/>
          <a:p>
            <a:pPr algn="ctr">
              <a:defRPr/>
            </a:pPr>
            <a:r>
              <a:rPr lang="hu-HU">
                <a:effectLst>
                  <a:outerShdw blurRad="38100" dist="38100" dir="2700000" algn="tl">
                    <a:srgbClr val="000000"/>
                  </a:outerShdw>
                </a:effectLst>
                <a:latin typeface="Book Antiqua" pitchFamily="18" charset="0"/>
              </a:rPr>
              <a:t>d+Au</a:t>
            </a:r>
            <a:endParaRPr lang="hu-HU" noProof="1">
              <a:effectLst>
                <a:outerShdw blurRad="38100" dist="38100" dir="2700000" algn="tl">
                  <a:srgbClr val="000000"/>
                </a:outerShdw>
              </a:effectLst>
              <a:latin typeface="Book Antiqua" pitchFamily="18" charset="0"/>
            </a:endParaRPr>
          </a:p>
        </p:txBody>
      </p:sp>
      <p:graphicFrame>
        <p:nvGraphicFramePr>
          <p:cNvPr id="7171" name="Object 31"/>
          <p:cNvGraphicFramePr>
            <a:graphicFrameLocks noChangeAspect="1"/>
          </p:cNvGraphicFramePr>
          <p:nvPr/>
        </p:nvGraphicFramePr>
        <p:xfrm>
          <a:off x="5476875" y="820738"/>
          <a:ext cx="3228975" cy="820737"/>
        </p:xfrm>
        <a:graphic>
          <a:graphicData uri="http://schemas.openxmlformats.org/presentationml/2006/ole">
            <mc:AlternateContent xmlns:mc="http://schemas.openxmlformats.org/markup-compatibility/2006">
              <mc:Choice xmlns:v="urn:schemas-microsoft-com:vml" Requires="v">
                <p:oleObj spid="_x0000_s7173" name="Equation" r:id="rId6" imgW="1777680" imgH="444240" progId="">
                  <p:embed/>
                </p:oleObj>
              </mc:Choice>
              <mc:Fallback>
                <p:oleObj name="Equation" r:id="rId6" imgW="1777680" imgH="444240" progId="">
                  <p:embed/>
                  <p:pic>
                    <p:nvPicPr>
                      <p:cNvPr id="0" name="Object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6875" y="820738"/>
                        <a:ext cx="3228975" cy="820737"/>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Lst>
                    </p:spPr>
                  </p:pic>
                </p:oleObj>
              </mc:Fallback>
            </mc:AlternateContent>
          </a:graphicData>
        </a:graphic>
      </p:graphicFrame>
      <p:sp>
        <p:nvSpPr>
          <p:cNvPr id="7201" name="Text Box 32"/>
          <p:cNvSpPr txBox="1">
            <a:spLocks noChangeArrowheads="1"/>
          </p:cNvSpPr>
          <p:nvPr/>
        </p:nvSpPr>
        <p:spPr bwMode="auto">
          <a:xfrm>
            <a:off x="5218113" y="6400800"/>
            <a:ext cx="3584575" cy="366713"/>
          </a:xfrm>
          <a:prstGeom prst="rect">
            <a:avLst/>
          </a:prstGeom>
          <a:solidFill>
            <a:schemeClr val="bg2"/>
          </a:solidFill>
          <a:ln w="9525">
            <a:noFill/>
            <a:miter lim="800000"/>
            <a:headEnd/>
            <a:tailEnd/>
          </a:ln>
        </p:spPr>
        <p:txBody>
          <a:bodyPr lIns="0" rIns="0">
            <a:spAutoFit/>
          </a:bodyPr>
          <a:lstStyle/>
          <a:p>
            <a:pPr algn="ctr">
              <a:spcBef>
                <a:spcPct val="50000"/>
              </a:spcBef>
            </a:pPr>
            <a:r>
              <a:rPr lang="hu-HU" sz="1800"/>
              <a:t>Zajc, Riordan, Scientific American</a:t>
            </a:r>
            <a:endParaRPr lang="en-US" sz="180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2229" name="Picture 5"/>
          <p:cNvPicPr>
            <a:picLocks noChangeAspect="1" noChangeArrowheads="1"/>
          </p:cNvPicPr>
          <p:nvPr/>
        </p:nvPicPr>
        <p:blipFill>
          <a:blip r:embed="rId3" cstate="print"/>
          <a:srcRect/>
          <a:stretch>
            <a:fillRect/>
          </a:stretch>
        </p:blipFill>
        <p:spPr bwMode="auto">
          <a:xfrm>
            <a:off x="949027" y="1756296"/>
            <a:ext cx="6791325" cy="4000500"/>
          </a:xfrm>
          <a:prstGeom prst="rect">
            <a:avLst/>
          </a:prstGeom>
          <a:noFill/>
          <a:ln w="9525">
            <a:noFill/>
            <a:miter lim="800000"/>
            <a:headEnd/>
            <a:tailEnd/>
          </a:ln>
        </p:spPr>
      </p:pic>
      <p:sp>
        <p:nvSpPr>
          <p:cNvPr id="87042" name="Rectangle 2"/>
          <p:cNvSpPr>
            <a:spLocks noGrp="1" noChangeArrowheads="1"/>
          </p:cNvSpPr>
          <p:nvPr>
            <p:ph type="title"/>
          </p:nvPr>
        </p:nvSpPr>
        <p:spPr>
          <a:xfrm>
            <a:off x="0" y="0"/>
            <a:ext cx="9144000" cy="711200"/>
          </a:xfrm>
          <a:noFill/>
          <a:ln/>
        </p:spPr>
        <p:txBody>
          <a:bodyPr lIns="92160" tIns="46080" rIns="92160" bIns="46080" anchor="b">
            <a:normAutofit fontScale="90000"/>
          </a:bodyPr>
          <a:lstStyle/>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dirty="0" smtClean="0"/>
              <a:t>Suppression of high</a:t>
            </a:r>
            <a:r>
              <a:rPr lang="hu-HU" sz="4400" dirty="0" smtClean="0"/>
              <a:t> </a:t>
            </a:r>
            <a:r>
              <a:rPr lang="hu-HU" sz="4400" dirty="0" err="1" smtClean="0"/>
              <a:t>p</a:t>
            </a:r>
            <a:r>
              <a:rPr lang="hu-HU" sz="4400" baseline="-25000" dirty="0" err="1" smtClean="0"/>
              <a:t>t</a:t>
            </a:r>
            <a:r>
              <a:rPr lang="en-US" sz="4400" dirty="0" smtClean="0"/>
              <a:t> particles</a:t>
            </a:r>
            <a:endParaRPr lang="en-US" sz="4400" i="1" baseline="-25000" dirty="0"/>
          </a:p>
        </p:txBody>
      </p:sp>
      <p:sp>
        <p:nvSpPr>
          <p:cNvPr id="87077" name="Rectangle 37"/>
          <p:cNvSpPr>
            <a:spLocks noGrp="1" noChangeArrowheads="1"/>
          </p:cNvSpPr>
          <p:nvPr>
            <p:ph type="body" idx="1"/>
          </p:nvPr>
        </p:nvSpPr>
        <p:spPr>
          <a:xfrm>
            <a:off x="611560" y="820192"/>
            <a:ext cx="7632700" cy="1152128"/>
          </a:xfrm>
        </p:spPr>
        <p:txBody>
          <a:bodyPr>
            <a:normAutofit/>
          </a:bodyPr>
          <a:lstStyle/>
          <a:p>
            <a:r>
              <a:rPr lang="en-US" sz="2400" dirty="0" smtClean="0"/>
              <a:t>Peripheral </a:t>
            </a:r>
            <a:r>
              <a:rPr lang="en-US" sz="2400" dirty="0" err="1" smtClean="0"/>
              <a:t>Au+Au</a:t>
            </a:r>
            <a:r>
              <a:rPr lang="en-US" sz="2400" dirty="0" smtClean="0"/>
              <a:t> and </a:t>
            </a:r>
            <a:r>
              <a:rPr lang="en-US" sz="2400" dirty="0" err="1" smtClean="0"/>
              <a:t>d+Au</a:t>
            </a:r>
            <a:r>
              <a:rPr lang="en-US" sz="2400" dirty="0" smtClean="0"/>
              <a:t>: no suppression</a:t>
            </a:r>
          </a:p>
          <a:p>
            <a:r>
              <a:rPr lang="en-US" sz="2400" dirty="0" smtClean="0"/>
              <a:t>Central </a:t>
            </a:r>
            <a:r>
              <a:rPr lang="en-US" sz="2400" dirty="0" err="1" smtClean="0"/>
              <a:t>Au+Au</a:t>
            </a:r>
            <a:r>
              <a:rPr lang="en-US" sz="2400" dirty="0" smtClean="0"/>
              <a:t>: large suppression</a:t>
            </a:r>
            <a:endParaRPr lang="en-US" sz="2400" dirty="0"/>
          </a:p>
        </p:txBody>
      </p:sp>
      <p:pic>
        <p:nvPicPr>
          <p:cNvPr id="52231"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8077" y="1756296"/>
            <a:ext cx="6772275" cy="4000500"/>
          </a:xfrm>
          <a:prstGeom prst="rect">
            <a:avLst/>
          </a:prstGeom>
          <a:noFill/>
          <a:ln w="9525">
            <a:noFill/>
            <a:miter lim="800000"/>
            <a:headEnd/>
            <a:tailEnd/>
          </a:ln>
        </p:spPr>
      </p:pic>
      <p:pic>
        <p:nvPicPr>
          <p:cNvPr id="52232" name="Picture 8"/>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979712" y="1972320"/>
            <a:ext cx="4019550" cy="2781300"/>
          </a:xfrm>
          <a:prstGeom prst="rect">
            <a:avLst/>
          </a:prstGeom>
          <a:noFill/>
          <a:ln w="9525">
            <a:noFill/>
            <a:miter lim="800000"/>
            <a:headEnd/>
            <a:tailEnd/>
          </a:ln>
        </p:spPr>
      </p:pic>
      <p:pic>
        <p:nvPicPr>
          <p:cNvPr id="52233" name="Picture 9"/>
          <p:cNvPicPr>
            <a:picLocks noChangeAspect="1" noChangeArrowheads="1"/>
          </p:cNvPicPr>
          <p:nvPr/>
        </p:nvPicPr>
        <p:blipFill>
          <a:blip r:embed="rId6" cstate="print"/>
          <a:srcRect/>
          <a:stretch>
            <a:fillRect/>
          </a:stretch>
        </p:blipFill>
        <p:spPr bwMode="auto">
          <a:xfrm>
            <a:off x="1885966" y="2620392"/>
            <a:ext cx="741818" cy="432048"/>
          </a:xfrm>
          <a:prstGeom prst="rect">
            <a:avLst/>
          </a:prstGeom>
          <a:noFill/>
          <a:ln w="9525">
            <a:noFill/>
            <a:miter lim="800000"/>
            <a:headEnd/>
            <a:tailEnd/>
          </a:ln>
        </p:spPr>
      </p:pic>
      <p:sp>
        <p:nvSpPr>
          <p:cNvPr id="87070" name="Rectangle 30"/>
          <p:cNvSpPr>
            <a:spLocks noChangeArrowheads="1"/>
          </p:cNvSpPr>
          <p:nvPr/>
        </p:nvSpPr>
        <p:spPr bwMode="auto">
          <a:xfrm>
            <a:off x="952500" y="5734402"/>
            <a:ext cx="6781800" cy="369332"/>
          </a:xfrm>
          <a:prstGeom prst="rect">
            <a:avLst/>
          </a:prstGeom>
          <a:noFill/>
          <a:ln w="9525">
            <a:noFill/>
            <a:miter lim="800000"/>
            <a:headEnd/>
            <a:tailEnd/>
          </a:ln>
          <a:effectLst/>
        </p:spPr>
        <p:txBody>
          <a:bodyPr wrap="square" anchor="ctr">
            <a:spAutoFit/>
          </a:bodyPr>
          <a:lstStyle/>
          <a:p>
            <a:pPr algn="ctr"/>
            <a:r>
              <a:rPr lang="en-US" sz="1800" noProof="1" smtClean="0"/>
              <a:t>Phys.Rev.C76, 034904 (2007)</a:t>
            </a:r>
            <a:endParaRPr lang="en-US" sz="1800" noProof="1"/>
          </a:p>
        </p:txBody>
      </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 name="Dia számának helye 3"/>
          <p:cNvSpPr>
            <a:spLocks noGrp="1"/>
          </p:cNvSpPr>
          <p:nvPr>
            <p:ph type="sldNum" sz="quarter" idx="10"/>
          </p:nvPr>
        </p:nvSpPr>
        <p:spPr/>
        <p:txBody>
          <a:bodyPr/>
          <a:lstStyle/>
          <a:p>
            <a:pPr>
              <a:defRPr/>
            </a:pPr>
            <a:fld id="{DE3FC0FA-7795-420B-BAAB-CE14FFA3AE2C}" type="slidenum">
              <a:rPr lang="hu-HU"/>
              <a:pPr>
                <a:defRPr/>
              </a:pPr>
              <a:t>54</a:t>
            </a:fld>
            <a:endParaRPr lang="hu-HU"/>
          </a:p>
        </p:txBody>
      </p:sp>
      <p:sp>
        <p:nvSpPr>
          <p:cNvPr id="419842" name="Rectangle 2"/>
          <p:cNvSpPr>
            <a:spLocks noGrp="1" noChangeArrowheads="1"/>
          </p:cNvSpPr>
          <p:nvPr>
            <p:ph type="title"/>
          </p:nvPr>
        </p:nvSpPr>
        <p:spPr>
          <a:xfrm>
            <a:off x="0" y="39688"/>
            <a:ext cx="9144000" cy="608012"/>
          </a:xfrm>
        </p:spPr>
        <p:txBody>
          <a:bodyPr lIns="92160" tIns="46080" rIns="92160" bIns="46080" anchor="b"/>
          <a:lstStyle/>
          <a:p>
            <a:pP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hu-HU" smtClean="0"/>
              <a:t>Szisztematikus vizsgálat</a:t>
            </a:r>
            <a:endParaRPr lang="en-US" i="1" baseline="-25000" smtClean="0"/>
          </a:p>
        </p:txBody>
      </p:sp>
      <p:sp>
        <p:nvSpPr>
          <p:cNvPr id="419843" name="Rectangle 3"/>
          <p:cNvSpPr>
            <a:spLocks noGrp="1" noChangeArrowheads="1"/>
          </p:cNvSpPr>
          <p:nvPr>
            <p:ph type="body" idx="1"/>
          </p:nvPr>
        </p:nvSpPr>
        <p:spPr>
          <a:xfrm>
            <a:off x="633413" y="5822950"/>
            <a:ext cx="6962775" cy="792163"/>
          </a:xfrm>
        </p:spPr>
        <p:txBody>
          <a:bodyPr lIns="92160" tIns="46080" rIns="92160" bIns="46080"/>
          <a:lstStyle/>
          <a:p>
            <a:pPr marL="331788" indent="-331788" algn="ctr" defTabSz="449263" eaLnBrk="1" hangingPunct="1">
              <a:lnSpc>
                <a:spcPct val="80000"/>
              </a:lnSpc>
              <a:buFontTx/>
              <a:buNone/>
              <a:tabLst>
                <a:tab pos="5561013" algn="l"/>
                <a:tab pos="7185025" algn="l"/>
                <a:tab pos="7634288" algn="l"/>
                <a:tab pos="8083550" algn="l"/>
                <a:tab pos="8532813" algn="l"/>
                <a:tab pos="8982075" algn="l"/>
                <a:tab pos="9431338" algn="l"/>
              </a:tabLst>
              <a:defRPr/>
            </a:pPr>
            <a:r>
              <a:rPr lang="hu-HU" sz="2400" smtClean="0"/>
              <a:t>GLV formalizmus: Gyulassy, Lévai, Vitev</a:t>
            </a:r>
          </a:p>
          <a:p>
            <a:pPr marL="331788" indent="-331788" algn="ctr" defTabSz="449263" eaLnBrk="1" hangingPunct="1">
              <a:lnSpc>
                <a:spcPct val="80000"/>
              </a:lnSpc>
              <a:buFontTx/>
              <a:buNone/>
              <a:tabLst>
                <a:tab pos="5561013" algn="l"/>
                <a:tab pos="7185025" algn="l"/>
                <a:tab pos="7634288" algn="l"/>
                <a:tab pos="8083550" algn="l"/>
                <a:tab pos="8532813" algn="l"/>
                <a:tab pos="8982075" algn="l"/>
                <a:tab pos="9431338" algn="l"/>
              </a:tabLst>
              <a:defRPr/>
            </a:pPr>
            <a:r>
              <a:rPr lang="hu-HU" sz="2400" smtClean="0"/>
              <a:t>leírás pQCD segítségével</a:t>
            </a:r>
            <a:endParaRPr lang="en-US" sz="2400" b="0" smtClean="0"/>
          </a:p>
        </p:txBody>
      </p:sp>
      <p:pic>
        <p:nvPicPr>
          <p:cNvPr id="8198" name="Picture 4"/>
          <p:cNvPicPr>
            <a:picLocks noChangeArrowheads="1"/>
          </p:cNvPicPr>
          <p:nvPr/>
        </p:nvPicPr>
        <p:blipFill>
          <a:blip r:embed="rId4" cstate="print"/>
          <a:srcRect t="6108" r="8168"/>
          <a:stretch>
            <a:fillRect/>
          </a:stretch>
        </p:blipFill>
        <p:spPr bwMode="auto">
          <a:xfrm>
            <a:off x="604838" y="1827213"/>
            <a:ext cx="6985000" cy="3960812"/>
          </a:xfrm>
          <a:prstGeom prst="rect">
            <a:avLst/>
          </a:prstGeom>
          <a:blipFill dpi="0" rotWithShape="0">
            <a:blip cstate="print"/>
            <a:srcRect t="6108" r="8168"/>
            <a:stretch>
              <a:fillRect/>
            </a:stretch>
          </a:blipFill>
          <a:ln w="9525">
            <a:noFill/>
            <a:miter lim="800000"/>
            <a:headEnd/>
            <a:tailEnd/>
          </a:ln>
        </p:spPr>
      </p:pic>
      <p:pic>
        <p:nvPicPr>
          <p:cNvPr id="419845" name="Picture 5"/>
          <p:cNvPicPr>
            <a:picLocks noChangeArrowheads="1"/>
          </p:cNvPicPr>
          <p:nvPr/>
        </p:nvPicPr>
        <p:blipFill>
          <a:blip r:embed="rId5" cstate="print"/>
          <a:srcRect t="5666" r="8168"/>
          <a:stretch>
            <a:fillRect/>
          </a:stretch>
        </p:blipFill>
        <p:spPr bwMode="auto">
          <a:xfrm>
            <a:off x="604838" y="1827213"/>
            <a:ext cx="6985000" cy="3960812"/>
          </a:xfrm>
          <a:prstGeom prst="rect">
            <a:avLst/>
          </a:prstGeom>
          <a:blipFill dpi="0" rotWithShape="0">
            <a:blip cstate="print"/>
            <a:srcRect t="5666" r="8168"/>
            <a:stretch>
              <a:fillRect/>
            </a:stretch>
          </a:blipFill>
          <a:ln w="9525">
            <a:noFill/>
            <a:miter lim="800000"/>
            <a:headEnd/>
            <a:tailEnd/>
          </a:ln>
        </p:spPr>
      </p:pic>
      <p:pic>
        <p:nvPicPr>
          <p:cNvPr id="419846" name="Picture 6"/>
          <p:cNvPicPr>
            <a:picLocks noChangeArrowheads="1"/>
          </p:cNvPicPr>
          <p:nvPr/>
        </p:nvPicPr>
        <p:blipFill>
          <a:blip r:embed="rId6" cstate="print"/>
          <a:srcRect t="6108" r="8168"/>
          <a:stretch>
            <a:fillRect/>
          </a:stretch>
        </p:blipFill>
        <p:spPr bwMode="auto">
          <a:xfrm>
            <a:off x="604838" y="1827213"/>
            <a:ext cx="6985000" cy="3960812"/>
          </a:xfrm>
          <a:prstGeom prst="rect">
            <a:avLst/>
          </a:prstGeom>
          <a:blipFill dpi="0" rotWithShape="0">
            <a:blip cstate="print"/>
            <a:srcRect t="6108" r="8168"/>
            <a:stretch>
              <a:fillRect/>
            </a:stretch>
          </a:blipFill>
          <a:ln w="9525">
            <a:noFill/>
            <a:miter lim="800000"/>
            <a:headEnd/>
            <a:tailEnd/>
          </a:ln>
        </p:spPr>
      </p:pic>
      <p:pic>
        <p:nvPicPr>
          <p:cNvPr id="419847" name="Picture 7"/>
          <p:cNvPicPr>
            <a:picLocks noChangeArrowheads="1"/>
          </p:cNvPicPr>
          <p:nvPr/>
        </p:nvPicPr>
        <p:blipFill>
          <a:blip r:embed="rId7" cstate="print"/>
          <a:srcRect t="6108" r="8168"/>
          <a:stretch>
            <a:fillRect/>
          </a:stretch>
        </p:blipFill>
        <p:spPr bwMode="auto">
          <a:xfrm>
            <a:off x="604838" y="1827213"/>
            <a:ext cx="6985000" cy="3960812"/>
          </a:xfrm>
          <a:prstGeom prst="rect">
            <a:avLst/>
          </a:prstGeom>
          <a:blipFill dpi="0" rotWithShape="0">
            <a:blip cstate="print"/>
            <a:srcRect t="6108" r="8168"/>
            <a:stretch>
              <a:fillRect/>
            </a:stretch>
          </a:blipFill>
          <a:ln w="9525">
            <a:noFill/>
            <a:miter lim="800000"/>
            <a:headEnd/>
            <a:tailEnd/>
          </a:ln>
        </p:spPr>
      </p:pic>
      <p:pic>
        <p:nvPicPr>
          <p:cNvPr id="419848" name="Picture 8"/>
          <p:cNvPicPr>
            <a:picLocks noChangeArrowheads="1"/>
          </p:cNvPicPr>
          <p:nvPr/>
        </p:nvPicPr>
        <p:blipFill>
          <a:blip r:embed="rId8" cstate="print"/>
          <a:srcRect t="6108" r="8168"/>
          <a:stretch>
            <a:fillRect/>
          </a:stretch>
        </p:blipFill>
        <p:spPr bwMode="auto">
          <a:xfrm>
            <a:off x="604838" y="1827213"/>
            <a:ext cx="6985000" cy="3960812"/>
          </a:xfrm>
          <a:prstGeom prst="rect">
            <a:avLst/>
          </a:prstGeom>
          <a:blipFill dpi="0" rotWithShape="0">
            <a:blip cstate="print"/>
            <a:srcRect t="6108" r="8168"/>
            <a:stretch>
              <a:fillRect/>
            </a:stretch>
          </a:blipFill>
          <a:ln w="9525">
            <a:noFill/>
            <a:miter lim="800000"/>
            <a:headEnd/>
            <a:tailEnd/>
          </a:ln>
        </p:spPr>
      </p:pic>
      <p:pic>
        <p:nvPicPr>
          <p:cNvPr id="419849" name="Picture 9"/>
          <p:cNvPicPr>
            <a:picLocks noChangeArrowheads="1"/>
          </p:cNvPicPr>
          <p:nvPr/>
        </p:nvPicPr>
        <p:blipFill>
          <a:blip r:embed="rId9" cstate="print"/>
          <a:srcRect t="6108" r="8168"/>
          <a:stretch>
            <a:fillRect/>
          </a:stretch>
        </p:blipFill>
        <p:spPr bwMode="auto">
          <a:xfrm>
            <a:off x="604838" y="1827213"/>
            <a:ext cx="6985000" cy="3960812"/>
          </a:xfrm>
          <a:prstGeom prst="rect">
            <a:avLst/>
          </a:prstGeom>
          <a:blipFill dpi="0" rotWithShape="0">
            <a:blip cstate="print"/>
            <a:srcRect t="6108" r="8168"/>
            <a:stretch>
              <a:fillRect/>
            </a:stretch>
          </a:blipFill>
          <a:ln w="9525">
            <a:noFill/>
            <a:miter lim="800000"/>
            <a:headEnd/>
            <a:tailEnd/>
          </a:ln>
        </p:spPr>
      </p:pic>
      <p:pic>
        <p:nvPicPr>
          <p:cNvPr id="419850" name="Picture 10"/>
          <p:cNvPicPr>
            <a:picLocks noChangeArrowheads="1"/>
          </p:cNvPicPr>
          <p:nvPr/>
        </p:nvPicPr>
        <p:blipFill>
          <a:blip r:embed="rId10" cstate="print"/>
          <a:srcRect t="6108" r="8168"/>
          <a:stretch>
            <a:fillRect/>
          </a:stretch>
        </p:blipFill>
        <p:spPr bwMode="auto">
          <a:xfrm>
            <a:off x="604838" y="1827213"/>
            <a:ext cx="6985000" cy="3960812"/>
          </a:xfrm>
          <a:prstGeom prst="rect">
            <a:avLst/>
          </a:prstGeom>
          <a:blipFill dpi="0" rotWithShape="0">
            <a:blip cstate="print"/>
            <a:srcRect t="6108" r="8168"/>
            <a:stretch>
              <a:fillRect/>
            </a:stretch>
          </a:blipFill>
          <a:ln w="9525">
            <a:noFill/>
            <a:miter lim="800000"/>
            <a:headEnd/>
            <a:tailEnd/>
          </a:ln>
        </p:spPr>
      </p:pic>
      <p:pic>
        <p:nvPicPr>
          <p:cNvPr id="419851" name="Picture 11"/>
          <p:cNvPicPr>
            <a:picLocks noChangeArrowheads="1"/>
          </p:cNvPicPr>
          <p:nvPr/>
        </p:nvPicPr>
        <p:blipFill>
          <a:blip r:embed="rId11" cstate="print"/>
          <a:srcRect t="6108" r="8168"/>
          <a:stretch>
            <a:fillRect/>
          </a:stretch>
        </p:blipFill>
        <p:spPr bwMode="auto">
          <a:xfrm>
            <a:off x="604838" y="1827213"/>
            <a:ext cx="6985000" cy="3960812"/>
          </a:xfrm>
          <a:prstGeom prst="rect">
            <a:avLst/>
          </a:prstGeom>
          <a:blipFill dpi="0" rotWithShape="0">
            <a:blip cstate="print"/>
            <a:srcRect t="6108" r="8168"/>
            <a:stretch>
              <a:fillRect/>
            </a:stretch>
          </a:blipFill>
          <a:ln w="9525">
            <a:noFill/>
            <a:miter lim="800000"/>
            <a:headEnd/>
            <a:tailEnd/>
          </a:ln>
        </p:spPr>
      </p:pic>
      <p:pic>
        <p:nvPicPr>
          <p:cNvPr id="419852" name="Picture 12"/>
          <p:cNvPicPr>
            <a:picLocks noChangeArrowheads="1"/>
          </p:cNvPicPr>
          <p:nvPr/>
        </p:nvPicPr>
        <p:blipFill>
          <a:blip r:embed="rId12" cstate="print"/>
          <a:srcRect t="6108" r="7285"/>
          <a:stretch>
            <a:fillRect/>
          </a:stretch>
        </p:blipFill>
        <p:spPr bwMode="auto">
          <a:xfrm>
            <a:off x="604838" y="1827213"/>
            <a:ext cx="6985000" cy="3960812"/>
          </a:xfrm>
          <a:prstGeom prst="rect">
            <a:avLst/>
          </a:prstGeom>
          <a:blipFill dpi="0" rotWithShape="0">
            <a:blip cstate="print"/>
            <a:srcRect t="6108" r="7285"/>
            <a:stretch>
              <a:fillRect/>
            </a:stretch>
          </a:blipFill>
          <a:ln w="9525">
            <a:noFill/>
            <a:miter lim="800000"/>
            <a:headEnd/>
            <a:tailEnd/>
          </a:ln>
        </p:spPr>
      </p:pic>
      <p:pic>
        <p:nvPicPr>
          <p:cNvPr id="419853" name="Picture 13"/>
          <p:cNvPicPr>
            <a:picLocks noChangeArrowheads="1"/>
          </p:cNvPicPr>
          <p:nvPr/>
        </p:nvPicPr>
        <p:blipFill>
          <a:blip r:embed="rId13" cstate="print"/>
          <a:srcRect t="6108" r="7285"/>
          <a:stretch>
            <a:fillRect/>
          </a:stretch>
        </p:blipFill>
        <p:spPr bwMode="auto">
          <a:xfrm>
            <a:off x="604838" y="1827213"/>
            <a:ext cx="7004050" cy="3960812"/>
          </a:xfrm>
          <a:prstGeom prst="rect">
            <a:avLst/>
          </a:prstGeom>
          <a:blipFill dpi="0" rotWithShape="0">
            <a:blip cstate="print"/>
            <a:srcRect t="6108" r="7285"/>
            <a:stretch>
              <a:fillRect/>
            </a:stretch>
          </a:blipFill>
          <a:ln w="9525">
            <a:noFill/>
            <a:miter lim="800000"/>
            <a:headEnd/>
            <a:tailEnd/>
          </a:ln>
        </p:spPr>
      </p:pic>
      <p:sp>
        <p:nvSpPr>
          <p:cNvPr id="8208" name="Freeform 14"/>
          <p:cNvSpPr>
            <a:spLocks noChangeArrowheads="1"/>
          </p:cNvSpPr>
          <p:nvPr/>
        </p:nvSpPr>
        <p:spPr bwMode="auto">
          <a:xfrm>
            <a:off x="7608888" y="3346450"/>
            <a:ext cx="779462" cy="1865313"/>
          </a:xfrm>
          <a:custGeom>
            <a:avLst/>
            <a:gdLst>
              <a:gd name="T0" fmla="*/ 198924829 w 2290"/>
              <a:gd name="T1" fmla="*/ 0 h 6179"/>
              <a:gd name="T2" fmla="*/ 198924829 w 2290"/>
              <a:gd name="T3" fmla="*/ 422119836 h 6179"/>
              <a:gd name="T4" fmla="*/ 265194728 w 2290"/>
              <a:gd name="T5" fmla="*/ 422119836 h 6179"/>
              <a:gd name="T6" fmla="*/ 132655228 w 2290"/>
              <a:gd name="T7" fmla="*/ 563008431 h 6179"/>
              <a:gd name="T8" fmla="*/ 0 w 2290"/>
              <a:gd name="T9" fmla="*/ 422119836 h 6179"/>
              <a:gd name="T10" fmla="*/ 66269580 w 2290"/>
              <a:gd name="T11" fmla="*/ 422119836 h 6179"/>
              <a:gd name="T12" fmla="*/ 66269580 w 2290"/>
              <a:gd name="T13" fmla="*/ 0 h 6179"/>
              <a:gd name="T14" fmla="*/ 198924829 w 2290"/>
              <a:gd name="T15" fmla="*/ 0 h 6179"/>
              <a:gd name="T16" fmla="*/ 0 60000 65536"/>
              <a:gd name="T17" fmla="*/ 0 60000 65536"/>
              <a:gd name="T18" fmla="*/ 0 60000 65536"/>
              <a:gd name="T19" fmla="*/ 0 60000 65536"/>
              <a:gd name="T20" fmla="*/ 0 60000 65536"/>
              <a:gd name="T21" fmla="*/ 0 60000 65536"/>
              <a:gd name="T22" fmla="*/ 0 60000 65536"/>
              <a:gd name="T23" fmla="*/ 0 60000 65536"/>
              <a:gd name="T24" fmla="*/ 0 w 2290"/>
              <a:gd name="T25" fmla="*/ 0 h 6179"/>
              <a:gd name="T26" fmla="*/ 2290 w 2290"/>
              <a:gd name="T27" fmla="*/ 6179 h 61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90" h="6179">
                <a:moveTo>
                  <a:pt x="1717" y="0"/>
                </a:moveTo>
                <a:lnTo>
                  <a:pt x="1717" y="4632"/>
                </a:lnTo>
                <a:lnTo>
                  <a:pt x="2289" y="4632"/>
                </a:lnTo>
                <a:lnTo>
                  <a:pt x="1145" y="6178"/>
                </a:lnTo>
                <a:lnTo>
                  <a:pt x="0" y="4632"/>
                </a:lnTo>
                <a:lnTo>
                  <a:pt x="572" y="4632"/>
                </a:lnTo>
                <a:lnTo>
                  <a:pt x="572" y="0"/>
                </a:lnTo>
                <a:lnTo>
                  <a:pt x="1717" y="0"/>
                </a:lnTo>
              </a:path>
            </a:pathLst>
          </a:custGeom>
          <a:solidFill>
            <a:schemeClr val="tx1">
              <a:alpha val="30196"/>
            </a:schemeClr>
          </a:solidFill>
          <a:ln w="9398">
            <a:solidFill>
              <a:srgbClr val="000000"/>
            </a:solidFill>
            <a:round/>
            <a:headEnd/>
            <a:tailEnd/>
          </a:ln>
        </p:spPr>
        <p:txBody>
          <a:bodyPr wrap="none" anchor="ctr"/>
          <a:lstStyle/>
          <a:p>
            <a:endParaRPr lang="hu-HU"/>
          </a:p>
        </p:txBody>
      </p:sp>
      <p:sp>
        <p:nvSpPr>
          <p:cNvPr id="8209" name="Freeform 15"/>
          <p:cNvSpPr>
            <a:spLocks noChangeArrowheads="1"/>
          </p:cNvSpPr>
          <p:nvPr/>
        </p:nvSpPr>
        <p:spPr bwMode="auto">
          <a:xfrm>
            <a:off x="7608888" y="1827213"/>
            <a:ext cx="792162" cy="1374775"/>
          </a:xfrm>
          <a:custGeom>
            <a:avLst/>
            <a:gdLst>
              <a:gd name="T0" fmla="*/ 68506231 w 2285"/>
              <a:gd name="T1" fmla="*/ 360619483 h 5240"/>
              <a:gd name="T2" fmla="*/ 68506231 w 2285"/>
              <a:gd name="T3" fmla="*/ 90103120 h 5240"/>
              <a:gd name="T4" fmla="*/ 0 w 2285"/>
              <a:gd name="T5" fmla="*/ 90103120 h 5240"/>
              <a:gd name="T6" fmla="*/ 137253058 w 2285"/>
              <a:gd name="T7" fmla="*/ 0 h 5240"/>
              <a:gd name="T8" fmla="*/ 274505770 w 2285"/>
              <a:gd name="T9" fmla="*/ 90103120 h 5240"/>
              <a:gd name="T10" fmla="*/ 205759311 w 2285"/>
              <a:gd name="T11" fmla="*/ 90103120 h 5240"/>
              <a:gd name="T12" fmla="*/ 205759311 w 2285"/>
              <a:gd name="T13" fmla="*/ 360619483 h 5240"/>
              <a:gd name="T14" fmla="*/ 68506231 w 2285"/>
              <a:gd name="T15" fmla="*/ 360619483 h 5240"/>
              <a:gd name="T16" fmla="*/ 0 60000 65536"/>
              <a:gd name="T17" fmla="*/ 0 60000 65536"/>
              <a:gd name="T18" fmla="*/ 0 60000 65536"/>
              <a:gd name="T19" fmla="*/ 0 60000 65536"/>
              <a:gd name="T20" fmla="*/ 0 60000 65536"/>
              <a:gd name="T21" fmla="*/ 0 60000 65536"/>
              <a:gd name="T22" fmla="*/ 0 60000 65536"/>
              <a:gd name="T23" fmla="*/ 0 60000 65536"/>
              <a:gd name="T24" fmla="*/ 0 w 2285"/>
              <a:gd name="T25" fmla="*/ 0 h 5240"/>
              <a:gd name="T26" fmla="*/ 2285 w 2285"/>
              <a:gd name="T27" fmla="*/ 5240 h 5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85" h="5240">
                <a:moveTo>
                  <a:pt x="570" y="5239"/>
                </a:moveTo>
                <a:lnTo>
                  <a:pt x="570" y="1309"/>
                </a:lnTo>
                <a:lnTo>
                  <a:pt x="0" y="1309"/>
                </a:lnTo>
                <a:lnTo>
                  <a:pt x="1142" y="0"/>
                </a:lnTo>
                <a:lnTo>
                  <a:pt x="2284" y="1309"/>
                </a:lnTo>
                <a:lnTo>
                  <a:pt x="1712" y="1309"/>
                </a:lnTo>
                <a:lnTo>
                  <a:pt x="1712" y="5239"/>
                </a:lnTo>
                <a:lnTo>
                  <a:pt x="570" y="5239"/>
                </a:lnTo>
              </a:path>
            </a:pathLst>
          </a:custGeom>
          <a:solidFill>
            <a:schemeClr val="tx1">
              <a:alpha val="30196"/>
            </a:schemeClr>
          </a:solidFill>
          <a:ln w="9398">
            <a:solidFill>
              <a:srgbClr val="000000"/>
            </a:solidFill>
            <a:round/>
            <a:headEnd/>
            <a:tailEnd/>
          </a:ln>
        </p:spPr>
        <p:txBody>
          <a:bodyPr wrap="none" anchor="ctr"/>
          <a:lstStyle/>
          <a:p>
            <a:endParaRPr lang="hu-HU"/>
          </a:p>
        </p:txBody>
      </p:sp>
      <p:grpSp>
        <p:nvGrpSpPr>
          <p:cNvPr id="8210" name="Group 16"/>
          <p:cNvGrpSpPr>
            <a:grpSpLocks/>
          </p:cNvGrpSpPr>
          <p:nvPr/>
        </p:nvGrpSpPr>
        <p:grpSpPr bwMode="auto">
          <a:xfrm>
            <a:off x="7824788" y="2976563"/>
            <a:ext cx="406400" cy="2235200"/>
            <a:chOff x="5362" y="1872"/>
            <a:chExt cx="256" cy="1218"/>
          </a:xfrm>
        </p:grpSpPr>
        <p:sp>
          <p:nvSpPr>
            <p:cNvPr id="8219" name="AutoShape 17"/>
            <p:cNvSpPr>
              <a:spLocks noChangeArrowheads="1"/>
            </p:cNvSpPr>
            <p:nvPr/>
          </p:nvSpPr>
          <p:spPr bwMode="auto">
            <a:xfrm rot="5400000">
              <a:off x="4885" y="2356"/>
              <a:ext cx="1218" cy="249"/>
            </a:xfrm>
            <a:prstGeom prst="roundRect">
              <a:avLst>
                <a:gd name="adj" fmla="val 403"/>
              </a:avLst>
            </a:prstGeom>
            <a:noFill/>
            <a:ln w="9525">
              <a:noFill/>
              <a:round/>
              <a:headEnd/>
              <a:tailEnd/>
            </a:ln>
          </p:spPr>
          <p:txBody>
            <a:bodyPr wrap="none" anchor="ctr"/>
            <a:lstStyle/>
            <a:p>
              <a:endParaRPr lang="hu-HU"/>
            </a:p>
          </p:txBody>
        </p:sp>
        <p:grpSp>
          <p:nvGrpSpPr>
            <p:cNvPr id="8220" name="Group 18"/>
            <p:cNvGrpSpPr>
              <a:grpSpLocks/>
            </p:cNvGrpSpPr>
            <p:nvPr/>
          </p:nvGrpSpPr>
          <p:grpSpPr bwMode="auto">
            <a:xfrm>
              <a:off x="5362" y="1872"/>
              <a:ext cx="251" cy="1215"/>
              <a:chOff x="5362" y="1872"/>
              <a:chExt cx="251" cy="1215"/>
            </a:xfrm>
          </p:grpSpPr>
          <p:sp>
            <p:nvSpPr>
              <p:cNvPr id="8221" name="AutoShape 19"/>
              <p:cNvSpPr>
                <a:spLocks noChangeArrowheads="1"/>
              </p:cNvSpPr>
              <p:nvPr/>
            </p:nvSpPr>
            <p:spPr bwMode="auto">
              <a:xfrm rot="5400000">
                <a:off x="4883" y="2358"/>
                <a:ext cx="1215" cy="244"/>
              </a:xfrm>
              <a:prstGeom prst="roundRect">
                <a:avLst>
                  <a:gd name="adj" fmla="val 407"/>
                </a:avLst>
              </a:prstGeom>
              <a:noFill/>
              <a:ln w="9525">
                <a:noFill/>
                <a:round/>
                <a:headEnd/>
                <a:tailEnd/>
              </a:ln>
            </p:spPr>
            <p:txBody>
              <a:bodyPr wrap="none" anchor="ctr"/>
              <a:lstStyle/>
              <a:p>
                <a:endParaRPr lang="hu-HU"/>
              </a:p>
            </p:txBody>
          </p:sp>
          <p:grpSp>
            <p:nvGrpSpPr>
              <p:cNvPr id="8222" name="Group 20"/>
              <p:cNvGrpSpPr>
                <a:grpSpLocks/>
              </p:cNvGrpSpPr>
              <p:nvPr/>
            </p:nvGrpSpPr>
            <p:grpSpPr bwMode="auto">
              <a:xfrm>
                <a:off x="5362" y="1872"/>
                <a:ext cx="250" cy="1213"/>
                <a:chOff x="5362" y="1872"/>
                <a:chExt cx="250" cy="1213"/>
              </a:xfrm>
            </p:grpSpPr>
            <p:sp>
              <p:nvSpPr>
                <p:cNvPr id="8223" name="AutoShape 21"/>
                <p:cNvSpPr>
                  <a:spLocks noChangeArrowheads="1"/>
                </p:cNvSpPr>
                <p:nvPr/>
              </p:nvSpPr>
              <p:spPr bwMode="auto">
                <a:xfrm rot="5400000">
                  <a:off x="4884" y="2360"/>
                  <a:ext cx="1213" cy="238"/>
                </a:xfrm>
                <a:prstGeom prst="roundRect">
                  <a:avLst>
                    <a:gd name="adj" fmla="val 417"/>
                  </a:avLst>
                </a:prstGeom>
                <a:noFill/>
                <a:ln w="9525">
                  <a:noFill/>
                  <a:round/>
                  <a:headEnd/>
                  <a:tailEnd/>
                </a:ln>
              </p:spPr>
              <p:txBody>
                <a:bodyPr wrap="none" anchor="ctr"/>
                <a:lstStyle/>
                <a:p>
                  <a:endParaRPr lang="hu-HU"/>
                </a:p>
              </p:txBody>
            </p:sp>
            <p:grpSp>
              <p:nvGrpSpPr>
                <p:cNvPr id="8224" name="Group 22"/>
                <p:cNvGrpSpPr>
                  <a:grpSpLocks/>
                </p:cNvGrpSpPr>
                <p:nvPr/>
              </p:nvGrpSpPr>
              <p:grpSpPr bwMode="auto">
                <a:xfrm>
                  <a:off x="5362" y="1872"/>
                  <a:ext cx="250" cy="1211"/>
                  <a:chOff x="5362" y="1872"/>
                  <a:chExt cx="250" cy="1211"/>
                </a:xfrm>
              </p:grpSpPr>
              <p:sp>
                <p:nvSpPr>
                  <p:cNvPr id="8225" name="AutoShape 23"/>
                  <p:cNvSpPr>
                    <a:spLocks noChangeArrowheads="1"/>
                  </p:cNvSpPr>
                  <p:nvPr/>
                </p:nvSpPr>
                <p:spPr bwMode="auto">
                  <a:xfrm rot="5400000">
                    <a:off x="4883" y="2359"/>
                    <a:ext cx="1211" cy="237"/>
                  </a:xfrm>
                  <a:prstGeom prst="roundRect">
                    <a:avLst>
                      <a:gd name="adj" fmla="val 421"/>
                    </a:avLst>
                  </a:prstGeom>
                  <a:noFill/>
                  <a:ln w="9525">
                    <a:noFill/>
                    <a:round/>
                    <a:headEnd/>
                    <a:tailEnd/>
                  </a:ln>
                </p:spPr>
                <p:txBody>
                  <a:bodyPr wrap="none" anchor="ctr"/>
                  <a:lstStyle/>
                  <a:p>
                    <a:endParaRPr lang="hu-HU"/>
                  </a:p>
                </p:txBody>
              </p:sp>
              <p:grpSp>
                <p:nvGrpSpPr>
                  <p:cNvPr id="8226" name="Group 24"/>
                  <p:cNvGrpSpPr>
                    <a:grpSpLocks/>
                  </p:cNvGrpSpPr>
                  <p:nvPr/>
                </p:nvGrpSpPr>
                <p:grpSpPr bwMode="auto">
                  <a:xfrm>
                    <a:off x="5362" y="1872"/>
                    <a:ext cx="250" cy="1211"/>
                    <a:chOff x="5362" y="1872"/>
                    <a:chExt cx="250" cy="1211"/>
                  </a:xfrm>
                </p:grpSpPr>
                <p:sp>
                  <p:nvSpPr>
                    <p:cNvPr id="8227" name="AutoShape 25"/>
                    <p:cNvSpPr>
                      <a:spLocks noChangeArrowheads="1"/>
                    </p:cNvSpPr>
                    <p:nvPr/>
                  </p:nvSpPr>
                  <p:spPr bwMode="auto">
                    <a:xfrm rot="5400000">
                      <a:off x="4882" y="2359"/>
                      <a:ext cx="1211" cy="237"/>
                    </a:xfrm>
                    <a:prstGeom prst="roundRect">
                      <a:avLst>
                        <a:gd name="adj" fmla="val 421"/>
                      </a:avLst>
                    </a:prstGeom>
                    <a:noFill/>
                    <a:ln w="9525">
                      <a:noFill/>
                      <a:round/>
                      <a:headEnd/>
                      <a:tailEnd/>
                    </a:ln>
                  </p:spPr>
                  <p:txBody>
                    <a:bodyPr wrap="none" anchor="ctr"/>
                    <a:lstStyle/>
                    <a:p>
                      <a:endParaRPr lang="hu-HU"/>
                    </a:p>
                  </p:txBody>
                </p:sp>
                <p:sp>
                  <p:nvSpPr>
                    <p:cNvPr id="419866" name="AutoShape 26"/>
                    <p:cNvSpPr>
                      <a:spLocks noChangeArrowheads="1"/>
                    </p:cNvSpPr>
                    <p:nvPr/>
                  </p:nvSpPr>
                  <p:spPr bwMode="auto">
                    <a:xfrm rot="5400000">
                      <a:off x="5067" y="2354"/>
                      <a:ext cx="840" cy="250"/>
                    </a:xfrm>
                    <a:prstGeom prst="roundRect">
                      <a:avLst>
                        <a:gd name="adj" fmla="val 421"/>
                      </a:avLst>
                    </a:prstGeom>
                    <a:noFill/>
                    <a:ln w="9525">
                      <a:noFill/>
                      <a:round/>
                      <a:headEnd/>
                      <a:tailEnd/>
                    </a:ln>
                  </p:spPr>
                  <p:txBody>
                    <a:bodyPr wrap="none" lIns="90000" tIns="46800" rIns="90000" bIns="46800" anchor="ctr">
                      <a:spAutoFit/>
                    </a:bodyPr>
                    <a:lstStyle/>
                    <a:p>
                      <a:pPr marL="331788" indent="-331788" algn="ctr">
                        <a:spcBef>
                          <a:spcPts val="600"/>
                        </a:spcBef>
                        <a:buClr>
                          <a:srgbClr val="0000FF"/>
                        </a:buClr>
                        <a:buSzPct val="62000"/>
                        <a:buFont typeface="Monotype Sorts" pitchFamily="2" charset="2"/>
                        <a:buNone/>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GB" sz="2000">
                          <a:effectLst>
                            <a:outerShdw blurRad="38100" dist="38100" dir="2700000" algn="tl">
                              <a:srgbClr val="000000"/>
                            </a:outerShdw>
                          </a:effectLst>
                          <a:latin typeface="Book Antiqua" pitchFamily="18" charset="0"/>
                        </a:rPr>
                        <a:t>Suppressed</a:t>
                      </a:r>
                    </a:p>
                  </p:txBody>
                </p:sp>
              </p:grpSp>
            </p:grpSp>
          </p:grpSp>
        </p:grpSp>
      </p:grpSp>
      <p:grpSp>
        <p:nvGrpSpPr>
          <p:cNvPr id="8211" name="Group 27"/>
          <p:cNvGrpSpPr>
            <a:grpSpLocks/>
          </p:cNvGrpSpPr>
          <p:nvPr/>
        </p:nvGrpSpPr>
        <p:grpSpPr bwMode="auto">
          <a:xfrm rot="10800000">
            <a:off x="7824788" y="1606550"/>
            <a:ext cx="396875" cy="1878013"/>
            <a:chOff x="5373" y="728"/>
            <a:chExt cx="250" cy="1024"/>
          </a:xfrm>
        </p:grpSpPr>
        <p:sp>
          <p:nvSpPr>
            <p:cNvPr id="8217" name="AutoShape 28"/>
            <p:cNvSpPr>
              <a:spLocks noChangeArrowheads="1"/>
            </p:cNvSpPr>
            <p:nvPr/>
          </p:nvSpPr>
          <p:spPr bwMode="auto">
            <a:xfrm rot="-5400000">
              <a:off x="4984" y="1119"/>
              <a:ext cx="1024" cy="242"/>
            </a:xfrm>
            <a:prstGeom prst="roundRect">
              <a:avLst>
                <a:gd name="adj" fmla="val 412"/>
              </a:avLst>
            </a:prstGeom>
            <a:noFill/>
            <a:ln w="9525">
              <a:noFill/>
              <a:round/>
              <a:headEnd/>
              <a:tailEnd/>
            </a:ln>
          </p:spPr>
          <p:txBody>
            <a:bodyPr wrap="none" anchor="ctr"/>
            <a:lstStyle/>
            <a:p>
              <a:endParaRPr lang="hu-HU"/>
            </a:p>
          </p:txBody>
        </p:sp>
        <p:sp>
          <p:nvSpPr>
            <p:cNvPr id="419869" name="AutoShape 29"/>
            <p:cNvSpPr>
              <a:spLocks noChangeArrowheads="1"/>
            </p:cNvSpPr>
            <p:nvPr/>
          </p:nvSpPr>
          <p:spPr bwMode="auto">
            <a:xfrm rot="16200000">
              <a:off x="5139" y="1114"/>
              <a:ext cx="723" cy="250"/>
            </a:xfrm>
            <a:prstGeom prst="roundRect">
              <a:avLst>
                <a:gd name="adj" fmla="val 417"/>
              </a:avLst>
            </a:prstGeom>
            <a:noFill/>
            <a:ln w="9525">
              <a:noFill/>
              <a:round/>
              <a:headEnd/>
              <a:tailEnd/>
            </a:ln>
          </p:spPr>
          <p:txBody>
            <a:bodyPr wrap="none" lIns="90000" tIns="46800" rIns="90000" bIns="46800" anchor="ctr">
              <a:spAutoFit/>
            </a:bodyPr>
            <a:lstStyle/>
            <a:p>
              <a:pPr marL="331788" indent="-331788" algn="ctr">
                <a:spcBef>
                  <a:spcPts val="600"/>
                </a:spcBef>
                <a:buClr>
                  <a:srgbClr val="0000FF"/>
                </a:buClr>
                <a:buSzPct val="62000"/>
                <a:buFont typeface="Monotype Sorts" pitchFamily="2" charset="2"/>
                <a:buNone/>
                <a:tabLst>
                  <a:tab pos="331788" algn="l"/>
                  <a:tab pos="779463" algn="l"/>
                  <a:tab pos="1228725" algn="l"/>
                  <a:tab pos="1677988" algn="l"/>
                  <a:tab pos="2127250" algn="l"/>
                  <a:tab pos="2576513" algn="l"/>
                  <a:tab pos="3025775" algn="l"/>
                  <a:tab pos="3475038" algn="l"/>
                  <a:tab pos="3924300" algn="l"/>
                  <a:tab pos="4373563" algn="l"/>
                  <a:tab pos="4822825" algn="l"/>
                  <a:tab pos="5272088" algn="l"/>
                  <a:tab pos="5721350" algn="l"/>
                  <a:tab pos="6170613" algn="l"/>
                  <a:tab pos="6619875" algn="l"/>
                  <a:tab pos="7069138" algn="l"/>
                  <a:tab pos="7518400" algn="l"/>
                  <a:tab pos="7967663" algn="l"/>
                  <a:tab pos="8416925" algn="l"/>
                  <a:tab pos="8866188" algn="l"/>
                  <a:tab pos="9315450" algn="l"/>
                </a:tabLst>
                <a:defRPr/>
              </a:pPr>
              <a:r>
                <a:rPr lang="en-GB" sz="2000">
                  <a:effectLst>
                    <a:outerShdw blurRad="38100" dist="38100" dir="2700000" algn="tl">
                      <a:srgbClr val="000000"/>
                    </a:outerShdw>
                  </a:effectLst>
                  <a:latin typeface="Book Antiqua" pitchFamily="18" charset="0"/>
                </a:rPr>
                <a:t>Enhanced</a:t>
              </a:r>
            </a:p>
          </p:txBody>
        </p:sp>
      </p:grpSp>
      <p:sp>
        <p:nvSpPr>
          <p:cNvPr id="8212" name="Rectangle 30"/>
          <p:cNvSpPr>
            <a:spLocks noChangeArrowheads="1"/>
          </p:cNvSpPr>
          <p:nvPr/>
        </p:nvSpPr>
        <p:spPr bwMode="auto">
          <a:xfrm>
            <a:off x="4849813" y="2044700"/>
            <a:ext cx="2614612" cy="336550"/>
          </a:xfrm>
          <a:prstGeom prst="rect">
            <a:avLst/>
          </a:prstGeom>
          <a:noFill/>
          <a:ln w="9525">
            <a:noFill/>
            <a:miter lim="800000"/>
            <a:headEnd/>
            <a:tailEnd/>
          </a:ln>
        </p:spPr>
        <p:txBody>
          <a:bodyPr wrap="none" anchor="ctr">
            <a:spAutoFit/>
          </a:bodyPr>
          <a:lstStyle/>
          <a:p>
            <a:r>
              <a:rPr lang="hu-HU" sz="1600" noProof="1">
                <a:solidFill>
                  <a:schemeClr val="bg2"/>
                </a:solidFill>
                <a:latin typeface="Book Antiqua" pitchFamily="18" charset="0"/>
              </a:rPr>
              <a:t>Phys.Rev.C76:034904,2007 </a:t>
            </a:r>
          </a:p>
        </p:txBody>
      </p:sp>
      <p:graphicFrame>
        <p:nvGraphicFramePr>
          <p:cNvPr id="8194" name="Object 31"/>
          <p:cNvGraphicFramePr>
            <a:graphicFrameLocks noChangeAspect="1"/>
          </p:cNvGraphicFramePr>
          <p:nvPr/>
        </p:nvGraphicFramePr>
        <p:xfrm>
          <a:off x="4651375" y="809625"/>
          <a:ext cx="3897313" cy="990600"/>
        </p:xfrm>
        <a:graphic>
          <a:graphicData uri="http://schemas.openxmlformats.org/presentationml/2006/ole">
            <mc:AlternateContent xmlns:mc="http://schemas.openxmlformats.org/markup-compatibility/2006">
              <mc:Choice xmlns:v="urn:schemas-microsoft-com:vml" Requires="v">
                <p:oleObj spid="_x0000_s8195" name="Equation" r:id="rId14" imgW="1777680" imgH="444240" progId="">
                  <p:embed/>
                </p:oleObj>
              </mc:Choice>
              <mc:Fallback>
                <p:oleObj name="Equation" r:id="rId14" imgW="1777680" imgH="444240" progId="">
                  <p:embed/>
                  <p:pic>
                    <p:nvPicPr>
                      <p:cNvPr id="0" name="Object 3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51375" y="809625"/>
                        <a:ext cx="3897313" cy="99060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Lst>
                    </p:spPr>
                  </p:pic>
                </p:oleObj>
              </mc:Fallback>
            </mc:AlternateContent>
          </a:graphicData>
        </a:graphic>
      </p:graphicFrame>
      <p:sp>
        <p:nvSpPr>
          <p:cNvPr id="8213" name="AutoShape 32"/>
          <p:cNvSpPr>
            <a:spLocks noChangeArrowheads="1"/>
          </p:cNvSpPr>
          <p:nvPr/>
        </p:nvSpPr>
        <p:spPr bwMode="auto">
          <a:xfrm>
            <a:off x="2725738" y="2044700"/>
            <a:ext cx="1630362" cy="733425"/>
          </a:xfrm>
          <a:prstGeom prst="roundRect">
            <a:avLst>
              <a:gd name="adj" fmla="val 296"/>
            </a:avLst>
          </a:prstGeom>
          <a:solidFill>
            <a:schemeClr val="tx1"/>
          </a:solidFill>
          <a:ln w="9525">
            <a:noFill/>
            <a:round/>
            <a:headEnd/>
            <a:tailEnd/>
          </a:ln>
        </p:spPr>
        <p:txBody>
          <a:bodyPr wrap="none" anchor="ctr"/>
          <a:lstStyle/>
          <a:p>
            <a:endParaRPr lang="hu-HU"/>
          </a:p>
        </p:txBody>
      </p:sp>
      <p:pic>
        <p:nvPicPr>
          <p:cNvPr id="8214" name="Picture 33"/>
          <p:cNvPicPr>
            <a:picLocks noChangeAspect="1" noChangeArrowheads="1"/>
          </p:cNvPicPr>
          <p:nvPr/>
        </p:nvPicPr>
        <p:blipFill>
          <a:blip r:embed="rId16" cstate="print"/>
          <a:srcRect/>
          <a:stretch>
            <a:fillRect/>
          </a:stretch>
        </p:blipFill>
        <p:spPr bwMode="auto">
          <a:xfrm>
            <a:off x="1355725" y="2003425"/>
            <a:ext cx="4465638" cy="3363913"/>
          </a:xfrm>
          <a:prstGeom prst="rect">
            <a:avLst/>
          </a:prstGeom>
          <a:noFill/>
          <a:ln w="9525">
            <a:noFill/>
            <a:miter lim="800000"/>
            <a:headEnd/>
            <a:tailEnd/>
          </a:ln>
        </p:spPr>
      </p:pic>
      <p:sp>
        <p:nvSpPr>
          <p:cNvPr id="8215" name="Oval 34"/>
          <p:cNvSpPr>
            <a:spLocks noChangeArrowheads="1"/>
          </p:cNvSpPr>
          <p:nvPr/>
        </p:nvSpPr>
        <p:spPr bwMode="auto">
          <a:xfrm>
            <a:off x="1403350" y="2133600"/>
            <a:ext cx="180975" cy="195263"/>
          </a:xfrm>
          <a:prstGeom prst="ellipse">
            <a:avLst/>
          </a:prstGeom>
          <a:solidFill>
            <a:srgbClr val="FF0000"/>
          </a:solidFill>
          <a:ln w="9525">
            <a:noFill/>
            <a:round/>
            <a:headEnd/>
            <a:tailEnd/>
          </a:ln>
        </p:spPr>
        <p:txBody>
          <a:bodyPr wrap="none" anchor="ctr"/>
          <a:lstStyle/>
          <a:p>
            <a:endParaRPr lang="hu-HU"/>
          </a:p>
        </p:txBody>
      </p:sp>
      <p:sp>
        <p:nvSpPr>
          <p:cNvPr id="419875" name="Rectangle 35"/>
          <p:cNvSpPr>
            <a:spLocks noChangeArrowheads="1"/>
          </p:cNvSpPr>
          <p:nvPr/>
        </p:nvSpPr>
        <p:spPr bwMode="auto">
          <a:xfrm>
            <a:off x="200025" y="798513"/>
            <a:ext cx="4660900" cy="987425"/>
          </a:xfrm>
          <a:prstGeom prst="rect">
            <a:avLst/>
          </a:prstGeom>
          <a:noFill/>
          <a:ln w="9525">
            <a:noFill/>
            <a:miter lim="800000"/>
            <a:headEnd/>
            <a:tailEnd/>
          </a:ln>
          <a:effectLst/>
        </p:spPr>
        <p:txBody>
          <a:bodyPr lIns="0" tIns="0" rIns="0" bIns="0"/>
          <a:lstStyle/>
          <a:p>
            <a:pPr marL="331788" indent="-331788" defTabSz="449263">
              <a:lnSpc>
                <a:spcPct val="80000"/>
              </a:lnSpc>
              <a:spcBef>
                <a:spcPct val="20000"/>
              </a:spcBef>
              <a:buClr>
                <a:schemeClr val="tx1"/>
              </a:buClr>
              <a:buFontTx/>
              <a:buChar char="•"/>
              <a:tabLst>
                <a:tab pos="5561013" algn="l"/>
                <a:tab pos="7185025" algn="l"/>
                <a:tab pos="7634288" algn="l"/>
                <a:tab pos="8083550" algn="l"/>
                <a:tab pos="8532813" algn="l"/>
                <a:tab pos="8982075" algn="l"/>
                <a:tab pos="9431338" algn="l"/>
              </a:tabLst>
              <a:defRPr/>
            </a:pPr>
            <a:r>
              <a:rPr lang="hu-HU">
                <a:effectLst>
                  <a:outerShdw blurRad="38100" dist="38100" dir="2700000" algn="tl">
                    <a:srgbClr val="000000"/>
                  </a:outerShdw>
                </a:effectLst>
                <a:latin typeface="Book Antiqua" pitchFamily="18" charset="0"/>
              </a:rPr>
              <a:t>Centrális Au+Au: elnyelődés</a:t>
            </a:r>
          </a:p>
          <a:p>
            <a:pPr marL="331788" indent="-331788" defTabSz="449263">
              <a:lnSpc>
                <a:spcPct val="80000"/>
              </a:lnSpc>
              <a:spcBef>
                <a:spcPct val="20000"/>
              </a:spcBef>
              <a:buClr>
                <a:schemeClr val="tx1"/>
              </a:buClr>
              <a:buFontTx/>
              <a:buChar char="•"/>
              <a:tabLst>
                <a:tab pos="5561013" algn="l"/>
                <a:tab pos="7185025" algn="l"/>
                <a:tab pos="7634288" algn="l"/>
                <a:tab pos="8083550" algn="l"/>
                <a:tab pos="8532813" algn="l"/>
                <a:tab pos="8982075" algn="l"/>
                <a:tab pos="9431338" algn="l"/>
              </a:tabLst>
              <a:defRPr/>
            </a:pPr>
            <a:r>
              <a:rPr lang="hu-HU">
                <a:effectLst>
                  <a:outerShdw blurRad="38100" dist="38100" dir="2700000" algn="tl">
                    <a:srgbClr val="000000"/>
                  </a:outerShdw>
                </a:effectLst>
                <a:latin typeface="Book Antiqua" pitchFamily="18" charset="0"/>
              </a:rPr>
              <a:t>Periférikus Au+Au, d+Au: nincs elnyelődés</a:t>
            </a:r>
            <a:endParaRPr lang="en-US">
              <a:effectLst>
                <a:outerShdw blurRad="38100" dist="38100" dir="2700000" algn="tl">
                  <a:srgbClr val="000000"/>
                </a:outerShdw>
              </a:effectLst>
              <a:latin typeface="Book Antiqua"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8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8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98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98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98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98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98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9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a számának helye 4"/>
          <p:cNvSpPr>
            <a:spLocks noGrp="1"/>
          </p:cNvSpPr>
          <p:nvPr>
            <p:ph type="sldNum" sz="quarter" idx="10"/>
          </p:nvPr>
        </p:nvSpPr>
        <p:spPr/>
        <p:txBody>
          <a:bodyPr/>
          <a:lstStyle/>
          <a:p>
            <a:pPr>
              <a:defRPr/>
            </a:pPr>
            <a:fld id="{29935406-A776-4656-9F40-83C5A1EC1770}" type="slidenum">
              <a:rPr lang="hu-HU"/>
              <a:pPr>
                <a:defRPr/>
              </a:pPr>
              <a:t>55</a:t>
            </a:fld>
            <a:endParaRPr lang="hu-HU"/>
          </a:p>
        </p:txBody>
      </p:sp>
      <p:sp>
        <p:nvSpPr>
          <p:cNvPr id="423938" name="Rectangle 2"/>
          <p:cNvSpPr>
            <a:spLocks noGrp="1" noChangeArrowheads="1"/>
          </p:cNvSpPr>
          <p:nvPr>
            <p:ph type="title"/>
          </p:nvPr>
        </p:nvSpPr>
        <p:spPr/>
        <p:txBody>
          <a:bodyPr/>
          <a:lstStyle/>
          <a:p>
            <a:pPr eaLnBrk="1" hangingPunct="1">
              <a:defRPr/>
            </a:pPr>
            <a:r>
              <a:rPr lang="hu-HU" smtClean="0"/>
              <a:t>Csak a hadronok nyelődnek el!</a:t>
            </a:r>
            <a:endParaRPr lang="en-US" smtClean="0"/>
          </a:p>
        </p:txBody>
      </p:sp>
      <p:sp>
        <p:nvSpPr>
          <p:cNvPr id="423939" name="Rectangle 3"/>
          <p:cNvSpPr>
            <a:spLocks noGrp="1" noChangeArrowheads="1"/>
          </p:cNvSpPr>
          <p:nvPr>
            <p:ph type="body" sz="half" idx="2"/>
          </p:nvPr>
        </p:nvSpPr>
        <p:spPr>
          <a:xfrm>
            <a:off x="0" y="4525963"/>
            <a:ext cx="8893175" cy="1998662"/>
          </a:xfrm>
        </p:spPr>
        <p:txBody>
          <a:bodyPr/>
          <a:lstStyle/>
          <a:p>
            <a:pPr eaLnBrk="1" hangingPunct="1">
              <a:defRPr/>
            </a:pPr>
            <a:r>
              <a:rPr lang="hu-HU" sz="2600" smtClean="0"/>
              <a:t>Direkt fotonok „átfénylenek” az anyagon</a:t>
            </a:r>
            <a:endParaRPr lang="en-US" sz="2600" smtClean="0"/>
          </a:p>
          <a:p>
            <a:pPr eaLnBrk="1" hangingPunct="1">
              <a:defRPr/>
            </a:pPr>
            <a:r>
              <a:rPr lang="hu-HU" sz="2600" smtClean="0"/>
              <a:t>A pionok elnyelődése változatlan 20 GeV-ig</a:t>
            </a:r>
            <a:endParaRPr lang="en-US" sz="2600" smtClean="0"/>
          </a:p>
          <a:p>
            <a:pPr eaLnBrk="1" hangingPunct="1">
              <a:defRPr/>
            </a:pPr>
            <a:r>
              <a:rPr lang="hu-HU" sz="2600" smtClean="0"/>
              <a:t>A közeg fotonok számára átlátszó, hadronoknak áthatolhatatlan</a:t>
            </a:r>
            <a:endParaRPr lang="en-US" sz="2600" smtClean="0"/>
          </a:p>
        </p:txBody>
      </p:sp>
      <p:pic>
        <p:nvPicPr>
          <p:cNvPr id="103429" name="Picture 4"/>
          <p:cNvPicPr>
            <a:picLocks noChangeAspect="1" noChangeArrowheads="1"/>
          </p:cNvPicPr>
          <p:nvPr/>
        </p:nvPicPr>
        <p:blipFill>
          <a:blip r:embed="rId3" cstate="print"/>
          <a:srcRect t="6679"/>
          <a:stretch>
            <a:fillRect/>
          </a:stretch>
        </p:blipFill>
        <p:spPr bwMode="auto">
          <a:xfrm>
            <a:off x="0" y="895350"/>
            <a:ext cx="4868863" cy="3295650"/>
          </a:xfrm>
          <a:prstGeom prst="rect">
            <a:avLst/>
          </a:prstGeom>
          <a:noFill/>
          <a:ln w="9525">
            <a:noFill/>
            <a:miter lim="800000"/>
            <a:headEnd/>
            <a:tailEnd/>
          </a:ln>
        </p:spPr>
      </p:pic>
      <p:grpSp>
        <p:nvGrpSpPr>
          <p:cNvPr id="103430" name="Group 5"/>
          <p:cNvGrpSpPr>
            <a:grpSpLocks/>
          </p:cNvGrpSpPr>
          <p:nvPr/>
        </p:nvGrpSpPr>
        <p:grpSpPr bwMode="auto">
          <a:xfrm>
            <a:off x="503238" y="3429000"/>
            <a:ext cx="769937" cy="534988"/>
            <a:chOff x="1344" y="2667"/>
            <a:chExt cx="743" cy="459"/>
          </a:xfrm>
        </p:grpSpPr>
        <p:sp>
          <p:nvSpPr>
            <p:cNvPr id="103435" name="Oval 6"/>
            <p:cNvSpPr>
              <a:spLocks noChangeArrowheads="1"/>
            </p:cNvSpPr>
            <p:nvPr/>
          </p:nvSpPr>
          <p:spPr bwMode="auto">
            <a:xfrm>
              <a:off x="1344" y="2667"/>
              <a:ext cx="465" cy="460"/>
            </a:xfrm>
            <a:prstGeom prst="ellipse">
              <a:avLst/>
            </a:prstGeom>
            <a:solidFill>
              <a:srgbClr val="9900FF">
                <a:alpha val="50195"/>
              </a:srgbClr>
            </a:solidFill>
            <a:ln w="9525">
              <a:noFill/>
              <a:round/>
              <a:headEnd/>
              <a:tailEnd/>
            </a:ln>
          </p:spPr>
          <p:txBody>
            <a:bodyPr wrap="none" anchor="ctr"/>
            <a:lstStyle/>
            <a:p>
              <a:endParaRPr lang="hu-HU"/>
            </a:p>
          </p:txBody>
        </p:sp>
        <p:sp>
          <p:nvSpPr>
            <p:cNvPr id="103436" name="Oval 7"/>
            <p:cNvSpPr>
              <a:spLocks noChangeArrowheads="1"/>
            </p:cNvSpPr>
            <p:nvPr/>
          </p:nvSpPr>
          <p:spPr bwMode="auto">
            <a:xfrm>
              <a:off x="1639" y="2667"/>
              <a:ext cx="450" cy="460"/>
            </a:xfrm>
            <a:prstGeom prst="ellipse">
              <a:avLst/>
            </a:prstGeom>
            <a:solidFill>
              <a:srgbClr val="9900FF">
                <a:alpha val="50195"/>
              </a:srgbClr>
            </a:solidFill>
            <a:ln w="9525">
              <a:noFill/>
              <a:round/>
              <a:headEnd/>
              <a:tailEnd/>
            </a:ln>
          </p:spPr>
          <p:txBody>
            <a:bodyPr wrap="none" anchor="ctr"/>
            <a:lstStyle/>
            <a:p>
              <a:endParaRPr lang="hu-HU"/>
            </a:p>
          </p:txBody>
        </p:sp>
      </p:grpSp>
      <p:grpSp>
        <p:nvGrpSpPr>
          <p:cNvPr id="103431" name="Group 8"/>
          <p:cNvGrpSpPr>
            <a:grpSpLocks/>
          </p:cNvGrpSpPr>
          <p:nvPr/>
        </p:nvGrpSpPr>
        <p:grpSpPr bwMode="auto">
          <a:xfrm>
            <a:off x="4013200" y="3440113"/>
            <a:ext cx="557213" cy="534987"/>
            <a:chOff x="4800" y="2688"/>
            <a:chExt cx="539" cy="459"/>
          </a:xfrm>
        </p:grpSpPr>
        <p:sp>
          <p:nvSpPr>
            <p:cNvPr id="103433" name="Oval 9"/>
            <p:cNvSpPr>
              <a:spLocks noChangeArrowheads="1"/>
            </p:cNvSpPr>
            <p:nvPr/>
          </p:nvSpPr>
          <p:spPr bwMode="auto">
            <a:xfrm>
              <a:off x="4800" y="2688"/>
              <a:ext cx="477" cy="460"/>
            </a:xfrm>
            <a:prstGeom prst="ellipse">
              <a:avLst/>
            </a:prstGeom>
            <a:solidFill>
              <a:srgbClr val="9900FF">
                <a:alpha val="50195"/>
              </a:srgbClr>
            </a:solidFill>
            <a:ln w="9525">
              <a:noFill/>
              <a:round/>
              <a:headEnd/>
              <a:tailEnd/>
            </a:ln>
          </p:spPr>
          <p:txBody>
            <a:bodyPr wrap="none" anchor="ctr"/>
            <a:lstStyle/>
            <a:p>
              <a:endParaRPr lang="hu-HU"/>
            </a:p>
          </p:txBody>
        </p:sp>
        <p:sp>
          <p:nvSpPr>
            <p:cNvPr id="103434" name="Oval 10"/>
            <p:cNvSpPr>
              <a:spLocks noChangeArrowheads="1"/>
            </p:cNvSpPr>
            <p:nvPr/>
          </p:nvSpPr>
          <p:spPr bwMode="auto">
            <a:xfrm>
              <a:off x="4877" y="2688"/>
              <a:ext cx="464" cy="460"/>
            </a:xfrm>
            <a:prstGeom prst="ellipse">
              <a:avLst/>
            </a:prstGeom>
            <a:solidFill>
              <a:srgbClr val="9900FF">
                <a:alpha val="50195"/>
              </a:srgbClr>
            </a:solidFill>
            <a:ln w="9525">
              <a:noFill/>
              <a:round/>
              <a:headEnd/>
              <a:tailEnd/>
            </a:ln>
          </p:spPr>
          <p:txBody>
            <a:bodyPr wrap="none" anchor="ctr"/>
            <a:lstStyle/>
            <a:p>
              <a:endParaRPr lang="hu-HU"/>
            </a:p>
          </p:txBody>
        </p:sp>
      </p:grpSp>
      <p:sp>
        <p:nvSpPr>
          <p:cNvPr id="423947" name="Rectangle 11"/>
          <p:cNvSpPr>
            <a:spLocks noChangeArrowheads="1"/>
          </p:cNvSpPr>
          <p:nvPr/>
        </p:nvSpPr>
        <p:spPr bwMode="auto">
          <a:xfrm>
            <a:off x="5014913" y="1071563"/>
            <a:ext cx="4090987" cy="3108325"/>
          </a:xfrm>
          <a:prstGeom prst="rect">
            <a:avLst/>
          </a:prstGeom>
          <a:noFill/>
          <a:ln w="9525">
            <a:noFill/>
            <a:miter lim="800000"/>
            <a:headEnd/>
            <a:tailEnd/>
          </a:ln>
          <a:effectLst/>
        </p:spPr>
        <p:txBody>
          <a:bodyPr lIns="0" rIns="0"/>
          <a:lstStyle/>
          <a:p>
            <a:pPr marL="342900" indent="-342900">
              <a:spcBef>
                <a:spcPct val="20000"/>
              </a:spcBef>
              <a:buClr>
                <a:schemeClr val="tx1"/>
              </a:buClr>
              <a:buFontTx/>
              <a:buChar char="•"/>
              <a:defRPr/>
            </a:pPr>
            <a:r>
              <a:rPr lang="hu-HU" sz="2600">
                <a:effectLst>
                  <a:outerShdw blurRad="38100" dist="38100" dir="2700000" algn="tl">
                    <a:srgbClr val="000000"/>
                  </a:outerShdw>
                </a:effectLst>
                <a:latin typeface="Book Antiqua" pitchFamily="18" charset="0"/>
              </a:rPr>
              <a:t>Négy mérés:</a:t>
            </a:r>
          </a:p>
          <a:p>
            <a:pPr marL="742950" lvl="1" indent="-285750">
              <a:spcBef>
                <a:spcPct val="20000"/>
              </a:spcBef>
              <a:buClr>
                <a:schemeClr val="tx1"/>
              </a:buClr>
              <a:buSzPct val="80000"/>
              <a:buFont typeface="Book Antiqua" pitchFamily="18" charset="0"/>
              <a:buChar char="─"/>
              <a:defRPr/>
            </a:pPr>
            <a:r>
              <a:rPr lang="hu-HU" sz="2200">
                <a:effectLst>
                  <a:outerShdw blurRad="38100" dist="38100" dir="2700000" algn="tl">
                    <a:srgbClr val="000000"/>
                  </a:outerShdw>
                </a:effectLst>
                <a:latin typeface="Book Antiqua" pitchFamily="18" charset="0"/>
              </a:rPr>
              <a:t>Foton- és pion-spektrum</a:t>
            </a:r>
          </a:p>
          <a:p>
            <a:pPr marL="742950" lvl="1" indent="-285750">
              <a:spcBef>
                <a:spcPct val="20000"/>
              </a:spcBef>
              <a:buClr>
                <a:schemeClr val="tx1"/>
              </a:buClr>
              <a:buSzPct val="80000"/>
              <a:buFont typeface="Book Antiqua" pitchFamily="18" charset="0"/>
              <a:buChar char="─"/>
              <a:defRPr/>
            </a:pPr>
            <a:r>
              <a:rPr lang="hu-HU" sz="2200">
                <a:effectLst>
                  <a:outerShdw blurRad="38100" dist="38100" dir="2700000" algn="tl">
                    <a:srgbClr val="000000"/>
                  </a:outerShdw>
                </a:effectLst>
                <a:latin typeface="Book Antiqua" pitchFamily="18" charset="0"/>
              </a:rPr>
              <a:t>Au+Au és p+p</a:t>
            </a:r>
          </a:p>
          <a:p>
            <a:pPr marL="342900" indent="-342900">
              <a:spcBef>
                <a:spcPct val="20000"/>
              </a:spcBef>
              <a:buClr>
                <a:schemeClr val="tx1"/>
              </a:buClr>
              <a:buFontTx/>
              <a:buChar char="•"/>
              <a:defRPr/>
            </a:pPr>
            <a:r>
              <a:rPr lang="hu-HU" sz="2600">
                <a:effectLst>
                  <a:outerShdw blurRad="38100" dist="38100" dir="2700000" algn="tl">
                    <a:srgbClr val="000000"/>
                  </a:outerShdw>
                </a:effectLst>
                <a:latin typeface="Book Antiqua" pitchFamily="18" charset="0"/>
              </a:rPr>
              <a:t>Szisztematikus hibák ellenőrzése több nagyságrenden keresztül</a:t>
            </a:r>
            <a:endParaRPr lang="en-US" sz="2600">
              <a:effectLst>
                <a:outerShdw blurRad="38100" dist="38100" dir="2700000" algn="tl">
                  <a:srgbClr val="000000"/>
                </a:outerShdw>
              </a:effectLst>
              <a:latin typeface="Book Antiqua" pitchFamily="18"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ia számának helye 3"/>
          <p:cNvSpPr>
            <a:spLocks noGrp="1"/>
          </p:cNvSpPr>
          <p:nvPr>
            <p:ph type="sldNum" sz="quarter" idx="10"/>
          </p:nvPr>
        </p:nvSpPr>
        <p:spPr/>
        <p:txBody>
          <a:bodyPr/>
          <a:lstStyle/>
          <a:p>
            <a:pPr>
              <a:defRPr/>
            </a:pPr>
            <a:fld id="{D1D0C3A8-C30E-47EF-9C78-7D55EE86486E}" type="slidenum">
              <a:rPr lang="hu-HU"/>
              <a:pPr>
                <a:defRPr/>
              </a:pPr>
              <a:t>56</a:t>
            </a:fld>
            <a:endParaRPr lang="hu-HU"/>
          </a:p>
        </p:txBody>
      </p:sp>
      <p:sp>
        <p:nvSpPr>
          <p:cNvPr id="425986" name="Rectangle 2"/>
          <p:cNvSpPr>
            <a:spLocks noGrp="1" noChangeArrowheads="1"/>
          </p:cNvSpPr>
          <p:nvPr>
            <p:ph type="title"/>
          </p:nvPr>
        </p:nvSpPr>
        <p:spPr>
          <a:xfrm>
            <a:off x="0" y="76200"/>
            <a:ext cx="9144000" cy="609600"/>
          </a:xfrm>
        </p:spPr>
        <p:txBody>
          <a:bodyPr/>
          <a:lstStyle/>
          <a:p>
            <a:pPr eaLnBrk="1" hangingPunct="1">
              <a:defRPr/>
            </a:pPr>
            <a:r>
              <a:rPr lang="hu-HU" sz="4000" smtClean="0"/>
              <a:t>Szögeloszlások vizsgálata: STAR</a:t>
            </a:r>
            <a:endParaRPr lang="hu-HU" smtClean="0"/>
          </a:p>
        </p:txBody>
      </p:sp>
      <p:sp>
        <p:nvSpPr>
          <p:cNvPr id="425987" name="Rectangle 3"/>
          <p:cNvSpPr>
            <a:spLocks noGrp="1" noChangeArrowheads="1"/>
          </p:cNvSpPr>
          <p:nvPr>
            <p:ph type="body" idx="1"/>
          </p:nvPr>
        </p:nvSpPr>
        <p:spPr>
          <a:xfrm>
            <a:off x="0" y="4800600"/>
            <a:ext cx="9144000" cy="2057400"/>
          </a:xfrm>
        </p:spPr>
        <p:txBody>
          <a:bodyPr/>
          <a:lstStyle/>
          <a:p>
            <a:pPr eaLnBrk="1" hangingPunct="1">
              <a:lnSpc>
                <a:spcPct val="80000"/>
              </a:lnSpc>
              <a:defRPr/>
            </a:pPr>
            <a:r>
              <a:rPr lang="hu-HU" sz="2400" smtClean="0"/>
              <a:t>Kifelé menő jet: p+p, d+Au, Au+Au hasonló</a:t>
            </a:r>
          </a:p>
          <a:p>
            <a:pPr eaLnBrk="1" hangingPunct="1">
              <a:lnSpc>
                <a:spcPct val="80000"/>
              </a:lnSpc>
              <a:defRPr/>
            </a:pPr>
            <a:r>
              <a:rPr lang="hu-HU" sz="2400" smtClean="0"/>
              <a:t>Befelé menő jet: elnyelődés csak Au+Au esetén</a:t>
            </a:r>
          </a:p>
          <a:p>
            <a:pPr eaLnBrk="1" hangingPunct="1">
              <a:lnSpc>
                <a:spcPct val="80000"/>
              </a:lnSpc>
              <a:defRPr/>
            </a:pPr>
            <a:r>
              <a:rPr lang="hu-HU" sz="2400" smtClean="0"/>
              <a:t>Nincs elnyelődés p+p, d+Au esetén</a:t>
            </a:r>
          </a:p>
          <a:p>
            <a:pPr eaLnBrk="1" hangingPunct="1">
              <a:lnSpc>
                <a:spcPct val="80000"/>
              </a:lnSpc>
              <a:defRPr/>
            </a:pPr>
            <a:r>
              <a:rPr lang="hu-HU" sz="2400" smtClean="0"/>
              <a:t>Erősen kölcsönható közeg, az anyag egy új formája</a:t>
            </a:r>
          </a:p>
          <a:p>
            <a:pPr eaLnBrk="1" hangingPunct="1">
              <a:lnSpc>
                <a:spcPct val="80000"/>
              </a:lnSpc>
              <a:defRPr/>
            </a:pPr>
            <a:r>
              <a:rPr lang="hu-HU" sz="2400" smtClean="0"/>
              <a:t>2. mérföldkő</a:t>
            </a:r>
          </a:p>
        </p:txBody>
      </p:sp>
      <p:pic>
        <p:nvPicPr>
          <p:cNvPr id="104453" name="Picture 4"/>
          <p:cNvPicPr>
            <a:picLocks noChangeAspect="1" noChangeArrowheads="1"/>
          </p:cNvPicPr>
          <p:nvPr/>
        </p:nvPicPr>
        <p:blipFill>
          <a:blip r:embed="rId2" cstate="print"/>
          <a:srcRect t="56250" r="10184"/>
          <a:stretch>
            <a:fillRect/>
          </a:stretch>
        </p:blipFill>
        <p:spPr bwMode="auto">
          <a:xfrm>
            <a:off x="2870200" y="1247775"/>
            <a:ext cx="5207000" cy="3552825"/>
          </a:xfrm>
          <a:prstGeom prst="rect">
            <a:avLst/>
          </a:prstGeom>
          <a:noFill/>
          <a:ln w="15875">
            <a:noFill/>
            <a:miter lim="800000"/>
            <a:headEnd/>
            <a:tailEnd/>
          </a:ln>
        </p:spPr>
      </p:pic>
      <p:sp>
        <p:nvSpPr>
          <p:cNvPr id="104454" name="Text Box 5"/>
          <p:cNvSpPr txBox="1">
            <a:spLocks noChangeArrowheads="1"/>
          </p:cNvSpPr>
          <p:nvPr/>
        </p:nvSpPr>
        <p:spPr bwMode="auto">
          <a:xfrm>
            <a:off x="3914775" y="3898900"/>
            <a:ext cx="3171825" cy="336550"/>
          </a:xfrm>
          <a:prstGeom prst="rect">
            <a:avLst/>
          </a:prstGeom>
          <a:noFill/>
          <a:ln w="15875">
            <a:noFill/>
            <a:miter lim="800000"/>
            <a:headEnd/>
            <a:tailEnd/>
          </a:ln>
        </p:spPr>
        <p:txBody>
          <a:bodyPr>
            <a:spAutoFit/>
          </a:bodyPr>
          <a:lstStyle/>
          <a:p>
            <a:pPr eaLnBrk="0" hangingPunct="0"/>
            <a:r>
              <a:rPr lang="en-US" sz="1600">
                <a:solidFill>
                  <a:schemeClr val="bg2"/>
                </a:solidFill>
                <a:latin typeface="Arial" charset="0"/>
              </a:rPr>
              <a:t>pedestal and flow subtracted</a:t>
            </a:r>
          </a:p>
        </p:txBody>
      </p:sp>
      <p:sp>
        <p:nvSpPr>
          <p:cNvPr id="425990" name="Rectangle 6"/>
          <p:cNvSpPr>
            <a:spLocks noChangeArrowheads="1"/>
          </p:cNvSpPr>
          <p:nvPr/>
        </p:nvSpPr>
        <p:spPr bwMode="auto">
          <a:xfrm>
            <a:off x="0" y="757238"/>
            <a:ext cx="8932863" cy="420687"/>
          </a:xfrm>
          <a:prstGeom prst="rect">
            <a:avLst/>
          </a:prstGeom>
          <a:noFill/>
          <a:ln w="9525">
            <a:noFill/>
            <a:miter lim="800000"/>
            <a:headEnd/>
            <a:tailEnd/>
          </a:ln>
          <a:effectLst/>
        </p:spPr>
        <p:txBody>
          <a:bodyPr wrap="none">
            <a:spAutoFit/>
          </a:bodyPr>
          <a:lstStyle/>
          <a:p>
            <a:pPr>
              <a:lnSpc>
                <a:spcPct val="90000"/>
              </a:lnSpc>
              <a:spcBef>
                <a:spcPct val="20000"/>
              </a:spcBef>
              <a:buClr>
                <a:schemeClr val="tx1"/>
              </a:buClr>
              <a:buFontTx/>
              <a:buChar char="•"/>
              <a:defRPr/>
            </a:pPr>
            <a:r>
              <a:rPr lang="hu-HU">
                <a:effectLst>
                  <a:outerShdw blurRad="38100" dist="38100" dir="2700000" algn="tl">
                    <a:srgbClr val="000000"/>
                  </a:outerShdw>
                </a:effectLst>
                <a:latin typeface="Book Antiqua" pitchFamily="18" charset="0"/>
              </a:rPr>
              <a:t>  Nagyimpulzusú részecskék (jet) szögeloszlásának vizsgálata</a:t>
            </a:r>
            <a:endParaRPr lang="hu-HU">
              <a:effectLst>
                <a:outerShdw blurRad="38100" dist="38100" dir="2700000" algn="tl">
                  <a:srgbClr val="000000"/>
                </a:outerShdw>
              </a:effectLst>
              <a:latin typeface="Symbol" pitchFamily="18" charset="2"/>
            </a:endParaRPr>
          </a:p>
        </p:txBody>
      </p:sp>
      <p:sp>
        <p:nvSpPr>
          <p:cNvPr id="104456" name="Oval 7"/>
          <p:cNvSpPr>
            <a:spLocks noChangeArrowheads="1"/>
          </p:cNvSpPr>
          <p:nvPr/>
        </p:nvSpPr>
        <p:spPr bwMode="auto">
          <a:xfrm>
            <a:off x="1060450" y="2722563"/>
            <a:ext cx="1454150" cy="1365250"/>
          </a:xfrm>
          <a:prstGeom prst="ellipse">
            <a:avLst/>
          </a:prstGeom>
          <a:solidFill>
            <a:schemeClr val="tx1">
              <a:alpha val="30196"/>
            </a:schemeClr>
          </a:solidFill>
          <a:ln w="50800">
            <a:noFill/>
            <a:round/>
            <a:headEnd/>
            <a:tailEnd type="none" w="lg" len="med"/>
          </a:ln>
        </p:spPr>
        <p:txBody>
          <a:bodyPr wrap="none" anchor="ctr">
            <a:spAutoFit/>
          </a:bodyPr>
          <a:lstStyle/>
          <a:p>
            <a:endParaRPr lang="hu-HU"/>
          </a:p>
        </p:txBody>
      </p:sp>
      <p:sp>
        <p:nvSpPr>
          <p:cNvPr id="104457" name="Line 8"/>
          <p:cNvSpPr>
            <a:spLocks noChangeShapeType="1"/>
          </p:cNvSpPr>
          <p:nvPr/>
        </p:nvSpPr>
        <p:spPr bwMode="auto">
          <a:xfrm rot="608448" flipV="1">
            <a:off x="1503363" y="2633663"/>
            <a:ext cx="15875" cy="436562"/>
          </a:xfrm>
          <a:prstGeom prst="line">
            <a:avLst/>
          </a:prstGeom>
          <a:noFill/>
          <a:ln w="9525">
            <a:solidFill>
              <a:schemeClr val="tx1"/>
            </a:solidFill>
            <a:round/>
            <a:headEnd/>
            <a:tailEnd type="triangle" w="med" len="med"/>
          </a:ln>
        </p:spPr>
        <p:txBody>
          <a:bodyPr wrap="none" anchor="ctr"/>
          <a:lstStyle/>
          <a:p>
            <a:endParaRPr lang="hu-HU"/>
          </a:p>
        </p:txBody>
      </p:sp>
      <p:sp>
        <p:nvSpPr>
          <p:cNvPr id="104458" name="Line 9"/>
          <p:cNvSpPr>
            <a:spLocks noChangeShapeType="1"/>
          </p:cNvSpPr>
          <p:nvPr/>
        </p:nvSpPr>
        <p:spPr bwMode="auto">
          <a:xfrm flipH="1" flipV="1">
            <a:off x="1076325" y="2393950"/>
            <a:ext cx="401638" cy="681038"/>
          </a:xfrm>
          <a:prstGeom prst="line">
            <a:avLst/>
          </a:prstGeom>
          <a:noFill/>
          <a:ln w="9525">
            <a:solidFill>
              <a:schemeClr val="tx1"/>
            </a:solidFill>
            <a:round/>
            <a:headEnd/>
            <a:tailEnd type="triangle" w="med" len="med"/>
          </a:ln>
        </p:spPr>
        <p:txBody>
          <a:bodyPr wrap="none" anchor="ctr"/>
          <a:lstStyle/>
          <a:p>
            <a:endParaRPr lang="hu-HU"/>
          </a:p>
        </p:txBody>
      </p:sp>
      <p:sp>
        <p:nvSpPr>
          <p:cNvPr id="104459" name="Line 10"/>
          <p:cNvSpPr>
            <a:spLocks noChangeShapeType="1"/>
          </p:cNvSpPr>
          <p:nvPr/>
        </p:nvSpPr>
        <p:spPr bwMode="auto">
          <a:xfrm flipH="1" flipV="1">
            <a:off x="981075" y="2865438"/>
            <a:ext cx="471488" cy="187325"/>
          </a:xfrm>
          <a:prstGeom prst="line">
            <a:avLst/>
          </a:prstGeom>
          <a:noFill/>
          <a:ln w="9525">
            <a:solidFill>
              <a:schemeClr val="tx1"/>
            </a:solidFill>
            <a:round/>
            <a:headEnd/>
            <a:tailEnd type="triangle" w="med" len="med"/>
          </a:ln>
        </p:spPr>
        <p:txBody>
          <a:bodyPr wrap="none" anchor="ctr"/>
          <a:lstStyle/>
          <a:p>
            <a:endParaRPr lang="hu-HU"/>
          </a:p>
        </p:txBody>
      </p:sp>
      <p:sp>
        <p:nvSpPr>
          <p:cNvPr id="104460" name="Line 11"/>
          <p:cNvSpPr>
            <a:spLocks noChangeShapeType="1"/>
          </p:cNvSpPr>
          <p:nvPr/>
        </p:nvSpPr>
        <p:spPr bwMode="auto">
          <a:xfrm flipH="1" flipV="1">
            <a:off x="1379538" y="2584450"/>
            <a:ext cx="85725" cy="481013"/>
          </a:xfrm>
          <a:prstGeom prst="line">
            <a:avLst/>
          </a:prstGeom>
          <a:noFill/>
          <a:ln w="9525">
            <a:solidFill>
              <a:schemeClr val="tx1"/>
            </a:solidFill>
            <a:round/>
            <a:headEnd/>
            <a:tailEnd type="triangle" w="med" len="med"/>
          </a:ln>
        </p:spPr>
        <p:txBody>
          <a:bodyPr wrap="none" anchor="ctr"/>
          <a:lstStyle/>
          <a:p>
            <a:endParaRPr lang="hu-HU"/>
          </a:p>
        </p:txBody>
      </p:sp>
      <p:sp>
        <p:nvSpPr>
          <p:cNvPr id="104461" name="Line 12"/>
          <p:cNvSpPr>
            <a:spLocks noChangeShapeType="1"/>
          </p:cNvSpPr>
          <p:nvPr/>
        </p:nvSpPr>
        <p:spPr bwMode="auto">
          <a:xfrm flipH="1" flipV="1">
            <a:off x="450850" y="2178050"/>
            <a:ext cx="1006475" cy="889000"/>
          </a:xfrm>
          <a:prstGeom prst="line">
            <a:avLst/>
          </a:prstGeom>
          <a:noFill/>
          <a:ln w="25400">
            <a:solidFill>
              <a:srgbClr val="FF0000"/>
            </a:solidFill>
            <a:round/>
            <a:headEnd/>
            <a:tailEnd type="triangle" w="med" len="med"/>
          </a:ln>
        </p:spPr>
        <p:txBody>
          <a:bodyPr wrap="none" anchor="ctr"/>
          <a:lstStyle/>
          <a:p>
            <a:endParaRPr lang="hu-HU"/>
          </a:p>
        </p:txBody>
      </p:sp>
      <p:sp>
        <p:nvSpPr>
          <p:cNvPr id="104462" name="Line 13"/>
          <p:cNvSpPr>
            <a:spLocks noChangeShapeType="1"/>
          </p:cNvSpPr>
          <p:nvPr/>
        </p:nvSpPr>
        <p:spPr bwMode="auto">
          <a:xfrm rot="11408448" flipV="1">
            <a:off x="1487488" y="3092450"/>
            <a:ext cx="7937" cy="238125"/>
          </a:xfrm>
          <a:prstGeom prst="line">
            <a:avLst/>
          </a:prstGeom>
          <a:noFill/>
          <a:ln w="9525">
            <a:solidFill>
              <a:schemeClr val="tx1"/>
            </a:solidFill>
            <a:round/>
            <a:headEnd/>
            <a:tailEnd type="triangle" w="med" len="med"/>
          </a:ln>
        </p:spPr>
        <p:txBody>
          <a:bodyPr wrap="none" anchor="ctr"/>
          <a:lstStyle/>
          <a:p>
            <a:endParaRPr lang="hu-HU"/>
          </a:p>
        </p:txBody>
      </p:sp>
      <p:sp>
        <p:nvSpPr>
          <p:cNvPr id="104463" name="Line 14"/>
          <p:cNvSpPr>
            <a:spLocks noChangeShapeType="1"/>
          </p:cNvSpPr>
          <p:nvPr/>
        </p:nvSpPr>
        <p:spPr bwMode="auto">
          <a:xfrm rot="10800000" flipH="1" flipV="1">
            <a:off x="1509713" y="3087688"/>
            <a:ext cx="203200" cy="373062"/>
          </a:xfrm>
          <a:prstGeom prst="line">
            <a:avLst/>
          </a:prstGeom>
          <a:noFill/>
          <a:ln w="9525">
            <a:solidFill>
              <a:schemeClr val="tx1"/>
            </a:solidFill>
            <a:round/>
            <a:headEnd/>
            <a:tailEnd type="triangle" w="med" len="med"/>
          </a:ln>
        </p:spPr>
        <p:txBody>
          <a:bodyPr wrap="none" anchor="ctr"/>
          <a:lstStyle/>
          <a:p>
            <a:endParaRPr lang="hu-HU"/>
          </a:p>
        </p:txBody>
      </p:sp>
      <p:sp>
        <p:nvSpPr>
          <p:cNvPr id="104464" name="Line 15"/>
          <p:cNvSpPr>
            <a:spLocks noChangeShapeType="1"/>
          </p:cNvSpPr>
          <p:nvPr/>
        </p:nvSpPr>
        <p:spPr bwMode="auto">
          <a:xfrm rot="10800000" flipH="1" flipV="1">
            <a:off x="1522413" y="3101975"/>
            <a:ext cx="238125" cy="101600"/>
          </a:xfrm>
          <a:prstGeom prst="line">
            <a:avLst/>
          </a:prstGeom>
          <a:noFill/>
          <a:ln w="9525">
            <a:solidFill>
              <a:schemeClr val="tx1"/>
            </a:solidFill>
            <a:round/>
            <a:headEnd/>
            <a:tailEnd type="triangle" w="med" len="med"/>
          </a:ln>
        </p:spPr>
        <p:txBody>
          <a:bodyPr wrap="none" anchor="ctr"/>
          <a:lstStyle/>
          <a:p>
            <a:endParaRPr lang="hu-HU"/>
          </a:p>
        </p:txBody>
      </p:sp>
      <p:sp>
        <p:nvSpPr>
          <p:cNvPr id="104465" name="Line 16"/>
          <p:cNvSpPr>
            <a:spLocks noChangeShapeType="1"/>
          </p:cNvSpPr>
          <p:nvPr/>
        </p:nvSpPr>
        <p:spPr bwMode="auto">
          <a:xfrm rot="10800000" flipH="1" flipV="1">
            <a:off x="1514475" y="3094038"/>
            <a:ext cx="42863" cy="263525"/>
          </a:xfrm>
          <a:prstGeom prst="line">
            <a:avLst/>
          </a:prstGeom>
          <a:noFill/>
          <a:ln w="9525">
            <a:solidFill>
              <a:schemeClr val="tx1"/>
            </a:solidFill>
            <a:round/>
            <a:headEnd/>
            <a:tailEnd type="triangle" w="med" len="med"/>
          </a:ln>
        </p:spPr>
        <p:txBody>
          <a:bodyPr wrap="none" anchor="ctr"/>
          <a:lstStyle/>
          <a:p>
            <a:endParaRPr lang="hu-HU"/>
          </a:p>
        </p:txBody>
      </p:sp>
      <p:sp>
        <p:nvSpPr>
          <p:cNvPr id="104466" name="Line 17"/>
          <p:cNvSpPr>
            <a:spLocks noChangeShapeType="1"/>
          </p:cNvSpPr>
          <p:nvPr/>
        </p:nvSpPr>
        <p:spPr bwMode="auto">
          <a:xfrm rot="10800000" flipH="1" flipV="1">
            <a:off x="1520825" y="3094038"/>
            <a:ext cx="377825" cy="379412"/>
          </a:xfrm>
          <a:prstGeom prst="line">
            <a:avLst/>
          </a:prstGeom>
          <a:noFill/>
          <a:ln w="25400">
            <a:solidFill>
              <a:srgbClr val="FF0000"/>
            </a:solidFill>
            <a:round/>
            <a:headEnd/>
            <a:tailEnd type="triangle" w="med" len="med"/>
          </a:ln>
        </p:spPr>
        <p:txBody>
          <a:bodyPr wrap="none" anchor="ctr"/>
          <a:lstStyle/>
          <a:p>
            <a:endParaRPr lang="hu-HU"/>
          </a:p>
        </p:txBody>
      </p:sp>
      <p:sp>
        <p:nvSpPr>
          <p:cNvPr id="104467" name="Line 18"/>
          <p:cNvSpPr>
            <a:spLocks noChangeShapeType="1"/>
          </p:cNvSpPr>
          <p:nvPr/>
        </p:nvSpPr>
        <p:spPr bwMode="auto">
          <a:xfrm rot="18746323" flipV="1">
            <a:off x="289719" y="1781969"/>
            <a:ext cx="49213" cy="447675"/>
          </a:xfrm>
          <a:prstGeom prst="line">
            <a:avLst/>
          </a:prstGeom>
          <a:noFill/>
          <a:ln w="6350">
            <a:solidFill>
              <a:srgbClr val="000000"/>
            </a:solidFill>
            <a:round/>
            <a:headEnd/>
            <a:tailEnd type="triangle" w="med" len="med"/>
          </a:ln>
        </p:spPr>
        <p:txBody>
          <a:bodyPr>
            <a:spAutoFit/>
          </a:bodyPr>
          <a:lstStyle/>
          <a:p>
            <a:endParaRPr lang="hu-HU"/>
          </a:p>
        </p:txBody>
      </p:sp>
      <p:sp>
        <p:nvSpPr>
          <p:cNvPr id="104468" name="Line 19"/>
          <p:cNvSpPr>
            <a:spLocks noChangeShapeType="1"/>
          </p:cNvSpPr>
          <p:nvPr/>
        </p:nvSpPr>
        <p:spPr bwMode="auto">
          <a:xfrm rot="18746323" flipV="1">
            <a:off x="404019" y="2040731"/>
            <a:ext cx="65088" cy="136525"/>
          </a:xfrm>
          <a:prstGeom prst="line">
            <a:avLst/>
          </a:prstGeom>
          <a:noFill/>
          <a:ln w="6350">
            <a:solidFill>
              <a:srgbClr val="000000"/>
            </a:solidFill>
            <a:round/>
            <a:headEnd/>
            <a:tailEnd type="triangle" w="med" len="med"/>
          </a:ln>
        </p:spPr>
        <p:txBody>
          <a:bodyPr>
            <a:spAutoFit/>
          </a:bodyPr>
          <a:lstStyle/>
          <a:p>
            <a:endParaRPr lang="hu-HU"/>
          </a:p>
        </p:txBody>
      </p:sp>
      <p:sp>
        <p:nvSpPr>
          <p:cNvPr id="104469" name="Line 20"/>
          <p:cNvSpPr>
            <a:spLocks noChangeShapeType="1"/>
          </p:cNvSpPr>
          <p:nvPr/>
        </p:nvSpPr>
        <p:spPr bwMode="auto">
          <a:xfrm rot="-2853677" flipH="1" flipV="1">
            <a:off x="327026" y="2044700"/>
            <a:ext cx="74612" cy="192087"/>
          </a:xfrm>
          <a:prstGeom prst="line">
            <a:avLst/>
          </a:prstGeom>
          <a:noFill/>
          <a:ln w="6350">
            <a:solidFill>
              <a:srgbClr val="000000"/>
            </a:solidFill>
            <a:round/>
            <a:headEnd/>
            <a:tailEnd type="triangle" w="med" len="med"/>
          </a:ln>
        </p:spPr>
        <p:txBody>
          <a:bodyPr>
            <a:spAutoFit/>
          </a:bodyPr>
          <a:lstStyle/>
          <a:p>
            <a:endParaRPr lang="hu-HU"/>
          </a:p>
        </p:txBody>
      </p:sp>
      <p:sp>
        <p:nvSpPr>
          <p:cNvPr id="104470" name="Line 21"/>
          <p:cNvSpPr>
            <a:spLocks noChangeShapeType="1"/>
          </p:cNvSpPr>
          <p:nvPr/>
        </p:nvSpPr>
        <p:spPr bwMode="auto">
          <a:xfrm rot="-2853677" flipH="1" flipV="1">
            <a:off x="345282" y="1975644"/>
            <a:ext cx="26987" cy="250825"/>
          </a:xfrm>
          <a:prstGeom prst="line">
            <a:avLst/>
          </a:prstGeom>
          <a:noFill/>
          <a:ln w="6350">
            <a:solidFill>
              <a:srgbClr val="000000"/>
            </a:solidFill>
            <a:round/>
            <a:headEnd/>
            <a:tailEnd type="triangle" w="med" len="med"/>
          </a:ln>
        </p:spPr>
        <p:txBody>
          <a:bodyPr>
            <a:spAutoFit/>
          </a:bodyPr>
          <a:lstStyle/>
          <a:p>
            <a:endParaRPr lang="hu-HU"/>
          </a:p>
        </p:txBody>
      </p:sp>
      <p:sp>
        <p:nvSpPr>
          <p:cNvPr id="104471" name="Line 22"/>
          <p:cNvSpPr>
            <a:spLocks noChangeShapeType="1"/>
          </p:cNvSpPr>
          <p:nvPr/>
        </p:nvSpPr>
        <p:spPr bwMode="auto">
          <a:xfrm rot="8173552" flipV="1">
            <a:off x="1876425" y="3467100"/>
            <a:ext cx="65088" cy="136525"/>
          </a:xfrm>
          <a:prstGeom prst="line">
            <a:avLst/>
          </a:prstGeom>
          <a:noFill/>
          <a:ln w="6350">
            <a:solidFill>
              <a:srgbClr val="000000"/>
            </a:solidFill>
            <a:round/>
            <a:headEnd/>
            <a:tailEnd type="triangle" w="med" len="med"/>
          </a:ln>
        </p:spPr>
        <p:txBody>
          <a:bodyPr>
            <a:spAutoFit/>
          </a:bodyPr>
          <a:lstStyle/>
          <a:p>
            <a:endParaRPr lang="hu-HU"/>
          </a:p>
        </p:txBody>
      </p:sp>
      <p:sp>
        <p:nvSpPr>
          <p:cNvPr id="104472" name="Line 23"/>
          <p:cNvSpPr>
            <a:spLocks noChangeShapeType="1"/>
          </p:cNvSpPr>
          <p:nvPr/>
        </p:nvSpPr>
        <p:spPr bwMode="auto">
          <a:xfrm rot="8173552" flipH="1" flipV="1">
            <a:off x="1943100" y="3409950"/>
            <a:ext cx="74613" cy="192088"/>
          </a:xfrm>
          <a:prstGeom prst="line">
            <a:avLst/>
          </a:prstGeom>
          <a:noFill/>
          <a:ln w="6350">
            <a:solidFill>
              <a:srgbClr val="000000"/>
            </a:solidFill>
            <a:round/>
            <a:headEnd/>
            <a:tailEnd type="triangle" w="med" len="med"/>
          </a:ln>
        </p:spPr>
        <p:txBody>
          <a:bodyPr>
            <a:spAutoFit/>
          </a:bodyPr>
          <a:lstStyle/>
          <a:p>
            <a:endParaRPr lang="hu-HU"/>
          </a:p>
        </p:txBody>
      </p:sp>
      <p:sp>
        <p:nvSpPr>
          <p:cNvPr id="104473" name="Line 24"/>
          <p:cNvSpPr>
            <a:spLocks noChangeShapeType="1"/>
          </p:cNvSpPr>
          <p:nvPr/>
        </p:nvSpPr>
        <p:spPr bwMode="auto">
          <a:xfrm rot="8173552" flipH="1" flipV="1">
            <a:off x="1971675" y="3422650"/>
            <a:ext cx="26988" cy="250825"/>
          </a:xfrm>
          <a:prstGeom prst="line">
            <a:avLst/>
          </a:prstGeom>
          <a:noFill/>
          <a:ln w="6350">
            <a:solidFill>
              <a:srgbClr val="000000"/>
            </a:solidFill>
            <a:round/>
            <a:headEnd/>
            <a:tailEnd type="triangle" w="med" len="med"/>
          </a:ln>
        </p:spPr>
        <p:txBody>
          <a:bodyPr>
            <a:spAutoFit/>
          </a:bodyPr>
          <a:lstStyle/>
          <a:p>
            <a:endParaRPr lang="hu-HU"/>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 számának helye 3"/>
          <p:cNvSpPr>
            <a:spLocks noGrp="1"/>
          </p:cNvSpPr>
          <p:nvPr>
            <p:ph type="sldNum" sz="quarter" idx="10"/>
          </p:nvPr>
        </p:nvSpPr>
        <p:spPr/>
        <p:txBody>
          <a:bodyPr/>
          <a:lstStyle/>
          <a:p>
            <a:pPr>
              <a:defRPr/>
            </a:pPr>
            <a:fld id="{CD243153-421E-4AAF-BB2B-12F923D9507B}" type="slidenum">
              <a:rPr lang="hu-HU"/>
              <a:pPr>
                <a:defRPr/>
              </a:pPr>
              <a:t>57</a:t>
            </a:fld>
            <a:endParaRPr lang="hu-HU"/>
          </a:p>
        </p:txBody>
      </p:sp>
      <p:pic>
        <p:nvPicPr>
          <p:cNvPr id="105475" name="Picture 2" descr="r_aa_n_part_csts_2"/>
          <p:cNvPicPr>
            <a:picLocks noChangeAspect="1" noChangeArrowheads="1"/>
          </p:cNvPicPr>
          <p:nvPr/>
        </p:nvPicPr>
        <p:blipFill>
          <a:blip r:embed="rId3" cstate="print"/>
          <a:srcRect/>
          <a:stretch>
            <a:fillRect/>
          </a:stretch>
        </p:blipFill>
        <p:spPr bwMode="auto">
          <a:xfrm>
            <a:off x="0" y="1219200"/>
            <a:ext cx="4500563" cy="3563938"/>
          </a:xfrm>
          <a:prstGeom prst="rect">
            <a:avLst/>
          </a:prstGeom>
          <a:noFill/>
          <a:ln w="9525">
            <a:noFill/>
            <a:miter lim="800000"/>
            <a:headEnd/>
            <a:tailEnd/>
          </a:ln>
        </p:spPr>
      </p:pic>
      <p:sp>
        <p:nvSpPr>
          <p:cNvPr id="249859" name="Rectangle 3"/>
          <p:cNvSpPr>
            <a:spLocks noGrp="1" noChangeArrowheads="1"/>
          </p:cNvSpPr>
          <p:nvPr>
            <p:ph type="title"/>
          </p:nvPr>
        </p:nvSpPr>
        <p:spPr/>
        <p:txBody>
          <a:bodyPr/>
          <a:lstStyle/>
          <a:p>
            <a:pPr eaLnBrk="1" hangingPunct="1">
              <a:defRPr/>
            </a:pPr>
            <a:r>
              <a:rPr lang="en-US" sz="4000" smtClean="0"/>
              <a:t>J/Ψ suppression in Au+Au</a:t>
            </a:r>
          </a:p>
        </p:txBody>
      </p:sp>
      <p:sp>
        <p:nvSpPr>
          <p:cNvPr id="249860" name="Rectangle 4"/>
          <p:cNvSpPr>
            <a:spLocks noGrp="1" noChangeArrowheads="1"/>
          </p:cNvSpPr>
          <p:nvPr>
            <p:ph type="body" idx="1"/>
          </p:nvPr>
        </p:nvSpPr>
        <p:spPr>
          <a:xfrm>
            <a:off x="4427538" y="1201738"/>
            <a:ext cx="4716462" cy="3090862"/>
          </a:xfrm>
        </p:spPr>
        <p:txBody>
          <a:bodyPr/>
          <a:lstStyle/>
          <a:p>
            <a:pPr eaLnBrk="1" hangingPunct="1">
              <a:defRPr/>
            </a:pPr>
            <a:r>
              <a:rPr lang="en-US" sz="2400" smtClean="0"/>
              <a:t>Even J/ Ψ suppressed!</a:t>
            </a:r>
          </a:p>
          <a:p>
            <a:pPr lvl="1" eaLnBrk="1" hangingPunct="1">
              <a:defRPr/>
            </a:pPr>
            <a:r>
              <a:rPr lang="en-US" sz="2000" smtClean="0"/>
              <a:t>beyond extrapolations from cold nuclear matter effects</a:t>
            </a:r>
          </a:p>
          <a:p>
            <a:pPr eaLnBrk="1" hangingPunct="1">
              <a:defRPr/>
            </a:pPr>
            <a:r>
              <a:rPr lang="en-US" sz="2400" smtClean="0"/>
              <a:t>R</a:t>
            </a:r>
            <a:r>
              <a:rPr lang="en-US" sz="2400" baseline="-25000" smtClean="0"/>
              <a:t>AA</a:t>
            </a:r>
            <a:r>
              <a:rPr lang="en-US" sz="2400" smtClean="0"/>
              <a:t> ~ 0.3 for central collisions</a:t>
            </a:r>
          </a:p>
          <a:p>
            <a:pPr eaLnBrk="1" hangingPunct="1">
              <a:defRPr/>
            </a:pPr>
            <a:r>
              <a:rPr lang="en-US" sz="2400" smtClean="0"/>
              <a:t>Larger suppression at |y|&gt;1.2</a:t>
            </a:r>
          </a:p>
        </p:txBody>
      </p:sp>
      <p:sp>
        <p:nvSpPr>
          <p:cNvPr id="105478" name="Text Box 5"/>
          <p:cNvSpPr txBox="1">
            <a:spLocks noChangeArrowheads="1"/>
          </p:cNvSpPr>
          <p:nvPr/>
        </p:nvSpPr>
        <p:spPr bwMode="auto">
          <a:xfrm>
            <a:off x="0" y="990600"/>
            <a:ext cx="4500563" cy="304800"/>
          </a:xfrm>
          <a:prstGeom prst="rect">
            <a:avLst/>
          </a:prstGeom>
          <a:solidFill>
            <a:schemeClr val="tx1"/>
          </a:solidFill>
          <a:ln w="57150" algn="ctr">
            <a:noFill/>
            <a:miter lim="800000"/>
            <a:headEnd/>
            <a:tailEnd/>
          </a:ln>
        </p:spPr>
        <p:txBody>
          <a:bodyPr lIns="92075" tIns="46038" rIns="92075" bIns="46038">
            <a:spAutoFit/>
          </a:bodyPr>
          <a:lstStyle/>
          <a:p>
            <a:pPr algn="ctr">
              <a:spcBef>
                <a:spcPct val="20000"/>
              </a:spcBef>
            </a:pPr>
            <a:r>
              <a:rPr lang="en-US" sz="1400">
                <a:solidFill>
                  <a:schemeClr val="bg2"/>
                </a:solidFill>
                <a:latin typeface="Book Antiqua" pitchFamily="18" charset="0"/>
              </a:rPr>
              <a:t>Phys. Rev. Lett. 98, 23</a:t>
            </a:r>
            <a:r>
              <a:rPr lang="hu-HU" sz="1400">
                <a:solidFill>
                  <a:schemeClr val="bg2"/>
                </a:solidFill>
                <a:latin typeface="Book Antiqua" pitchFamily="18" charset="0"/>
              </a:rPr>
              <a:t>23</a:t>
            </a:r>
            <a:r>
              <a:rPr lang="en-US" sz="1400">
                <a:solidFill>
                  <a:schemeClr val="bg2"/>
                </a:solidFill>
                <a:latin typeface="Book Antiqua" pitchFamily="18" charset="0"/>
              </a:rPr>
              <a:t>01 (2007)</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a számának helye 3"/>
          <p:cNvSpPr>
            <a:spLocks noGrp="1"/>
          </p:cNvSpPr>
          <p:nvPr>
            <p:ph type="sldNum" sz="quarter" idx="10"/>
          </p:nvPr>
        </p:nvSpPr>
        <p:spPr/>
        <p:txBody>
          <a:bodyPr/>
          <a:lstStyle/>
          <a:p>
            <a:pPr>
              <a:defRPr/>
            </a:pPr>
            <a:fld id="{4BC94039-35A0-4889-9B69-6126E42AB4B0}" type="slidenum">
              <a:rPr lang="hu-HU"/>
              <a:pPr>
                <a:defRPr/>
              </a:pPr>
              <a:t>58</a:t>
            </a:fld>
            <a:endParaRPr lang="hu-HU"/>
          </a:p>
        </p:txBody>
      </p:sp>
      <p:sp>
        <p:nvSpPr>
          <p:cNvPr id="430082" name="Rectangle 2"/>
          <p:cNvSpPr>
            <a:spLocks noGrp="1" noChangeArrowheads="1"/>
          </p:cNvSpPr>
          <p:nvPr>
            <p:ph type="title"/>
          </p:nvPr>
        </p:nvSpPr>
        <p:spPr/>
        <p:txBody>
          <a:bodyPr/>
          <a:lstStyle/>
          <a:p>
            <a:pPr eaLnBrk="1" hangingPunct="1">
              <a:defRPr/>
            </a:pPr>
            <a:r>
              <a:rPr lang="hu-HU" sz="4000" smtClean="0"/>
              <a:t>Az első két mérföldkő</a:t>
            </a:r>
            <a:endParaRPr lang="en-US" sz="4000" smtClean="0"/>
          </a:p>
        </p:txBody>
      </p:sp>
      <p:sp>
        <p:nvSpPr>
          <p:cNvPr id="430083" name="Rectangle 3"/>
          <p:cNvSpPr>
            <a:spLocks noGrp="1" noChangeArrowheads="1"/>
          </p:cNvSpPr>
          <p:nvPr>
            <p:ph type="body" idx="1"/>
          </p:nvPr>
        </p:nvSpPr>
        <p:spPr>
          <a:xfrm>
            <a:off x="0" y="728663"/>
            <a:ext cx="9144000" cy="1260475"/>
          </a:xfrm>
        </p:spPr>
        <p:txBody>
          <a:bodyPr/>
          <a:lstStyle/>
          <a:p>
            <a:pPr eaLnBrk="1" hangingPunct="1">
              <a:lnSpc>
                <a:spcPct val="90000"/>
              </a:lnSpc>
              <a:defRPr/>
            </a:pPr>
            <a:r>
              <a:rPr lang="hu-HU" sz="2400" smtClean="0"/>
              <a:t>Két Phys. Rev. Letter címlap, tudományos konszenzus</a:t>
            </a:r>
            <a:endParaRPr lang="hu-HU" sz="1800" smtClean="0"/>
          </a:p>
          <a:p>
            <a:pPr eaLnBrk="1" hangingPunct="1">
              <a:lnSpc>
                <a:spcPct val="90000"/>
              </a:lnSpc>
              <a:defRPr/>
            </a:pPr>
            <a:r>
              <a:rPr lang="hu-HU" sz="2400" smtClean="0"/>
              <a:t>Részvétel komoly anyagi ráfordítás nélkül (sok munkával)</a:t>
            </a:r>
          </a:p>
          <a:p>
            <a:pPr eaLnBrk="1" hangingPunct="1">
              <a:lnSpc>
                <a:spcPct val="90000"/>
              </a:lnSpc>
              <a:defRPr/>
            </a:pPr>
            <a:r>
              <a:rPr lang="hu-HU" sz="2400" smtClean="0"/>
              <a:t>Lehetőség az újabb felfedezésekre</a:t>
            </a:r>
            <a:endParaRPr lang="en-US" sz="2400" smtClean="0"/>
          </a:p>
        </p:txBody>
      </p:sp>
      <p:pic>
        <p:nvPicPr>
          <p:cNvPr id="106501" name="Picture 4"/>
          <p:cNvPicPr>
            <a:picLocks noChangeAspect="1" noChangeArrowheads="1"/>
          </p:cNvPicPr>
          <p:nvPr/>
        </p:nvPicPr>
        <p:blipFill>
          <a:blip r:embed="rId2" cstate="print"/>
          <a:srcRect/>
          <a:stretch>
            <a:fillRect/>
          </a:stretch>
        </p:blipFill>
        <p:spPr bwMode="auto">
          <a:xfrm>
            <a:off x="830263" y="2062163"/>
            <a:ext cx="3482975" cy="4465637"/>
          </a:xfrm>
          <a:prstGeom prst="rect">
            <a:avLst/>
          </a:prstGeom>
          <a:noFill/>
          <a:ln w="9525">
            <a:noFill/>
            <a:round/>
            <a:headEnd/>
            <a:tailEnd/>
          </a:ln>
        </p:spPr>
      </p:pic>
      <p:pic>
        <p:nvPicPr>
          <p:cNvPr id="106502" name="Picture 5"/>
          <p:cNvPicPr>
            <a:picLocks noChangeAspect="1" noChangeArrowheads="1"/>
          </p:cNvPicPr>
          <p:nvPr/>
        </p:nvPicPr>
        <p:blipFill>
          <a:blip r:embed="rId3" cstate="print"/>
          <a:srcRect/>
          <a:stretch>
            <a:fillRect/>
          </a:stretch>
        </p:blipFill>
        <p:spPr bwMode="auto">
          <a:xfrm>
            <a:off x="4883150" y="2041525"/>
            <a:ext cx="3705225" cy="4481513"/>
          </a:xfrm>
          <a:prstGeom prst="rect">
            <a:avLst/>
          </a:prstGeom>
          <a:noFill/>
          <a:ln w="9525">
            <a:noFill/>
            <a:round/>
            <a:headEnd/>
            <a:tailEnd/>
          </a:ln>
        </p:spPr>
      </p:pic>
      <p:sp>
        <p:nvSpPr>
          <p:cNvPr id="106503" name="Text Box 6"/>
          <p:cNvSpPr txBox="1">
            <a:spLocks noChangeArrowheads="1"/>
          </p:cNvSpPr>
          <p:nvPr/>
        </p:nvSpPr>
        <p:spPr bwMode="auto">
          <a:xfrm>
            <a:off x="830263" y="2057400"/>
            <a:ext cx="3497262" cy="457200"/>
          </a:xfrm>
          <a:prstGeom prst="rect">
            <a:avLst/>
          </a:prstGeom>
          <a:noFill/>
          <a:ln w="9525">
            <a:noFill/>
            <a:miter lim="800000"/>
            <a:headEnd/>
            <a:tailEnd/>
          </a:ln>
        </p:spPr>
        <p:txBody>
          <a:bodyPr>
            <a:spAutoFit/>
          </a:bodyPr>
          <a:lstStyle/>
          <a:p>
            <a:pPr algn="ctr">
              <a:spcBef>
                <a:spcPct val="50000"/>
              </a:spcBef>
            </a:pPr>
            <a:r>
              <a:rPr lang="hu-HU">
                <a:solidFill>
                  <a:schemeClr val="bg2"/>
                </a:solidFill>
              </a:rPr>
              <a:t>1. mérföldkő</a:t>
            </a:r>
            <a:endParaRPr lang="en-US">
              <a:solidFill>
                <a:schemeClr val="bg2"/>
              </a:solidFill>
            </a:endParaRPr>
          </a:p>
        </p:txBody>
      </p:sp>
      <p:sp>
        <p:nvSpPr>
          <p:cNvPr id="106504" name="Text Box 7"/>
          <p:cNvSpPr txBox="1">
            <a:spLocks noChangeArrowheads="1"/>
          </p:cNvSpPr>
          <p:nvPr/>
        </p:nvSpPr>
        <p:spPr bwMode="auto">
          <a:xfrm>
            <a:off x="4862513" y="2030413"/>
            <a:ext cx="3703637" cy="457200"/>
          </a:xfrm>
          <a:prstGeom prst="rect">
            <a:avLst/>
          </a:prstGeom>
          <a:noFill/>
          <a:ln w="9525">
            <a:noFill/>
            <a:miter lim="800000"/>
            <a:headEnd/>
            <a:tailEnd/>
          </a:ln>
        </p:spPr>
        <p:txBody>
          <a:bodyPr>
            <a:spAutoFit/>
          </a:bodyPr>
          <a:lstStyle/>
          <a:p>
            <a:pPr algn="ctr">
              <a:spcBef>
                <a:spcPct val="50000"/>
              </a:spcBef>
            </a:pPr>
            <a:r>
              <a:rPr lang="hu-HU">
                <a:solidFill>
                  <a:schemeClr val="bg2"/>
                </a:solidFill>
              </a:rPr>
              <a:t>2. mérföldkő</a:t>
            </a:r>
            <a:endParaRPr lang="en-US">
              <a:solidFill>
                <a:schemeClr val="bg2"/>
              </a:solidFill>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 számának helye 4"/>
          <p:cNvSpPr>
            <a:spLocks noGrp="1"/>
          </p:cNvSpPr>
          <p:nvPr>
            <p:ph type="sldNum" sz="quarter" idx="10"/>
          </p:nvPr>
        </p:nvSpPr>
        <p:spPr/>
        <p:txBody>
          <a:bodyPr/>
          <a:lstStyle/>
          <a:p>
            <a:pPr>
              <a:defRPr/>
            </a:pPr>
            <a:fld id="{00DEC366-3EF7-4CC4-9ABB-5AB841044CFB}" type="slidenum">
              <a:rPr lang="hu-HU"/>
              <a:pPr>
                <a:defRPr/>
              </a:pPr>
              <a:t>59</a:t>
            </a:fld>
            <a:endParaRPr lang="hu-HU"/>
          </a:p>
        </p:txBody>
      </p:sp>
      <p:sp>
        <p:nvSpPr>
          <p:cNvPr id="431106" name="Rectangle 2"/>
          <p:cNvSpPr>
            <a:spLocks noGrp="1" noChangeArrowheads="1"/>
          </p:cNvSpPr>
          <p:nvPr>
            <p:ph type="title"/>
          </p:nvPr>
        </p:nvSpPr>
        <p:spPr/>
        <p:txBody>
          <a:bodyPr/>
          <a:lstStyle/>
          <a:p>
            <a:pPr eaLnBrk="1" hangingPunct="1">
              <a:defRPr/>
            </a:pPr>
            <a:r>
              <a:rPr lang="hu-HU" sz="4000" smtClean="0"/>
              <a:t>A kollektív dinamika jelei</a:t>
            </a:r>
          </a:p>
        </p:txBody>
      </p:sp>
      <p:sp>
        <p:nvSpPr>
          <p:cNvPr id="431107" name="Rectangle 3"/>
          <p:cNvSpPr>
            <a:spLocks noGrp="1" noChangeArrowheads="1"/>
          </p:cNvSpPr>
          <p:nvPr>
            <p:ph type="body" sz="half" idx="1"/>
          </p:nvPr>
        </p:nvSpPr>
        <p:spPr>
          <a:xfrm>
            <a:off x="0" y="792163"/>
            <a:ext cx="5975350" cy="3554412"/>
          </a:xfrm>
        </p:spPr>
        <p:txBody>
          <a:bodyPr/>
          <a:lstStyle/>
          <a:p>
            <a:pPr eaLnBrk="1" hangingPunct="1">
              <a:defRPr/>
            </a:pPr>
            <a:r>
              <a:rPr lang="hu-HU" sz="2200" smtClean="0"/>
              <a:t>A hidrodinamika skálaviselkedést jelez</a:t>
            </a:r>
            <a:r>
              <a:rPr lang="en-US" sz="2200" smtClean="0"/>
              <a:t> </a:t>
            </a:r>
          </a:p>
          <a:p>
            <a:pPr eaLnBrk="1" hangingPunct="1">
              <a:defRPr/>
            </a:pPr>
            <a:r>
              <a:rPr lang="hu-HU" sz="2200" smtClean="0"/>
              <a:t>Mit jelent a skálázás?</a:t>
            </a:r>
            <a:endParaRPr lang="en-US" sz="2200" smtClean="0"/>
          </a:p>
          <a:p>
            <a:pPr lvl="1" eaLnBrk="1" hangingPunct="1">
              <a:defRPr/>
            </a:pPr>
            <a:r>
              <a:rPr lang="hu-HU" sz="2000" smtClean="0"/>
              <a:t>Példa:</a:t>
            </a:r>
            <a:r>
              <a:rPr lang="en-US" sz="2000" smtClean="0"/>
              <a:t> Reynolds </a:t>
            </a:r>
            <a:r>
              <a:rPr lang="hu-HU" sz="2000" smtClean="0"/>
              <a:t>szám,</a:t>
            </a:r>
            <a:r>
              <a:rPr lang="en-US" sz="2000" smtClean="0"/>
              <a:t> </a:t>
            </a:r>
            <a:r>
              <a:rPr lang="en-US" sz="2000" smtClean="0">
                <a:latin typeface="Symbol" pitchFamily="18" charset="2"/>
              </a:rPr>
              <a:t>r</a:t>
            </a:r>
            <a:r>
              <a:rPr lang="en-US" sz="2000" smtClean="0"/>
              <a:t>vr/</a:t>
            </a:r>
            <a:r>
              <a:rPr lang="en-US" sz="2000" smtClean="0">
                <a:latin typeface="Symbol" pitchFamily="18" charset="2"/>
              </a:rPr>
              <a:t>h</a:t>
            </a:r>
          </a:p>
          <a:p>
            <a:pPr lvl="1" eaLnBrk="1" hangingPunct="1">
              <a:defRPr/>
            </a:pPr>
            <a:r>
              <a:rPr lang="hu-HU" sz="2000" smtClean="0"/>
              <a:t>A paraméterek egy kombinációja számít</a:t>
            </a:r>
            <a:endParaRPr lang="en-US" sz="2000" smtClean="0">
              <a:sym typeface="Wingdings" pitchFamily="2" charset="2"/>
            </a:endParaRPr>
          </a:p>
          <a:p>
            <a:pPr eaLnBrk="1" hangingPunct="1">
              <a:defRPr/>
            </a:pPr>
            <a:r>
              <a:rPr lang="hu-HU" sz="2200" smtClean="0"/>
              <a:t>Kollektív, termális viselkedés</a:t>
            </a:r>
            <a:r>
              <a:rPr lang="en-US" sz="2200" smtClean="0"/>
              <a:t> </a:t>
            </a:r>
            <a:r>
              <a:rPr lang="en-US" sz="2200" smtClean="0">
                <a:sym typeface="Wingdings" pitchFamily="2" charset="2"/>
              </a:rPr>
              <a:t>→</a:t>
            </a:r>
            <a:r>
              <a:rPr lang="hu-HU" sz="2200" smtClean="0">
                <a:sym typeface="Wingdings" pitchFamily="2" charset="2"/>
              </a:rPr>
              <a:t> </a:t>
            </a:r>
          </a:p>
          <a:p>
            <a:pPr eaLnBrk="1" hangingPunct="1">
              <a:buFontTx/>
              <a:buNone/>
              <a:defRPr/>
            </a:pPr>
            <a:r>
              <a:rPr lang="hu-HU" sz="2200" smtClean="0">
                <a:sym typeface="Wingdings" pitchFamily="2" charset="2"/>
              </a:rPr>
              <a:t>	Információ-veszteség</a:t>
            </a:r>
          </a:p>
          <a:p>
            <a:pPr eaLnBrk="1" hangingPunct="1">
              <a:defRPr/>
            </a:pPr>
            <a:r>
              <a:rPr lang="hu-HU" sz="2200" smtClean="0"/>
              <a:t>Spektrumok: Boltzmann-eloszlás + folyás</a:t>
            </a:r>
          </a:p>
          <a:p>
            <a:pPr eaLnBrk="1" hangingPunct="1">
              <a:buFontTx/>
              <a:buNone/>
              <a:defRPr/>
            </a:pPr>
            <a:r>
              <a:rPr lang="hu-HU" sz="2200" smtClean="0"/>
              <a:t>	spektrum ~ exp[-</a:t>
            </a:r>
            <a:r>
              <a:rPr lang="hu-HU" sz="2200" i="1" smtClean="0"/>
              <a:t>p</a:t>
            </a:r>
            <a:r>
              <a:rPr lang="hu-HU" sz="2200" baseline="-25000" smtClean="0"/>
              <a:t>t </a:t>
            </a:r>
            <a:r>
              <a:rPr lang="hu-HU" sz="2200" smtClean="0"/>
              <a:t>/</a:t>
            </a:r>
            <a:r>
              <a:rPr lang="hu-HU" sz="2200" i="1" smtClean="0"/>
              <a:t>T</a:t>
            </a:r>
            <a:r>
              <a:rPr lang="hu-HU" sz="2200" baseline="-25000" smtClean="0"/>
              <a:t>eff</a:t>
            </a:r>
            <a:r>
              <a:rPr lang="hu-HU" sz="2200" smtClean="0"/>
              <a:t>],     </a:t>
            </a:r>
            <a:r>
              <a:rPr lang="hu-HU" sz="2200" i="1" smtClean="0"/>
              <a:t>T</a:t>
            </a:r>
            <a:r>
              <a:rPr lang="hu-HU" sz="2200" baseline="-25000" smtClean="0"/>
              <a:t>eff</a:t>
            </a:r>
            <a:r>
              <a:rPr lang="hu-HU" sz="2200" smtClean="0"/>
              <a:t> = </a:t>
            </a:r>
            <a:r>
              <a:rPr lang="hu-HU" sz="2200" i="1" smtClean="0"/>
              <a:t>T</a:t>
            </a:r>
            <a:r>
              <a:rPr lang="hu-HU" sz="2200" baseline="-25000" smtClean="0"/>
              <a:t>0</a:t>
            </a:r>
            <a:r>
              <a:rPr lang="hu-HU" sz="2200" smtClean="0"/>
              <a:t> + </a:t>
            </a:r>
            <a:r>
              <a:rPr lang="hu-HU" sz="2200" i="1" smtClean="0"/>
              <a:t>mu</a:t>
            </a:r>
            <a:r>
              <a:rPr lang="hu-HU" sz="2200" baseline="30000" smtClean="0"/>
              <a:t>2</a:t>
            </a:r>
            <a:endParaRPr lang="hu-HU" sz="2000" smtClean="0"/>
          </a:p>
        </p:txBody>
      </p:sp>
      <p:pic>
        <p:nvPicPr>
          <p:cNvPr id="107525" name="Picture 4" descr="phenix_slopes_half"/>
          <p:cNvPicPr>
            <a:picLocks noChangeAspect="1" noChangeArrowheads="1"/>
          </p:cNvPicPr>
          <p:nvPr/>
        </p:nvPicPr>
        <p:blipFill>
          <a:blip r:embed="rId2" cstate="print"/>
          <a:srcRect/>
          <a:stretch>
            <a:fillRect/>
          </a:stretch>
        </p:blipFill>
        <p:spPr bwMode="auto">
          <a:xfrm>
            <a:off x="6049963" y="925513"/>
            <a:ext cx="3094037" cy="3332162"/>
          </a:xfrm>
          <a:prstGeom prst="rect">
            <a:avLst/>
          </a:prstGeom>
          <a:noFill/>
          <a:ln w="9525">
            <a:noFill/>
            <a:miter lim="800000"/>
            <a:headEnd/>
            <a:tailEnd/>
          </a:ln>
        </p:spPr>
      </p:pic>
      <p:pic>
        <p:nvPicPr>
          <p:cNvPr id="107526" name="Picture 5"/>
          <p:cNvPicPr>
            <a:picLocks noChangeAspect="1" noChangeArrowheads="1"/>
          </p:cNvPicPr>
          <p:nvPr/>
        </p:nvPicPr>
        <p:blipFill>
          <a:blip r:embed="rId3" cstate="print"/>
          <a:srcRect/>
          <a:stretch>
            <a:fillRect/>
          </a:stretch>
        </p:blipFill>
        <p:spPr bwMode="auto">
          <a:xfrm>
            <a:off x="254000" y="4514850"/>
            <a:ext cx="8091488" cy="208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ia számának helye 3"/>
          <p:cNvSpPr>
            <a:spLocks noGrp="1"/>
          </p:cNvSpPr>
          <p:nvPr>
            <p:ph type="sldNum" sz="quarter" idx="10"/>
          </p:nvPr>
        </p:nvSpPr>
        <p:spPr/>
        <p:txBody>
          <a:bodyPr/>
          <a:lstStyle/>
          <a:p>
            <a:pPr>
              <a:defRPr/>
            </a:pPr>
            <a:fld id="{4E625B8D-79E1-4889-88DC-EBD8DECE29F9}" type="slidenum">
              <a:rPr lang="hu-HU"/>
              <a:pPr>
                <a:defRPr/>
              </a:pPr>
              <a:t>6</a:t>
            </a:fld>
            <a:endParaRPr lang="hu-HU"/>
          </a:p>
        </p:txBody>
      </p:sp>
      <p:sp>
        <p:nvSpPr>
          <p:cNvPr id="366594" name="Rectangle 2"/>
          <p:cNvSpPr>
            <a:spLocks noGrp="1" noChangeArrowheads="1"/>
          </p:cNvSpPr>
          <p:nvPr>
            <p:ph type="title"/>
          </p:nvPr>
        </p:nvSpPr>
        <p:spPr>
          <a:xfrm>
            <a:off x="0" y="0"/>
            <a:ext cx="9144000" cy="609600"/>
          </a:xfrm>
        </p:spPr>
        <p:txBody>
          <a:bodyPr/>
          <a:lstStyle/>
          <a:p>
            <a:pPr eaLnBrk="1" hangingPunct="1">
              <a:defRPr/>
            </a:pPr>
            <a:r>
              <a:rPr lang="hu-HU" smtClean="0"/>
              <a:t>A részecskék Standard Modellje</a:t>
            </a:r>
          </a:p>
        </p:txBody>
      </p:sp>
      <p:sp>
        <p:nvSpPr>
          <p:cNvPr id="366595" name="Rectangle 3"/>
          <p:cNvSpPr>
            <a:spLocks noGrp="1" noChangeArrowheads="1"/>
          </p:cNvSpPr>
          <p:nvPr>
            <p:ph type="body" idx="1"/>
          </p:nvPr>
        </p:nvSpPr>
        <p:spPr>
          <a:xfrm>
            <a:off x="152400" y="762000"/>
            <a:ext cx="8382000" cy="6172200"/>
          </a:xfrm>
        </p:spPr>
        <p:txBody>
          <a:bodyPr/>
          <a:lstStyle/>
          <a:p>
            <a:pPr eaLnBrk="1" hangingPunct="1">
              <a:defRPr/>
            </a:pPr>
            <a:r>
              <a:rPr lang="hu-HU" sz="2400" smtClean="0"/>
              <a:t>Elektron elemi részecske</a:t>
            </a:r>
          </a:p>
          <a:p>
            <a:pPr eaLnBrk="1" hangingPunct="1">
              <a:defRPr/>
            </a:pPr>
            <a:r>
              <a:rPr lang="hu-HU" sz="2400" smtClean="0"/>
              <a:t>Proton, neutron, hadronok nem azok </a:t>
            </a:r>
            <a:r>
              <a:rPr lang="hu-HU" sz="2400" smtClean="0">
                <a:sym typeface="Symbol" pitchFamily="18" charset="2"/>
              </a:rPr>
              <a:t></a:t>
            </a:r>
            <a:r>
              <a:rPr lang="hu-HU" sz="2400" smtClean="0"/>
              <a:t> kvarkok</a:t>
            </a:r>
          </a:p>
          <a:p>
            <a:pPr eaLnBrk="1" hangingPunct="1">
              <a:defRPr/>
            </a:pPr>
            <a:r>
              <a:rPr lang="hu-HU" sz="2400" smtClean="0"/>
              <a:t>Három kölcsönhatás, közvetítő bozonok</a:t>
            </a:r>
          </a:p>
          <a:p>
            <a:pPr eaLnBrk="1" hangingPunct="1">
              <a:defRPr/>
            </a:pPr>
            <a:endParaRPr lang="hu-HU" sz="2400" smtClean="0"/>
          </a:p>
          <a:p>
            <a:pPr eaLnBrk="1" hangingPunct="1">
              <a:defRPr/>
            </a:pPr>
            <a:endParaRPr lang="hu-HU" sz="2400" smtClean="0"/>
          </a:p>
          <a:p>
            <a:pPr eaLnBrk="1" hangingPunct="1">
              <a:defRPr/>
            </a:pPr>
            <a:endParaRPr lang="hu-HU" sz="2400" smtClean="0"/>
          </a:p>
          <a:p>
            <a:pPr eaLnBrk="1" hangingPunct="1">
              <a:defRPr/>
            </a:pPr>
            <a:endParaRPr lang="hu-HU" sz="2400" smtClean="0"/>
          </a:p>
          <a:p>
            <a:pPr eaLnBrk="1" hangingPunct="1">
              <a:defRPr/>
            </a:pPr>
            <a:endParaRPr lang="hu-HU" sz="2400" smtClean="0"/>
          </a:p>
          <a:p>
            <a:pPr eaLnBrk="1" hangingPunct="1">
              <a:defRPr/>
            </a:pPr>
            <a:endParaRPr lang="hu-HU" sz="2400" smtClean="0"/>
          </a:p>
          <a:p>
            <a:pPr eaLnBrk="1" hangingPunct="1">
              <a:defRPr/>
            </a:pPr>
            <a:endParaRPr lang="hu-HU" sz="2400" smtClean="0"/>
          </a:p>
          <a:p>
            <a:pPr eaLnBrk="1" hangingPunct="1">
              <a:defRPr/>
            </a:pPr>
            <a:endParaRPr lang="hu-HU" sz="2400" smtClean="0"/>
          </a:p>
          <a:p>
            <a:pPr eaLnBrk="1" hangingPunct="1">
              <a:defRPr/>
            </a:pPr>
            <a:r>
              <a:rPr lang="hu-HU" sz="2400" smtClean="0"/>
              <a:t>Erős, gyenge, elektromágneses töltés</a:t>
            </a:r>
          </a:p>
          <a:p>
            <a:pPr eaLnBrk="1" hangingPunct="1">
              <a:defRPr/>
            </a:pPr>
            <a:r>
              <a:rPr lang="hu-HU" sz="2400" smtClean="0"/>
              <a:t>Erős töltés: szín </a:t>
            </a:r>
            <a:r>
              <a:rPr lang="hu-HU" sz="2400" smtClean="0">
                <a:sym typeface="Symbol" pitchFamily="18" charset="2"/>
              </a:rPr>
              <a:t> </a:t>
            </a:r>
            <a:r>
              <a:rPr lang="hu-HU" sz="2400" smtClean="0"/>
              <a:t>QCD: kvantum-szín-dinamika</a:t>
            </a:r>
          </a:p>
        </p:txBody>
      </p:sp>
      <p:grpSp>
        <p:nvGrpSpPr>
          <p:cNvPr id="64517" name="Group 4"/>
          <p:cNvGrpSpPr>
            <a:grpSpLocks/>
          </p:cNvGrpSpPr>
          <p:nvPr/>
        </p:nvGrpSpPr>
        <p:grpSpPr bwMode="auto">
          <a:xfrm>
            <a:off x="609600" y="2209800"/>
            <a:ext cx="5562600" cy="3363913"/>
            <a:chOff x="336" y="618"/>
            <a:chExt cx="3504" cy="2119"/>
          </a:xfrm>
        </p:grpSpPr>
        <p:sp>
          <p:nvSpPr>
            <p:cNvPr id="64523" name="Text Box 5"/>
            <p:cNvSpPr txBox="1">
              <a:spLocks noChangeArrowheads="1"/>
            </p:cNvSpPr>
            <p:nvPr/>
          </p:nvSpPr>
          <p:spPr bwMode="auto">
            <a:xfrm>
              <a:off x="672" y="960"/>
              <a:ext cx="432" cy="405"/>
            </a:xfrm>
            <a:prstGeom prst="rect">
              <a:avLst/>
            </a:prstGeom>
            <a:solidFill>
              <a:srgbClr val="99FF33"/>
            </a:solidFill>
            <a:ln w="9525">
              <a:noFill/>
              <a:miter lim="800000"/>
              <a:headEnd/>
              <a:tailEnd/>
            </a:ln>
          </p:spPr>
          <p:txBody>
            <a:bodyPr>
              <a:spAutoFit/>
            </a:bodyPr>
            <a:lstStyle/>
            <a:p>
              <a:pPr algn="ctr">
                <a:lnSpc>
                  <a:spcPct val="80000"/>
                </a:lnSpc>
                <a:spcAft>
                  <a:spcPct val="15000"/>
                </a:spcAft>
              </a:pPr>
              <a:r>
                <a:rPr lang="hu-HU" sz="2800">
                  <a:solidFill>
                    <a:schemeClr val="bg2"/>
                  </a:solidFill>
                </a:rPr>
                <a:t>u</a:t>
              </a:r>
            </a:p>
            <a:p>
              <a:pPr algn="ctr">
                <a:lnSpc>
                  <a:spcPct val="80000"/>
                </a:lnSpc>
                <a:spcAft>
                  <a:spcPct val="15000"/>
                </a:spcAft>
              </a:pPr>
              <a:r>
                <a:rPr lang="hu-HU" sz="1200">
                  <a:solidFill>
                    <a:schemeClr val="bg2"/>
                  </a:solidFill>
                </a:rPr>
                <a:t>up</a:t>
              </a:r>
            </a:p>
          </p:txBody>
        </p:sp>
        <p:sp>
          <p:nvSpPr>
            <p:cNvPr id="64524" name="Text Box 6"/>
            <p:cNvSpPr txBox="1">
              <a:spLocks noChangeArrowheads="1"/>
            </p:cNvSpPr>
            <p:nvPr/>
          </p:nvSpPr>
          <p:spPr bwMode="auto">
            <a:xfrm>
              <a:off x="1152" y="960"/>
              <a:ext cx="432" cy="405"/>
            </a:xfrm>
            <a:prstGeom prst="rect">
              <a:avLst/>
            </a:prstGeom>
            <a:solidFill>
              <a:srgbClr val="99FF33"/>
            </a:solidFill>
            <a:ln w="9525">
              <a:noFill/>
              <a:miter lim="800000"/>
              <a:headEnd/>
              <a:tailEnd/>
            </a:ln>
          </p:spPr>
          <p:txBody>
            <a:bodyPr>
              <a:spAutoFit/>
            </a:bodyPr>
            <a:lstStyle/>
            <a:p>
              <a:pPr algn="ctr">
                <a:lnSpc>
                  <a:spcPct val="80000"/>
                </a:lnSpc>
                <a:spcAft>
                  <a:spcPct val="15000"/>
                </a:spcAft>
              </a:pPr>
              <a:r>
                <a:rPr lang="hu-HU" sz="2800">
                  <a:solidFill>
                    <a:schemeClr val="bg2"/>
                  </a:solidFill>
                </a:rPr>
                <a:t>c</a:t>
              </a:r>
            </a:p>
            <a:p>
              <a:pPr algn="ctr">
                <a:lnSpc>
                  <a:spcPct val="80000"/>
                </a:lnSpc>
                <a:spcAft>
                  <a:spcPct val="15000"/>
                </a:spcAft>
              </a:pPr>
              <a:r>
                <a:rPr lang="hu-HU" sz="1200">
                  <a:solidFill>
                    <a:schemeClr val="bg2"/>
                  </a:solidFill>
                </a:rPr>
                <a:t>charm</a:t>
              </a:r>
            </a:p>
          </p:txBody>
        </p:sp>
        <p:sp>
          <p:nvSpPr>
            <p:cNvPr id="64525" name="Text Box 7"/>
            <p:cNvSpPr txBox="1">
              <a:spLocks noChangeArrowheads="1"/>
            </p:cNvSpPr>
            <p:nvPr/>
          </p:nvSpPr>
          <p:spPr bwMode="auto">
            <a:xfrm>
              <a:off x="1632" y="960"/>
              <a:ext cx="432" cy="405"/>
            </a:xfrm>
            <a:prstGeom prst="rect">
              <a:avLst/>
            </a:prstGeom>
            <a:solidFill>
              <a:srgbClr val="99FF33"/>
            </a:solidFill>
            <a:ln w="9525">
              <a:noFill/>
              <a:miter lim="800000"/>
              <a:headEnd/>
              <a:tailEnd/>
            </a:ln>
          </p:spPr>
          <p:txBody>
            <a:bodyPr>
              <a:spAutoFit/>
            </a:bodyPr>
            <a:lstStyle/>
            <a:p>
              <a:pPr algn="ctr">
                <a:lnSpc>
                  <a:spcPct val="80000"/>
                </a:lnSpc>
                <a:spcAft>
                  <a:spcPct val="15000"/>
                </a:spcAft>
              </a:pPr>
              <a:r>
                <a:rPr lang="hu-HU" sz="2800">
                  <a:solidFill>
                    <a:schemeClr val="bg2"/>
                  </a:solidFill>
                </a:rPr>
                <a:t>t</a:t>
              </a:r>
            </a:p>
            <a:p>
              <a:pPr algn="ctr">
                <a:lnSpc>
                  <a:spcPct val="80000"/>
                </a:lnSpc>
                <a:spcAft>
                  <a:spcPct val="15000"/>
                </a:spcAft>
              </a:pPr>
              <a:r>
                <a:rPr lang="hu-HU" sz="1200">
                  <a:solidFill>
                    <a:schemeClr val="bg2"/>
                  </a:solidFill>
                </a:rPr>
                <a:t>top</a:t>
              </a:r>
            </a:p>
          </p:txBody>
        </p:sp>
        <p:sp>
          <p:nvSpPr>
            <p:cNvPr id="64526" name="Text Box 8"/>
            <p:cNvSpPr txBox="1">
              <a:spLocks noChangeArrowheads="1"/>
            </p:cNvSpPr>
            <p:nvPr/>
          </p:nvSpPr>
          <p:spPr bwMode="auto">
            <a:xfrm>
              <a:off x="672" y="1392"/>
              <a:ext cx="432" cy="405"/>
            </a:xfrm>
            <a:prstGeom prst="rect">
              <a:avLst/>
            </a:prstGeom>
            <a:solidFill>
              <a:srgbClr val="99FF33"/>
            </a:solidFill>
            <a:ln w="9525">
              <a:noFill/>
              <a:miter lim="800000"/>
              <a:headEnd/>
              <a:tailEnd/>
            </a:ln>
          </p:spPr>
          <p:txBody>
            <a:bodyPr>
              <a:spAutoFit/>
            </a:bodyPr>
            <a:lstStyle/>
            <a:p>
              <a:pPr algn="ctr">
                <a:lnSpc>
                  <a:spcPct val="80000"/>
                </a:lnSpc>
                <a:spcAft>
                  <a:spcPct val="15000"/>
                </a:spcAft>
              </a:pPr>
              <a:r>
                <a:rPr lang="hu-HU" sz="2800">
                  <a:solidFill>
                    <a:schemeClr val="bg2"/>
                  </a:solidFill>
                </a:rPr>
                <a:t>d</a:t>
              </a:r>
            </a:p>
            <a:p>
              <a:pPr algn="ctr">
                <a:lnSpc>
                  <a:spcPct val="80000"/>
                </a:lnSpc>
                <a:spcAft>
                  <a:spcPct val="15000"/>
                </a:spcAft>
              </a:pPr>
              <a:r>
                <a:rPr lang="hu-HU" sz="1200">
                  <a:solidFill>
                    <a:schemeClr val="bg2"/>
                  </a:solidFill>
                </a:rPr>
                <a:t>down</a:t>
              </a:r>
            </a:p>
          </p:txBody>
        </p:sp>
        <p:sp>
          <p:nvSpPr>
            <p:cNvPr id="64527" name="Text Box 9"/>
            <p:cNvSpPr txBox="1">
              <a:spLocks noChangeArrowheads="1"/>
            </p:cNvSpPr>
            <p:nvPr/>
          </p:nvSpPr>
          <p:spPr bwMode="auto">
            <a:xfrm>
              <a:off x="1152" y="1392"/>
              <a:ext cx="432" cy="405"/>
            </a:xfrm>
            <a:prstGeom prst="rect">
              <a:avLst/>
            </a:prstGeom>
            <a:solidFill>
              <a:srgbClr val="99FF33"/>
            </a:solidFill>
            <a:ln w="9525">
              <a:noFill/>
              <a:miter lim="800000"/>
              <a:headEnd/>
              <a:tailEnd/>
            </a:ln>
          </p:spPr>
          <p:txBody>
            <a:bodyPr>
              <a:spAutoFit/>
            </a:bodyPr>
            <a:lstStyle/>
            <a:p>
              <a:pPr algn="ctr">
                <a:lnSpc>
                  <a:spcPct val="80000"/>
                </a:lnSpc>
                <a:spcAft>
                  <a:spcPct val="15000"/>
                </a:spcAft>
              </a:pPr>
              <a:r>
                <a:rPr lang="hu-HU" sz="2800">
                  <a:solidFill>
                    <a:schemeClr val="bg2"/>
                  </a:solidFill>
                </a:rPr>
                <a:t>s</a:t>
              </a:r>
            </a:p>
            <a:p>
              <a:pPr algn="ctr">
                <a:lnSpc>
                  <a:spcPct val="80000"/>
                </a:lnSpc>
                <a:spcAft>
                  <a:spcPct val="15000"/>
                </a:spcAft>
              </a:pPr>
              <a:r>
                <a:rPr lang="hu-HU" sz="1200">
                  <a:solidFill>
                    <a:schemeClr val="bg2"/>
                  </a:solidFill>
                </a:rPr>
                <a:t>strange</a:t>
              </a:r>
            </a:p>
          </p:txBody>
        </p:sp>
        <p:sp>
          <p:nvSpPr>
            <p:cNvPr id="64528" name="Text Box 10"/>
            <p:cNvSpPr txBox="1">
              <a:spLocks noChangeArrowheads="1"/>
            </p:cNvSpPr>
            <p:nvPr/>
          </p:nvSpPr>
          <p:spPr bwMode="auto">
            <a:xfrm>
              <a:off x="1632" y="1392"/>
              <a:ext cx="432" cy="405"/>
            </a:xfrm>
            <a:prstGeom prst="rect">
              <a:avLst/>
            </a:prstGeom>
            <a:solidFill>
              <a:srgbClr val="99FF33"/>
            </a:solidFill>
            <a:ln w="9525">
              <a:noFill/>
              <a:miter lim="800000"/>
              <a:headEnd/>
              <a:tailEnd/>
            </a:ln>
          </p:spPr>
          <p:txBody>
            <a:bodyPr>
              <a:spAutoFit/>
            </a:bodyPr>
            <a:lstStyle/>
            <a:p>
              <a:pPr algn="ctr">
                <a:lnSpc>
                  <a:spcPct val="80000"/>
                </a:lnSpc>
                <a:spcAft>
                  <a:spcPct val="15000"/>
                </a:spcAft>
              </a:pPr>
              <a:r>
                <a:rPr lang="hu-HU" sz="2800">
                  <a:solidFill>
                    <a:schemeClr val="bg2"/>
                  </a:solidFill>
                </a:rPr>
                <a:t>b</a:t>
              </a:r>
            </a:p>
            <a:p>
              <a:pPr algn="ctr">
                <a:lnSpc>
                  <a:spcPct val="80000"/>
                </a:lnSpc>
                <a:spcAft>
                  <a:spcPct val="15000"/>
                </a:spcAft>
              </a:pPr>
              <a:r>
                <a:rPr lang="hu-HU" sz="1200">
                  <a:solidFill>
                    <a:schemeClr val="bg2"/>
                  </a:solidFill>
                </a:rPr>
                <a:t>bottom</a:t>
              </a:r>
            </a:p>
          </p:txBody>
        </p:sp>
        <p:sp>
          <p:nvSpPr>
            <p:cNvPr id="64529" name="Text Box 11"/>
            <p:cNvSpPr txBox="1">
              <a:spLocks noChangeArrowheads="1"/>
            </p:cNvSpPr>
            <p:nvPr/>
          </p:nvSpPr>
          <p:spPr bwMode="auto">
            <a:xfrm>
              <a:off x="672" y="1872"/>
              <a:ext cx="432" cy="431"/>
            </a:xfrm>
            <a:prstGeom prst="rect">
              <a:avLst/>
            </a:prstGeom>
            <a:solidFill>
              <a:srgbClr val="FFCC00"/>
            </a:solidFill>
            <a:ln w="9525">
              <a:noFill/>
              <a:miter lim="800000"/>
              <a:headEnd/>
              <a:tailEnd/>
            </a:ln>
          </p:spPr>
          <p:txBody>
            <a:bodyPr>
              <a:spAutoFit/>
            </a:bodyPr>
            <a:lstStyle/>
            <a:p>
              <a:pPr algn="ctr">
                <a:lnSpc>
                  <a:spcPct val="80000"/>
                </a:lnSpc>
                <a:spcAft>
                  <a:spcPct val="15000"/>
                </a:spcAft>
              </a:pPr>
              <a:r>
                <a:rPr lang="hu-HU">
                  <a:solidFill>
                    <a:schemeClr val="bg2"/>
                  </a:solidFill>
                  <a:latin typeface="Symbol" pitchFamily="18" charset="2"/>
                </a:rPr>
                <a:t>n</a:t>
              </a:r>
              <a:r>
                <a:rPr lang="hu-HU" baseline="-25000">
                  <a:solidFill>
                    <a:schemeClr val="bg2"/>
                  </a:solidFill>
                </a:rPr>
                <a:t>e</a:t>
              </a:r>
            </a:p>
            <a:p>
              <a:pPr algn="ctr">
                <a:lnSpc>
                  <a:spcPct val="80000"/>
                </a:lnSpc>
                <a:spcAft>
                  <a:spcPct val="15000"/>
                </a:spcAft>
              </a:pPr>
              <a:r>
                <a:rPr lang="hu-HU" sz="1000">
                  <a:solidFill>
                    <a:schemeClr val="bg2"/>
                  </a:solidFill>
                </a:rPr>
                <a:t>electron neutrino</a:t>
              </a:r>
            </a:p>
          </p:txBody>
        </p:sp>
        <p:sp>
          <p:nvSpPr>
            <p:cNvPr id="64530" name="Text Box 12"/>
            <p:cNvSpPr txBox="1">
              <a:spLocks noChangeArrowheads="1"/>
            </p:cNvSpPr>
            <p:nvPr/>
          </p:nvSpPr>
          <p:spPr bwMode="auto">
            <a:xfrm>
              <a:off x="1152" y="1872"/>
              <a:ext cx="432" cy="431"/>
            </a:xfrm>
            <a:prstGeom prst="rect">
              <a:avLst/>
            </a:prstGeom>
            <a:solidFill>
              <a:srgbClr val="FFCC00"/>
            </a:solidFill>
            <a:ln w="9525">
              <a:noFill/>
              <a:miter lim="800000"/>
              <a:headEnd/>
              <a:tailEnd/>
            </a:ln>
          </p:spPr>
          <p:txBody>
            <a:bodyPr>
              <a:spAutoFit/>
            </a:bodyPr>
            <a:lstStyle/>
            <a:p>
              <a:pPr algn="ctr">
                <a:lnSpc>
                  <a:spcPct val="80000"/>
                </a:lnSpc>
                <a:spcAft>
                  <a:spcPct val="15000"/>
                </a:spcAft>
              </a:pPr>
              <a:r>
                <a:rPr lang="hu-HU">
                  <a:solidFill>
                    <a:schemeClr val="bg2"/>
                  </a:solidFill>
                  <a:latin typeface="Symbol" pitchFamily="18" charset="2"/>
                </a:rPr>
                <a:t>n</a:t>
              </a:r>
              <a:r>
                <a:rPr lang="hu-HU" baseline="-25000">
                  <a:solidFill>
                    <a:schemeClr val="bg2"/>
                  </a:solidFill>
                  <a:latin typeface="Symbol" pitchFamily="18" charset="2"/>
                </a:rPr>
                <a:t>m</a:t>
              </a:r>
              <a:endParaRPr lang="hu-HU" baseline="-25000">
                <a:solidFill>
                  <a:schemeClr val="bg2"/>
                </a:solidFill>
              </a:endParaRPr>
            </a:p>
            <a:p>
              <a:pPr algn="ctr">
                <a:lnSpc>
                  <a:spcPct val="80000"/>
                </a:lnSpc>
                <a:spcAft>
                  <a:spcPct val="15000"/>
                </a:spcAft>
              </a:pPr>
              <a:r>
                <a:rPr lang="hu-HU" sz="1000">
                  <a:solidFill>
                    <a:schemeClr val="bg2"/>
                  </a:solidFill>
                </a:rPr>
                <a:t>muon neutrino</a:t>
              </a:r>
              <a:endParaRPr lang="hu-HU" sz="1200">
                <a:solidFill>
                  <a:schemeClr val="bg2"/>
                </a:solidFill>
              </a:endParaRPr>
            </a:p>
          </p:txBody>
        </p:sp>
        <p:sp>
          <p:nvSpPr>
            <p:cNvPr id="64531" name="Text Box 13"/>
            <p:cNvSpPr txBox="1">
              <a:spLocks noChangeArrowheads="1"/>
            </p:cNvSpPr>
            <p:nvPr/>
          </p:nvSpPr>
          <p:spPr bwMode="auto">
            <a:xfrm>
              <a:off x="1632" y="1872"/>
              <a:ext cx="432" cy="431"/>
            </a:xfrm>
            <a:prstGeom prst="rect">
              <a:avLst/>
            </a:prstGeom>
            <a:solidFill>
              <a:srgbClr val="FFCC00"/>
            </a:solidFill>
            <a:ln w="9525">
              <a:noFill/>
              <a:miter lim="800000"/>
              <a:headEnd/>
              <a:tailEnd/>
            </a:ln>
          </p:spPr>
          <p:txBody>
            <a:bodyPr>
              <a:spAutoFit/>
            </a:bodyPr>
            <a:lstStyle/>
            <a:p>
              <a:pPr algn="ctr">
                <a:lnSpc>
                  <a:spcPct val="80000"/>
                </a:lnSpc>
                <a:spcAft>
                  <a:spcPct val="15000"/>
                </a:spcAft>
              </a:pPr>
              <a:r>
                <a:rPr lang="hu-HU">
                  <a:solidFill>
                    <a:schemeClr val="bg2"/>
                  </a:solidFill>
                  <a:latin typeface="Symbol" pitchFamily="18" charset="2"/>
                </a:rPr>
                <a:t>n</a:t>
              </a:r>
              <a:r>
                <a:rPr lang="hu-HU" baseline="-25000">
                  <a:solidFill>
                    <a:schemeClr val="bg2"/>
                  </a:solidFill>
                  <a:latin typeface="Symbol" pitchFamily="18" charset="2"/>
                </a:rPr>
                <a:t>t</a:t>
              </a:r>
            </a:p>
            <a:p>
              <a:pPr algn="ctr">
                <a:lnSpc>
                  <a:spcPct val="80000"/>
                </a:lnSpc>
                <a:spcAft>
                  <a:spcPct val="15000"/>
                </a:spcAft>
              </a:pPr>
              <a:r>
                <a:rPr lang="hu-HU" sz="1000">
                  <a:solidFill>
                    <a:schemeClr val="bg2"/>
                  </a:solidFill>
                </a:rPr>
                <a:t>tau neutrino</a:t>
              </a:r>
              <a:endParaRPr lang="hu-HU" sz="1200">
                <a:solidFill>
                  <a:schemeClr val="bg2"/>
                </a:solidFill>
              </a:endParaRPr>
            </a:p>
          </p:txBody>
        </p:sp>
        <p:sp>
          <p:nvSpPr>
            <p:cNvPr id="64532" name="Text Box 14"/>
            <p:cNvSpPr txBox="1">
              <a:spLocks noChangeArrowheads="1"/>
            </p:cNvSpPr>
            <p:nvPr/>
          </p:nvSpPr>
          <p:spPr bwMode="auto">
            <a:xfrm>
              <a:off x="672" y="2346"/>
              <a:ext cx="432" cy="390"/>
            </a:xfrm>
            <a:prstGeom prst="rect">
              <a:avLst/>
            </a:prstGeom>
            <a:solidFill>
              <a:srgbClr val="FFCC00"/>
            </a:solidFill>
            <a:ln w="9525">
              <a:noFill/>
              <a:miter lim="800000"/>
              <a:headEnd/>
              <a:tailEnd/>
            </a:ln>
          </p:spPr>
          <p:txBody>
            <a:bodyPr>
              <a:spAutoFit/>
            </a:bodyPr>
            <a:lstStyle/>
            <a:p>
              <a:pPr algn="ctr">
                <a:lnSpc>
                  <a:spcPct val="80000"/>
                </a:lnSpc>
                <a:spcAft>
                  <a:spcPct val="15000"/>
                </a:spcAft>
              </a:pPr>
              <a:r>
                <a:rPr lang="hu-HU" sz="2800">
                  <a:solidFill>
                    <a:schemeClr val="bg2"/>
                  </a:solidFill>
                </a:rPr>
                <a:t>e</a:t>
              </a:r>
            </a:p>
            <a:p>
              <a:pPr algn="ctr">
                <a:lnSpc>
                  <a:spcPct val="80000"/>
                </a:lnSpc>
                <a:spcAft>
                  <a:spcPct val="15000"/>
                </a:spcAft>
              </a:pPr>
              <a:r>
                <a:rPr lang="hu-HU" sz="1000">
                  <a:solidFill>
                    <a:schemeClr val="bg2"/>
                  </a:solidFill>
                </a:rPr>
                <a:t>electron</a:t>
              </a:r>
            </a:p>
          </p:txBody>
        </p:sp>
        <p:sp>
          <p:nvSpPr>
            <p:cNvPr id="64533" name="Text Box 15"/>
            <p:cNvSpPr txBox="1">
              <a:spLocks noChangeArrowheads="1"/>
            </p:cNvSpPr>
            <p:nvPr/>
          </p:nvSpPr>
          <p:spPr bwMode="auto">
            <a:xfrm>
              <a:off x="1152" y="2346"/>
              <a:ext cx="432" cy="390"/>
            </a:xfrm>
            <a:prstGeom prst="rect">
              <a:avLst/>
            </a:prstGeom>
            <a:solidFill>
              <a:srgbClr val="FFCC00"/>
            </a:solidFill>
            <a:ln w="9525">
              <a:noFill/>
              <a:miter lim="800000"/>
              <a:headEnd/>
              <a:tailEnd/>
            </a:ln>
          </p:spPr>
          <p:txBody>
            <a:bodyPr>
              <a:spAutoFit/>
            </a:bodyPr>
            <a:lstStyle/>
            <a:p>
              <a:pPr algn="ctr">
                <a:lnSpc>
                  <a:spcPct val="80000"/>
                </a:lnSpc>
                <a:spcAft>
                  <a:spcPct val="15000"/>
                </a:spcAft>
              </a:pPr>
              <a:r>
                <a:rPr lang="hu-HU" sz="2800">
                  <a:solidFill>
                    <a:schemeClr val="bg2"/>
                  </a:solidFill>
                  <a:latin typeface="Symbol" pitchFamily="18" charset="2"/>
                </a:rPr>
                <a:t>m</a:t>
              </a:r>
            </a:p>
            <a:p>
              <a:pPr algn="ctr">
                <a:lnSpc>
                  <a:spcPct val="80000"/>
                </a:lnSpc>
                <a:spcAft>
                  <a:spcPct val="15000"/>
                </a:spcAft>
              </a:pPr>
              <a:r>
                <a:rPr lang="hu-HU" sz="1000">
                  <a:solidFill>
                    <a:schemeClr val="bg2"/>
                  </a:solidFill>
                </a:rPr>
                <a:t>muon</a:t>
              </a:r>
            </a:p>
          </p:txBody>
        </p:sp>
        <p:sp>
          <p:nvSpPr>
            <p:cNvPr id="64534" name="Text Box 16"/>
            <p:cNvSpPr txBox="1">
              <a:spLocks noChangeArrowheads="1"/>
            </p:cNvSpPr>
            <p:nvPr/>
          </p:nvSpPr>
          <p:spPr bwMode="auto">
            <a:xfrm>
              <a:off x="1632" y="2346"/>
              <a:ext cx="432" cy="390"/>
            </a:xfrm>
            <a:prstGeom prst="rect">
              <a:avLst/>
            </a:prstGeom>
            <a:solidFill>
              <a:srgbClr val="FFCC00"/>
            </a:solidFill>
            <a:ln w="9525">
              <a:noFill/>
              <a:miter lim="800000"/>
              <a:headEnd/>
              <a:tailEnd/>
            </a:ln>
          </p:spPr>
          <p:txBody>
            <a:bodyPr>
              <a:spAutoFit/>
            </a:bodyPr>
            <a:lstStyle/>
            <a:p>
              <a:pPr algn="ctr">
                <a:lnSpc>
                  <a:spcPct val="80000"/>
                </a:lnSpc>
                <a:spcAft>
                  <a:spcPct val="15000"/>
                </a:spcAft>
              </a:pPr>
              <a:r>
                <a:rPr lang="hu-HU" sz="2800">
                  <a:solidFill>
                    <a:schemeClr val="bg2"/>
                  </a:solidFill>
                  <a:latin typeface="Symbol" pitchFamily="18" charset="2"/>
                </a:rPr>
                <a:t>t</a:t>
              </a:r>
            </a:p>
            <a:p>
              <a:pPr algn="ctr">
                <a:lnSpc>
                  <a:spcPct val="80000"/>
                </a:lnSpc>
                <a:spcAft>
                  <a:spcPct val="15000"/>
                </a:spcAft>
              </a:pPr>
              <a:r>
                <a:rPr lang="hu-HU" sz="1000">
                  <a:solidFill>
                    <a:schemeClr val="bg2"/>
                  </a:solidFill>
                </a:rPr>
                <a:t>tau</a:t>
              </a:r>
            </a:p>
          </p:txBody>
        </p:sp>
        <p:sp>
          <p:nvSpPr>
            <p:cNvPr id="64535" name="Text Box 17"/>
            <p:cNvSpPr txBox="1">
              <a:spLocks noChangeArrowheads="1"/>
            </p:cNvSpPr>
            <p:nvPr/>
          </p:nvSpPr>
          <p:spPr bwMode="auto">
            <a:xfrm rot="-5400000">
              <a:off x="54" y="1241"/>
              <a:ext cx="844" cy="279"/>
            </a:xfrm>
            <a:prstGeom prst="rect">
              <a:avLst/>
            </a:prstGeom>
            <a:solidFill>
              <a:srgbClr val="99FF33"/>
            </a:solidFill>
            <a:ln w="9525">
              <a:noFill/>
              <a:miter lim="800000"/>
              <a:headEnd/>
              <a:tailEnd/>
            </a:ln>
          </p:spPr>
          <p:txBody>
            <a:bodyPr>
              <a:spAutoFit/>
            </a:bodyPr>
            <a:lstStyle/>
            <a:p>
              <a:pPr algn="ctr">
                <a:spcBef>
                  <a:spcPct val="50000"/>
                </a:spcBef>
              </a:pPr>
              <a:r>
                <a:rPr lang="hu-HU" sz="2300">
                  <a:solidFill>
                    <a:schemeClr val="bg2"/>
                  </a:solidFill>
                  <a:latin typeface="Book Antiqua" pitchFamily="18" charset="0"/>
                </a:rPr>
                <a:t>kvarkok</a:t>
              </a:r>
            </a:p>
          </p:txBody>
        </p:sp>
        <p:sp>
          <p:nvSpPr>
            <p:cNvPr id="64536" name="Text Box 18"/>
            <p:cNvSpPr txBox="1">
              <a:spLocks noChangeArrowheads="1"/>
            </p:cNvSpPr>
            <p:nvPr/>
          </p:nvSpPr>
          <p:spPr bwMode="auto">
            <a:xfrm rot="-5400000">
              <a:off x="39" y="2168"/>
              <a:ext cx="863" cy="269"/>
            </a:xfrm>
            <a:prstGeom prst="rect">
              <a:avLst/>
            </a:prstGeom>
            <a:solidFill>
              <a:srgbClr val="FFCC00"/>
            </a:solidFill>
            <a:ln w="9525">
              <a:noFill/>
              <a:miter lim="800000"/>
              <a:headEnd/>
              <a:tailEnd/>
            </a:ln>
          </p:spPr>
          <p:txBody>
            <a:bodyPr>
              <a:spAutoFit/>
            </a:bodyPr>
            <a:lstStyle/>
            <a:p>
              <a:pPr algn="ctr">
                <a:spcBef>
                  <a:spcPct val="50000"/>
                </a:spcBef>
              </a:pPr>
              <a:r>
                <a:rPr lang="hu-HU" sz="2200">
                  <a:solidFill>
                    <a:schemeClr val="bg2"/>
                  </a:solidFill>
                  <a:latin typeface="Book Antiqua" pitchFamily="18" charset="0"/>
                </a:rPr>
                <a:t>leptonok</a:t>
              </a:r>
            </a:p>
          </p:txBody>
        </p:sp>
        <p:sp>
          <p:nvSpPr>
            <p:cNvPr id="64537" name="Text Box 19"/>
            <p:cNvSpPr txBox="1">
              <a:spLocks noChangeArrowheads="1"/>
            </p:cNvSpPr>
            <p:nvPr/>
          </p:nvSpPr>
          <p:spPr bwMode="auto">
            <a:xfrm rot="-22094">
              <a:off x="671" y="618"/>
              <a:ext cx="1392" cy="279"/>
            </a:xfrm>
            <a:prstGeom prst="rect">
              <a:avLst/>
            </a:prstGeom>
            <a:solidFill>
              <a:srgbClr val="EBEB19"/>
            </a:solidFill>
            <a:ln w="9525">
              <a:noFill/>
              <a:miter lim="800000"/>
              <a:headEnd/>
              <a:tailEnd/>
            </a:ln>
          </p:spPr>
          <p:txBody>
            <a:bodyPr>
              <a:spAutoFit/>
            </a:bodyPr>
            <a:lstStyle/>
            <a:p>
              <a:pPr algn="ctr">
                <a:spcBef>
                  <a:spcPct val="50000"/>
                </a:spcBef>
              </a:pPr>
              <a:r>
                <a:rPr lang="hu-HU" sz="2300">
                  <a:solidFill>
                    <a:schemeClr val="bg2"/>
                  </a:solidFill>
                  <a:latin typeface="Book Antiqua" pitchFamily="18" charset="0"/>
                </a:rPr>
                <a:t>fermionok</a:t>
              </a:r>
            </a:p>
          </p:txBody>
        </p:sp>
        <p:sp>
          <p:nvSpPr>
            <p:cNvPr id="64538" name="Text Box 20"/>
            <p:cNvSpPr txBox="1">
              <a:spLocks noChangeArrowheads="1"/>
            </p:cNvSpPr>
            <p:nvPr/>
          </p:nvSpPr>
          <p:spPr bwMode="auto">
            <a:xfrm>
              <a:off x="3072" y="961"/>
              <a:ext cx="768" cy="405"/>
            </a:xfrm>
            <a:prstGeom prst="rect">
              <a:avLst/>
            </a:prstGeom>
            <a:solidFill>
              <a:schemeClr val="tx2"/>
            </a:solidFill>
            <a:ln w="9525">
              <a:noFill/>
              <a:miter lim="800000"/>
              <a:headEnd/>
              <a:tailEnd/>
            </a:ln>
          </p:spPr>
          <p:txBody>
            <a:bodyPr>
              <a:spAutoFit/>
            </a:bodyPr>
            <a:lstStyle/>
            <a:p>
              <a:pPr algn="ctr">
                <a:lnSpc>
                  <a:spcPct val="80000"/>
                </a:lnSpc>
                <a:spcAft>
                  <a:spcPct val="15000"/>
                </a:spcAft>
              </a:pPr>
              <a:r>
                <a:rPr lang="hu-HU" sz="2800">
                  <a:solidFill>
                    <a:schemeClr val="bg2"/>
                  </a:solidFill>
                </a:rPr>
                <a:t>g</a:t>
              </a:r>
            </a:p>
            <a:p>
              <a:pPr algn="ctr">
                <a:lnSpc>
                  <a:spcPct val="80000"/>
                </a:lnSpc>
                <a:spcAft>
                  <a:spcPct val="15000"/>
                </a:spcAft>
              </a:pPr>
              <a:r>
                <a:rPr lang="hu-HU" sz="1200">
                  <a:solidFill>
                    <a:schemeClr val="bg2"/>
                  </a:solidFill>
                </a:rPr>
                <a:t>gluon</a:t>
              </a:r>
            </a:p>
          </p:txBody>
        </p:sp>
        <p:sp>
          <p:nvSpPr>
            <p:cNvPr id="64539" name="Text Box 21"/>
            <p:cNvSpPr txBox="1">
              <a:spLocks noChangeArrowheads="1"/>
            </p:cNvSpPr>
            <p:nvPr/>
          </p:nvSpPr>
          <p:spPr bwMode="auto">
            <a:xfrm>
              <a:off x="3072" y="1420"/>
              <a:ext cx="768" cy="405"/>
            </a:xfrm>
            <a:prstGeom prst="rect">
              <a:avLst/>
            </a:prstGeom>
            <a:solidFill>
              <a:schemeClr val="tx2"/>
            </a:solidFill>
            <a:ln w="9525">
              <a:noFill/>
              <a:miter lim="800000"/>
              <a:headEnd/>
              <a:tailEnd/>
            </a:ln>
          </p:spPr>
          <p:txBody>
            <a:bodyPr>
              <a:spAutoFit/>
            </a:bodyPr>
            <a:lstStyle/>
            <a:p>
              <a:pPr algn="ctr">
                <a:lnSpc>
                  <a:spcPct val="80000"/>
                </a:lnSpc>
                <a:spcAft>
                  <a:spcPct val="15000"/>
                </a:spcAft>
              </a:pPr>
              <a:r>
                <a:rPr lang="hu-HU" sz="2800">
                  <a:solidFill>
                    <a:schemeClr val="bg2"/>
                  </a:solidFill>
                  <a:latin typeface="Symbol" pitchFamily="18" charset="2"/>
                </a:rPr>
                <a:t>g</a:t>
              </a:r>
            </a:p>
            <a:p>
              <a:pPr algn="ctr">
                <a:lnSpc>
                  <a:spcPct val="80000"/>
                </a:lnSpc>
                <a:spcAft>
                  <a:spcPct val="15000"/>
                </a:spcAft>
              </a:pPr>
              <a:r>
                <a:rPr lang="hu-HU" sz="1200">
                  <a:solidFill>
                    <a:schemeClr val="bg2"/>
                  </a:solidFill>
                </a:rPr>
                <a:t>photon</a:t>
              </a:r>
            </a:p>
          </p:txBody>
        </p:sp>
        <p:sp>
          <p:nvSpPr>
            <p:cNvPr id="64540" name="Text Box 22"/>
            <p:cNvSpPr txBox="1">
              <a:spLocks noChangeArrowheads="1"/>
            </p:cNvSpPr>
            <p:nvPr/>
          </p:nvSpPr>
          <p:spPr bwMode="auto">
            <a:xfrm>
              <a:off x="3072" y="1873"/>
              <a:ext cx="768" cy="405"/>
            </a:xfrm>
            <a:prstGeom prst="rect">
              <a:avLst/>
            </a:prstGeom>
            <a:solidFill>
              <a:schemeClr val="tx2"/>
            </a:solidFill>
            <a:ln w="9525">
              <a:noFill/>
              <a:miter lim="800000"/>
              <a:headEnd/>
              <a:tailEnd/>
            </a:ln>
          </p:spPr>
          <p:txBody>
            <a:bodyPr>
              <a:spAutoFit/>
            </a:bodyPr>
            <a:lstStyle/>
            <a:p>
              <a:pPr algn="ctr">
                <a:lnSpc>
                  <a:spcPct val="80000"/>
                </a:lnSpc>
                <a:spcAft>
                  <a:spcPct val="15000"/>
                </a:spcAft>
              </a:pPr>
              <a:r>
                <a:rPr lang="hu-HU" sz="2800">
                  <a:solidFill>
                    <a:schemeClr val="bg2"/>
                  </a:solidFill>
                </a:rPr>
                <a:t>Z</a:t>
              </a:r>
            </a:p>
            <a:p>
              <a:pPr algn="ctr">
                <a:lnSpc>
                  <a:spcPct val="80000"/>
                </a:lnSpc>
                <a:spcAft>
                  <a:spcPct val="15000"/>
                </a:spcAft>
              </a:pPr>
              <a:r>
                <a:rPr lang="hu-HU" sz="1200">
                  <a:solidFill>
                    <a:schemeClr val="bg2"/>
                  </a:solidFill>
                </a:rPr>
                <a:t>Z boson</a:t>
              </a:r>
            </a:p>
          </p:txBody>
        </p:sp>
        <p:sp>
          <p:nvSpPr>
            <p:cNvPr id="64541" name="Text Box 23"/>
            <p:cNvSpPr txBox="1">
              <a:spLocks noChangeArrowheads="1"/>
            </p:cNvSpPr>
            <p:nvPr/>
          </p:nvSpPr>
          <p:spPr bwMode="auto">
            <a:xfrm>
              <a:off x="3072" y="2332"/>
              <a:ext cx="768" cy="405"/>
            </a:xfrm>
            <a:prstGeom prst="rect">
              <a:avLst/>
            </a:prstGeom>
            <a:solidFill>
              <a:schemeClr val="tx2"/>
            </a:solidFill>
            <a:ln w="9525">
              <a:noFill/>
              <a:miter lim="800000"/>
              <a:headEnd/>
              <a:tailEnd/>
            </a:ln>
          </p:spPr>
          <p:txBody>
            <a:bodyPr>
              <a:spAutoFit/>
            </a:bodyPr>
            <a:lstStyle/>
            <a:p>
              <a:pPr algn="ctr">
                <a:lnSpc>
                  <a:spcPct val="80000"/>
                </a:lnSpc>
                <a:spcAft>
                  <a:spcPct val="15000"/>
                </a:spcAft>
              </a:pPr>
              <a:r>
                <a:rPr lang="hu-HU" sz="2800">
                  <a:solidFill>
                    <a:schemeClr val="bg2"/>
                  </a:solidFill>
                </a:rPr>
                <a:t>W</a:t>
              </a:r>
            </a:p>
            <a:p>
              <a:pPr algn="ctr">
                <a:lnSpc>
                  <a:spcPct val="80000"/>
                </a:lnSpc>
                <a:spcAft>
                  <a:spcPct val="15000"/>
                </a:spcAft>
              </a:pPr>
              <a:r>
                <a:rPr lang="hu-HU" sz="1200">
                  <a:solidFill>
                    <a:schemeClr val="bg2"/>
                  </a:solidFill>
                </a:rPr>
                <a:t>W boson</a:t>
              </a:r>
            </a:p>
          </p:txBody>
        </p:sp>
        <p:sp>
          <p:nvSpPr>
            <p:cNvPr id="64542" name="Text Box 24"/>
            <p:cNvSpPr txBox="1">
              <a:spLocks noChangeArrowheads="1"/>
            </p:cNvSpPr>
            <p:nvPr/>
          </p:nvSpPr>
          <p:spPr bwMode="auto">
            <a:xfrm rot="-22094">
              <a:off x="3071" y="624"/>
              <a:ext cx="768" cy="288"/>
            </a:xfrm>
            <a:prstGeom prst="rect">
              <a:avLst/>
            </a:prstGeom>
            <a:solidFill>
              <a:schemeClr val="tx2"/>
            </a:solidFill>
            <a:ln w="9525">
              <a:noFill/>
              <a:miter lim="800000"/>
              <a:headEnd/>
              <a:tailEnd/>
            </a:ln>
          </p:spPr>
          <p:txBody>
            <a:bodyPr>
              <a:spAutoFit/>
            </a:bodyPr>
            <a:lstStyle/>
            <a:p>
              <a:pPr algn="ctr">
                <a:lnSpc>
                  <a:spcPct val="120000"/>
                </a:lnSpc>
                <a:spcBef>
                  <a:spcPct val="50000"/>
                </a:spcBef>
              </a:pPr>
              <a:r>
                <a:rPr lang="hu-HU" sz="2000">
                  <a:solidFill>
                    <a:schemeClr val="bg2"/>
                  </a:solidFill>
                  <a:latin typeface="Book Antiqua" pitchFamily="18" charset="0"/>
                </a:rPr>
                <a:t>bozonok</a:t>
              </a:r>
            </a:p>
          </p:txBody>
        </p:sp>
        <p:sp>
          <p:nvSpPr>
            <p:cNvPr id="64543" name="Text Box 25"/>
            <p:cNvSpPr txBox="1">
              <a:spLocks noChangeArrowheads="1"/>
            </p:cNvSpPr>
            <p:nvPr/>
          </p:nvSpPr>
          <p:spPr bwMode="auto">
            <a:xfrm rot="-22094">
              <a:off x="2160" y="622"/>
              <a:ext cx="818" cy="283"/>
            </a:xfrm>
            <a:prstGeom prst="rect">
              <a:avLst/>
            </a:prstGeom>
            <a:solidFill>
              <a:srgbClr val="FF3300"/>
            </a:solidFill>
            <a:ln w="9525">
              <a:noFill/>
              <a:miter lim="800000"/>
              <a:headEnd/>
              <a:tailEnd/>
            </a:ln>
          </p:spPr>
          <p:txBody>
            <a:bodyPr>
              <a:spAutoFit/>
            </a:bodyPr>
            <a:lstStyle/>
            <a:p>
              <a:pPr algn="ctr">
                <a:lnSpc>
                  <a:spcPct val="130000"/>
                </a:lnSpc>
                <a:spcBef>
                  <a:spcPct val="50000"/>
                </a:spcBef>
              </a:pPr>
              <a:r>
                <a:rPr lang="hu-HU" sz="1800">
                  <a:solidFill>
                    <a:schemeClr val="bg2"/>
                  </a:solidFill>
                  <a:latin typeface="Book Antiqua" pitchFamily="18" charset="0"/>
                </a:rPr>
                <a:t>kölcsönh.</a:t>
              </a:r>
            </a:p>
          </p:txBody>
        </p:sp>
        <p:sp>
          <p:nvSpPr>
            <p:cNvPr id="64544" name="Text Box 26"/>
            <p:cNvSpPr txBox="1">
              <a:spLocks noChangeArrowheads="1"/>
            </p:cNvSpPr>
            <p:nvPr/>
          </p:nvSpPr>
          <p:spPr bwMode="auto">
            <a:xfrm rot="-5400000">
              <a:off x="1865" y="1265"/>
              <a:ext cx="844" cy="231"/>
            </a:xfrm>
            <a:prstGeom prst="rect">
              <a:avLst/>
            </a:prstGeom>
            <a:solidFill>
              <a:srgbClr val="FF3300"/>
            </a:solidFill>
            <a:ln w="9525">
              <a:noFill/>
              <a:miter lim="800000"/>
              <a:headEnd/>
              <a:tailEnd/>
            </a:ln>
          </p:spPr>
          <p:txBody>
            <a:bodyPr>
              <a:spAutoFit/>
            </a:bodyPr>
            <a:lstStyle/>
            <a:p>
              <a:pPr algn="ctr">
                <a:spcBef>
                  <a:spcPct val="50000"/>
                </a:spcBef>
              </a:pPr>
              <a:r>
                <a:rPr lang="hu-HU" sz="1800">
                  <a:solidFill>
                    <a:schemeClr val="bg2"/>
                  </a:solidFill>
                  <a:latin typeface="Book Antiqua" pitchFamily="18" charset="0"/>
                </a:rPr>
                <a:t>erős</a:t>
              </a:r>
            </a:p>
          </p:txBody>
        </p:sp>
        <p:sp>
          <p:nvSpPr>
            <p:cNvPr id="64545" name="Text Box 27"/>
            <p:cNvSpPr txBox="1">
              <a:spLocks noChangeArrowheads="1"/>
            </p:cNvSpPr>
            <p:nvPr/>
          </p:nvSpPr>
          <p:spPr bwMode="auto">
            <a:xfrm rot="-5400000">
              <a:off x="1888" y="1518"/>
              <a:ext cx="1347" cy="221"/>
            </a:xfrm>
            <a:prstGeom prst="rect">
              <a:avLst/>
            </a:prstGeom>
            <a:solidFill>
              <a:srgbClr val="FF3300"/>
            </a:solidFill>
            <a:ln w="9525">
              <a:noFill/>
              <a:miter lim="800000"/>
              <a:headEnd/>
              <a:tailEnd/>
            </a:ln>
          </p:spPr>
          <p:txBody>
            <a:bodyPr>
              <a:spAutoFit/>
            </a:bodyPr>
            <a:lstStyle/>
            <a:p>
              <a:pPr>
                <a:spcBef>
                  <a:spcPct val="50000"/>
                </a:spcBef>
              </a:pPr>
              <a:r>
                <a:rPr lang="hu-HU" sz="1700">
                  <a:solidFill>
                    <a:schemeClr val="bg2"/>
                  </a:solidFill>
                  <a:latin typeface="Book Antiqua" pitchFamily="18" charset="0"/>
                </a:rPr>
                <a:t>elektro-mágneses</a:t>
              </a:r>
            </a:p>
          </p:txBody>
        </p:sp>
        <p:sp>
          <p:nvSpPr>
            <p:cNvPr id="64546" name="Text Box 28"/>
            <p:cNvSpPr txBox="1">
              <a:spLocks noChangeArrowheads="1"/>
            </p:cNvSpPr>
            <p:nvPr/>
          </p:nvSpPr>
          <p:spPr bwMode="auto">
            <a:xfrm rot="-5400000">
              <a:off x="1965" y="1732"/>
              <a:ext cx="1777" cy="231"/>
            </a:xfrm>
            <a:prstGeom prst="rect">
              <a:avLst/>
            </a:prstGeom>
            <a:solidFill>
              <a:srgbClr val="FF3300"/>
            </a:solidFill>
            <a:ln w="9525">
              <a:noFill/>
              <a:miter lim="800000"/>
              <a:headEnd/>
              <a:tailEnd/>
            </a:ln>
          </p:spPr>
          <p:txBody>
            <a:bodyPr>
              <a:spAutoFit/>
            </a:bodyPr>
            <a:lstStyle/>
            <a:p>
              <a:pPr algn="ctr">
                <a:spcBef>
                  <a:spcPct val="50000"/>
                </a:spcBef>
              </a:pPr>
              <a:r>
                <a:rPr lang="hu-HU" sz="1800">
                  <a:solidFill>
                    <a:schemeClr val="bg2"/>
                  </a:solidFill>
                  <a:latin typeface="Book Antiqua" pitchFamily="18" charset="0"/>
                </a:rPr>
                <a:t>gyenge</a:t>
              </a:r>
            </a:p>
          </p:txBody>
        </p:sp>
      </p:grpSp>
      <p:pic>
        <p:nvPicPr>
          <p:cNvPr id="64518" name="Picture 29" descr="sm_matter"/>
          <p:cNvPicPr>
            <a:picLocks noChangeAspect="1" noChangeArrowheads="1"/>
          </p:cNvPicPr>
          <p:nvPr/>
        </p:nvPicPr>
        <p:blipFill>
          <a:blip r:embed="rId2" cstate="print"/>
          <a:srcRect/>
          <a:stretch>
            <a:fillRect/>
          </a:stretch>
        </p:blipFill>
        <p:spPr bwMode="auto">
          <a:xfrm>
            <a:off x="8107363" y="838200"/>
            <a:ext cx="1036637" cy="5715000"/>
          </a:xfrm>
          <a:prstGeom prst="rect">
            <a:avLst/>
          </a:prstGeom>
          <a:noFill/>
          <a:ln w="9525">
            <a:noFill/>
            <a:miter lim="800000"/>
            <a:headEnd/>
            <a:tailEnd/>
          </a:ln>
        </p:spPr>
      </p:pic>
      <p:sp>
        <p:nvSpPr>
          <p:cNvPr id="64519" name="AutoShape 30"/>
          <p:cNvSpPr>
            <a:spLocks noChangeArrowheads="1"/>
          </p:cNvSpPr>
          <p:nvPr/>
        </p:nvSpPr>
        <p:spPr bwMode="auto">
          <a:xfrm>
            <a:off x="3886200" y="2819400"/>
            <a:ext cx="1447800" cy="228600"/>
          </a:xfrm>
          <a:prstGeom prst="rightArrow">
            <a:avLst>
              <a:gd name="adj1" fmla="val 50000"/>
              <a:gd name="adj2" fmla="val 158333"/>
            </a:avLst>
          </a:prstGeom>
          <a:solidFill>
            <a:srgbClr val="FF3300"/>
          </a:solidFill>
          <a:ln w="9525">
            <a:solidFill>
              <a:schemeClr val="bg2"/>
            </a:solidFill>
            <a:miter lim="800000"/>
            <a:headEnd/>
            <a:tailEnd/>
          </a:ln>
        </p:spPr>
        <p:txBody>
          <a:bodyPr wrap="none" anchor="ctr"/>
          <a:lstStyle/>
          <a:p>
            <a:endParaRPr lang="hu-HU"/>
          </a:p>
        </p:txBody>
      </p:sp>
      <p:sp>
        <p:nvSpPr>
          <p:cNvPr id="64520" name="AutoShape 31"/>
          <p:cNvSpPr>
            <a:spLocks noChangeArrowheads="1"/>
          </p:cNvSpPr>
          <p:nvPr/>
        </p:nvSpPr>
        <p:spPr bwMode="auto">
          <a:xfrm>
            <a:off x="4343400" y="3581400"/>
            <a:ext cx="990600" cy="228600"/>
          </a:xfrm>
          <a:prstGeom prst="rightArrow">
            <a:avLst>
              <a:gd name="adj1" fmla="val 50000"/>
              <a:gd name="adj2" fmla="val 108333"/>
            </a:avLst>
          </a:prstGeom>
          <a:solidFill>
            <a:srgbClr val="FF3300"/>
          </a:solidFill>
          <a:ln w="9525">
            <a:solidFill>
              <a:schemeClr val="bg2"/>
            </a:solidFill>
            <a:miter lim="800000"/>
            <a:headEnd/>
            <a:tailEnd/>
          </a:ln>
        </p:spPr>
        <p:txBody>
          <a:bodyPr wrap="none" anchor="ctr"/>
          <a:lstStyle/>
          <a:p>
            <a:endParaRPr lang="hu-HU"/>
          </a:p>
        </p:txBody>
      </p:sp>
      <p:sp>
        <p:nvSpPr>
          <p:cNvPr id="64521" name="AutoShape 32"/>
          <p:cNvSpPr>
            <a:spLocks noChangeArrowheads="1"/>
          </p:cNvSpPr>
          <p:nvPr/>
        </p:nvSpPr>
        <p:spPr bwMode="auto">
          <a:xfrm>
            <a:off x="4800600" y="4343400"/>
            <a:ext cx="533400" cy="228600"/>
          </a:xfrm>
          <a:prstGeom prst="rightArrow">
            <a:avLst>
              <a:gd name="adj1" fmla="val 50000"/>
              <a:gd name="adj2" fmla="val 58333"/>
            </a:avLst>
          </a:prstGeom>
          <a:solidFill>
            <a:srgbClr val="FF3300"/>
          </a:solidFill>
          <a:ln w="9525">
            <a:solidFill>
              <a:schemeClr val="bg2"/>
            </a:solidFill>
            <a:miter lim="800000"/>
            <a:headEnd/>
            <a:tailEnd/>
          </a:ln>
        </p:spPr>
        <p:txBody>
          <a:bodyPr wrap="none" anchor="ctr"/>
          <a:lstStyle/>
          <a:p>
            <a:endParaRPr lang="hu-HU"/>
          </a:p>
        </p:txBody>
      </p:sp>
      <p:sp>
        <p:nvSpPr>
          <p:cNvPr id="64522" name="AutoShape 33"/>
          <p:cNvSpPr>
            <a:spLocks noChangeArrowheads="1"/>
          </p:cNvSpPr>
          <p:nvPr/>
        </p:nvSpPr>
        <p:spPr bwMode="auto">
          <a:xfrm>
            <a:off x="4800600" y="5029200"/>
            <a:ext cx="533400" cy="228600"/>
          </a:xfrm>
          <a:prstGeom prst="rightArrow">
            <a:avLst>
              <a:gd name="adj1" fmla="val 50000"/>
              <a:gd name="adj2" fmla="val 58333"/>
            </a:avLst>
          </a:prstGeom>
          <a:solidFill>
            <a:srgbClr val="FF3300"/>
          </a:solidFill>
          <a:ln w="9525">
            <a:solidFill>
              <a:schemeClr val="bg2"/>
            </a:solidFill>
            <a:miter lim="800000"/>
            <a:headEnd/>
            <a:tailEnd/>
          </a:ln>
        </p:spPr>
        <p:txBody>
          <a:bodyPr wrap="none" anchor="ctr"/>
          <a:lstStyle/>
          <a:p>
            <a:endParaRPr lang="hu-HU"/>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a számának helye 4"/>
          <p:cNvSpPr>
            <a:spLocks noGrp="1"/>
          </p:cNvSpPr>
          <p:nvPr>
            <p:ph type="sldNum" sz="quarter" idx="10"/>
          </p:nvPr>
        </p:nvSpPr>
        <p:spPr/>
        <p:txBody>
          <a:bodyPr/>
          <a:lstStyle/>
          <a:p>
            <a:pPr>
              <a:defRPr/>
            </a:pPr>
            <a:fld id="{A7C703ED-565E-4E74-BBE9-6CAC07E1017D}" type="slidenum">
              <a:rPr lang="hu-HU"/>
              <a:pPr>
                <a:defRPr/>
              </a:pPr>
              <a:t>60</a:t>
            </a:fld>
            <a:endParaRPr lang="hu-HU"/>
          </a:p>
        </p:txBody>
      </p:sp>
      <p:sp>
        <p:nvSpPr>
          <p:cNvPr id="450562" name="Rectangle 2"/>
          <p:cNvSpPr>
            <a:spLocks noGrp="1" noChangeArrowheads="1"/>
          </p:cNvSpPr>
          <p:nvPr>
            <p:ph type="title"/>
          </p:nvPr>
        </p:nvSpPr>
        <p:spPr/>
        <p:txBody>
          <a:bodyPr/>
          <a:lstStyle/>
          <a:p>
            <a:pPr eaLnBrk="1" hangingPunct="1">
              <a:defRPr/>
            </a:pPr>
            <a:r>
              <a:rPr lang="hu-HU" sz="4000" smtClean="0"/>
              <a:t>Hydrodynamic predictions</a:t>
            </a:r>
          </a:p>
        </p:txBody>
      </p:sp>
      <p:sp>
        <p:nvSpPr>
          <p:cNvPr id="450563" name="Rectangle 3"/>
          <p:cNvSpPr>
            <a:spLocks noGrp="1" noChangeArrowheads="1"/>
          </p:cNvSpPr>
          <p:nvPr>
            <p:ph type="body" sz="half" idx="1"/>
          </p:nvPr>
        </p:nvSpPr>
        <p:spPr>
          <a:xfrm>
            <a:off x="0" y="779463"/>
            <a:ext cx="6877050" cy="5457825"/>
          </a:xfrm>
        </p:spPr>
        <p:txBody>
          <a:bodyPr/>
          <a:lstStyle/>
          <a:p>
            <a:pPr eaLnBrk="1" hangingPunct="1">
              <a:defRPr/>
            </a:pPr>
            <a:r>
              <a:rPr lang="hu-HU" sz="2800" smtClean="0"/>
              <a:t>Hydro predicts scaling (even viscous) </a:t>
            </a:r>
          </a:p>
          <a:p>
            <a:pPr eaLnBrk="1" hangingPunct="1">
              <a:defRPr/>
            </a:pPr>
            <a:r>
              <a:rPr lang="hu-HU" sz="2800" smtClean="0"/>
              <a:t>What does a scaling mean? </a:t>
            </a:r>
          </a:p>
          <a:p>
            <a:pPr lvl="1" eaLnBrk="1" hangingPunct="1">
              <a:defRPr/>
            </a:pPr>
            <a:r>
              <a:rPr lang="hu-HU" sz="2400" smtClean="0"/>
              <a:t>See Hubble’s law – or Newtonian gravity:</a:t>
            </a:r>
          </a:p>
          <a:p>
            <a:pPr lvl="1" eaLnBrk="1" hangingPunct="1">
              <a:defRPr/>
            </a:pPr>
            <a:r>
              <a:rPr lang="hu-HU" sz="2400" smtClean="0"/>
              <a:t>Cannot predict acceleration or height</a:t>
            </a:r>
            <a:endParaRPr lang="hu-HU" sz="2400" smtClean="0">
              <a:sym typeface="Wingdings" pitchFamily="2" charset="2"/>
            </a:endParaRPr>
          </a:p>
          <a:p>
            <a:pPr eaLnBrk="1" hangingPunct="1">
              <a:defRPr/>
            </a:pPr>
            <a:r>
              <a:rPr lang="hu-HU" sz="2800" smtClean="0"/>
              <a:t>Collective, thermal behavior </a:t>
            </a:r>
            <a:r>
              <a:rPr lang="hu-HU" sz="2800" smtClean="0">
                <a:sym typeface="Wingdings" pitchFamily="2" charset="2"/>
              </a:rPr>
              <a:t>→</a:t>
            </a:r>
          </a:p>
          <a:p>
            <a:pPr eaLnBrk="1" hangingPunct="1">
              <a:buFontTx/>
              <a:buNone/>
              <a:defRPr/>
            </a:pPr>
            <a:r>
              <a:rPr lang="hu-HU" sz="2800" smtClean="0">
                <a:sym typeface="Wingdings" pitchFamily="2" charset="2"/>
              </a:rPr>
              <a:t>	Loss of information</a:t>
            </a:r>
            <a:endParaRPr lang="hu-HU" sz="2800" b="0" smtClean="0">
              <a:sym typeface="Wingdings" pitchFamily="2" charset="2"/>
            </a:endParaRPr>
          </a:p>
          <a:p>
            <a:pPr eaLnBrk="1" hangingPunct="1">
              <a:defRPr/>
            </a:pPr>
            <a:r>
              <a:rPr lang="hu-HU" sz="2800" smtClean="0"/>
              <a:t>Spectra slopes:</a:t>
            </a:r>
          </a:p>
          <a:p>
            <a:pPr eaLnBrk="1" hangingPunct="1">
              <a:lnSpc>
                <a:spcPct val="150000"/>
              </a:lnSpc>
              <a:defRPr/>
            </a:pPr>
            <a:r>
              <a:rPr lang="hu-HU" sz="2800" smtClean="0"/>
              <a:t>Elliptic flow:</a:t>
            </a:r>
          </a:p>
          <a:p>
            <a:pPr eaLnBrk="1" hangingPunct="1">
              <a:lnSpc>
                <a:spcPct val="140000"/>
              </a:lnSpc>
              <a:defRPr/>
            </a:pPr>
            <a:r>
              <a:rPr lang="hu-HU" sz="2800" smtClean="0"/>
              <a:t>HBT radii:</a:t>
            </a:r>
          </a:p>
        </p:txBody>
      </p:sp>
      <p:graphicFrame>
        <p:nvGraphicFramePr>
          <p:cNvPr id="9218" name="Object 4"/>
          <p:cNvGraphicFramePr>
            <a:graphicFrameLocks noGrp="1" noChangeAspect="1"/>
          </p:cNvGraphicFramePr>
          <p:nvPr>
            <p:ph sz="half" idx="2"/>
          </p:nvPr>
        </p:nvGraphicFramePr>
        <p:xfrm>
          <a:off x="6823075" y="1808163"/>
          <a:ext cx="1135063" cy="431800"/>
        </p:xfrm>
        <a:graphic>
          <a:graphicData uri="http://schemas.openxmlformats.org/presentationml/2006/ole">
            <mc:AlternateContent xmlns:mc="http://schemas.openxmlformats.org/markup-compatibility/2006">
              <mc:Choice xmlns:v="urn:schemas-microsoft-com:vml" Requires="v">
                <p:oleObj spid="_x0000_s9222" name="Equation" r:id="rId3" imgW="622080" imgH="253800" progId="">
                  <p:embed/>
                </p:oleObj>
              </mc:Choice>
              <mc:Fallback>
                <p:oleObj name="Equation" r:id="rId3" imgW="622080" imgH="253800"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3075" y="1808163"/>
                        <a:ext cx="1135063" cy="431800"/>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225" name="Picture 5" descr="MCj03074690000[1]"/>
          <p:cNvPicPr>
            <a:picLocks noChangeAspect="1" noChangeArrowheads="1"/>
          </p:cNvPicPr>
          <p:nvPr/>
        </p:nvPicPr>
        <p:blipFill>
          <a:blip r:embed="rId5" cstate="print"/>
          <a:srcRect/>
          <a:stretch>
            <a:fillRect/>
          </a:stretch>
        </p:blipFill>
        <p:spPr bwMode="auto">
          <a:xfrm>
            <a:off x="7794625" y="836613"/>
            <a:ext cx="1241425" cy="1512887"/>
          </a:xfrm>
          <a:prstGeom prst="rect">
            <a:avLst/>
          </a:prstGeom>
          <a:noFill/>
          <a:ln w="9525">
            <a:noFill/>
            <a:miter lim="800000"/>
            <a:headEnd/>
            <a:tailEnd/>
          </a:ln>
        </p:spPr>
      </p:pic>
      <p:graphicFrame>
        <p:nvGraphicFramePr>
          <p:cNvPr id="9219" name="Object 6"/>
          <p:cNvGraphicFramePr>
            <a:graphicFrameLocks noChangeAspect="1"/>
          </p:cNvGraphicFramePr>
          <p:nvPr/>
        </p:nvGraphicFramePr>
        <p:xfrm>
          <a:off x="3255963" y="3652838"/>
          <a:ext cx="2179637" cy="568325"/>
        </p:xfrm>
        <a:graphic>
          <a:graphicData uri="http://schemas.openxmlformats.org/presentationml/2006/ole">
            <mc:AlternateContent xmlns:mc="http://schemas.openxmlformats.org/markup-compatibility/2006">
              <mc:Choice xmlns:v="urn:schemas-microsoft-com:vml" Requires="v">
                <p:oleObj spid="_x0000_s9223" name="Equation" r:id="rId6" imgW="927000" imgH="241200" progId="">
                  <p:embed/>
                </p:oleObj>
              </mc:Choice>
              <mc:Fallback>
                <p:oleObj name="Equation" r:id="rId6" imgW="927000" imgH="241200" progId="">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5963" y="3652838"/>
                        <a:ext cx="2179637" cy="568325"/>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7"/>
          <p:cNvGraphicFramePr>
            <a:graphicFrameLocks noChangeAspect="1"/>
          </p:cNvGraphicFramePr>
          <p:nvPr/>
        </p:nvGraphicFramePr>
        <p:xfrm>
          <a:off x="2846388" y="4140200"/>
          <a:ext cx="3165475" cy="1016000"/>
        </p:xfrm>
        <a:graphic>
          <a:graphicData uri="http://schemas.openxmlformats.org/presentationml/2006/ole">
            <mc:AlternateContent xmlns:mc="http://schemas.openxmlformats.org/markup-compatibility/2006">
              <mc:Choice xmlns:v="urn:schemas-microsoft-com:vml" Requires="v">
                <p:oleObj spid="_x0000_s9224" name="Equation" r:id="rId8" imgW="1346040" imgH="431640" progId="">
                  <p:embed/>
                </p:oleObj>
              </mc:Choice>
              <mc:Fallback>
                <p:oleObj name="Equation" r:id="rId8" imgW="1346040" imgH="431640" progId="">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6388" y="4140200"/>
                        <a:ext cx="3165475" cy="1016000"/>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1" name="Object 8"/>
          <p:cNvGraphicFramePr>
            <a:graphicFrameLocks noChangeAspect="1"/>
          </p:cNvGraphicFramePr>
          <p:nvPr/>
        </p:nvGraphicFramePr>
        <p:xfrm>
          <a:off x="2555875" y="4860925"/>
          <a:ext cx="3703638" cy="1016000"/>
        </p:xfrm>
        <a:graphic>
          <a:graphicData uri="http://schemas.openxmlformats.org/presentationml/2006/ole">
            <mc:AlternateContent xmlns:mc="http://schemas.openxmlformats.org/markup-compatibility/2006">
              <mc:Choice xmlns:v="urn:schemas-microsoft-com:vml" Requires="v">
                <p:oleObj spid="_x0000_s9225" name="Equation" r:id="rId10" imgW="1574640" imgH="431640" progId="">
                  <p:embed/>
                </p:oleObj>
              </mc:Choice>
              <mc:Fallback>
                <p:oleObj name="Equation" r:id="rId10" imgW="1574640" imgH="431640" progId="">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5875" y="4860925"/>
                        <a:ext cx="3703638" cy="1016000"/>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226" name="Picture 9" descr="phenix_slopes_half"/>
          <p:cNvPicPr>
            <a:picLocks noChangeAspect="1" noChangeArrowheads="1"/>
          </p:cNvPicPr>
          <p:nvPr/>
        </p:nvPicPr>
        <p:blipFill>
          <a:blip r:embed="rId12" cstate="print"/>
          <a:srcRect/>
          <a:stretch>
            <a:fillRect/>
          </a:stretch>
        </p:blipFill>
        <p:spPr bwMode="auto">
          <a:xfrm>
            <a:off x="6659563" y="2492375"/>
            <a:ext cx="2413000" cy="2087563"/>
          </a:xfrm>
          <a:prstGeom prst="rect">
            <a:avLst/>
          </a:prstGeom>
          <a:noFill/>
          <a:ln w="9525">
            <a:noFill/>
            <a:miter lim="800000"/>
            <a:headEnd/>
            <a:tailEnd/>
          </a:ln>
        </p:spPr>
      </p:pic>
      <p:pic>
        <p:nvPicPr>
          <p:cNvPr id="9227" name="Picture 10" descr="phenix_v2_scaling"/>
          <p:cNvPicPr>
            <a:picLocks noChangeAspect="1" noChangeArrowheads="1"/>
          </p:cNvPicPr>
          <p:nvPr/>
        </p:nvPicPr>
        <p:blipFill>
          <a:blip r:embed="rId13" cstate="print"/>
          <a:srcRect/>
          <a:stretch>
            <a:fillRect/>
          </a:stretch>
        </p:blipFill>
        <p:spPr bwMode="auto">
          <a:xfrm>
            <a:off x="6659563" y="4638675"/>
            <a:ext cx="2411412" cy="2174875"/>
          </a:xfrm>
          <a:prstGeom prst="rect">
            <a:avLst/>
          </a:prstGeom>
          <a:noFill/>
          <a:ln w="9525">
            <a:noFill/>
            <a:miter lim="800000"/>
            <a:headEnd/>
            <a:tailEnd/>
          </a:ln>
        </p:spPr>
      </p:pic>
      <p:pic>
        <p:nvPicPr>
          <p:cNvPr id="9228" name="Picture 11" descr="phenix_hbt_scaling"/>
          <p:cNvPicPr>
            <a:picLocks noChangeAspect="1" noChangeArrowheads="1"/>
          </p:cNvPicPr>
          <p:nvPr/>
        </p:nvPicPr>
        <p:blipFill>
          <a:blip r:embed="rId14" cstate="print"/>
          <a:srcRect/>
          <a:stretch>
            <a:fillRect/>
          </a:stretch>
        </p:blipFill>
        <p:spPr bwMode="auto">
          <a:xfrm>
            <a:off x="1838325" y="5557838"/>
            <a:ext cx="3381375" cy="1087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Dia számának helye 1"/>
          <p:cNvSpPr>
            <a:spLocks noGrp="1"/>
          </p:cNvSpPr>
          <p:nvPr>
            <p:ph type="sldNum" sz="quarter" idx="10"/>
          </p:nvPr>
        </p:nvSpPr>
        <p:spPr/>
        <p:txBody>
          <a:bodyPr/>
          <a:lstStyle/>
          <a:p>
            <a:pPr>
              <a:defRPr/>
            </a:pPr>
            <a:fld id="{B2F43E97-9BD0-4FEB-9368-744DFAA3DA02}" type="slidenum">
              <a:rPr lang="hu-HU"/>
              <a:pPr>
                <a:defRPr/>
              </a:pPr>
              <a:t>61</a:t>
            </a:fld>
            <a:endParaRPr lang="hu-HU"/>
          </a:p>
        </p:txBody>
      </p:sp>
      <p:sp>
        <p:nvSpPr>
          <p:cNvPr id="432130" name="Line 2"/>
          <p:cNvSpPr>
            <a:spLocks noChangeShapeType="1"/>
          </p:cNvSpPr>
          <p:nvPr/>
        </p:nvSpPr>
        <p:spPr bwMode="auto">
          <a:xfrm rot="5379774" flipH="1" flipV="1">
            <a:off x="4676775" y="1103313"/>
            <a:ext cx="185738" cy="519112"/>
          </a:xfrm>
          <a:prstGeom prst="line">
            <a:avLst/>
          </a:prstGeom>
          <a:noFill/>
          <a:ln w="28575">
            <a:solidFill>
              <a:srgbClr val="800000"/>
            </a:solidFill>
            <a:round/>
            <a:headEnd/>
            <a:tailEnd type="triangle" w="med" len="med"/>
          </a:ln>
        </p:spPr>
        <p:txBody>
          <a:bodyPr/>
          <a:lstStyle/>
          <a:p>
            <a:endParaRPr lang="hu-HU"/>
          </a:p>
        </p:txBody>
      </p:sp>
      <p:sp>
        <p:nvSpPr>
          <p:cNvPr id="10246" name="Line 3"/>
          <p:cNvSpPr>
            <a:spLocks noChangeShapeType="1"/>
          </p:cNvSpPr>
          <p:nvPr/>
        </p:nvSpPr>
        <p:spPr bwMode="auto">
          <a:xfrm rot="5379774" flipH="1" flipV="1">
            <a:off x="4349751" y="976312"/>
            <a:ext cx="277812" cy="258763"/>
          </a:xfrm>
          <a:prstGeom prst="line">
            <a:avLst/>
          </a:prstGeom>
          <a:noFill/>
          <a:ln w="28575">
            <a:solidFill>
              <a:srgbClr val="800000"/>
            </a:solidFill>
            <a:round/>
            <a:headEnd/>
            <a:tailEnd type="triangle" w="med" len="med"/>
          </a:ln>
        </p:spPr>
        <p:txBody>
          <a:bodyPr/>
          <a:lstStyle/>
          <a:p>
            <a:endParaRPr lang="hu-HU"/>
          </a:p>
        </p:txBody>
      </p:sp>
      <p:sp>
        <p:nvSpPr>
          <p:cNvPr id="432132" name="Line 4"/>
          <p:cNvSpPr>
            <a:spLocks noChangeShapeType="1"/>
          </p:cNvSpPr>
          <p:nvPr/>
        </p:nvSpPr>
        <p:spPr bwMode="auto">
          <a:xfrm rot="5379774" flipH="1" flipV="1">
            <a:off x="4351338" y="973138"/>
            <a:ext cx="277812" cy="258762"/>
          </a:xfrm>
          <a:prstGeom prst="line">
            <a:avLst/>
          </a:prstGeom>
          <a:noFill/>
          <a:ln w="28575">
            <a:solidFill>
              <a:srgbClr val="800000"/>
            </a:solidFill>
            <a:round/>
            <a:headEnd/>
            <a:tailEnd type="triangle" w="med" len="med"/>
          </a:ln>
        </p:spPr>
        <p:txBody>
          <a:bodyPr/>
          <a:lstStyle/>
          <a:p>
            <a:endParaRPr lang="hu-HU"/>
          </a:p>
        </p:txBody>
      </p:sp>
      <p:sp>
        <p:nvSpPr>
          <p:cNvPr id="432133" name="Rectangle 5"/>
          <p:cNvSpPr>
            <a:spLocks noChangeArrowheads="1"/>
          </p:cNvSpPr>
          <p:nvPr/>
        </p:nvSpPr>
        <p:spPr bwMode="auto">
          <a:xfrm>
            <a:off x="228600" y="4510088"/>
            <a:ext cx="3886200" cy="1676400"/>
          </a:xfrm>
          <a:prstGeom prst="rect">
            <a:avLst/>
          </a:prstGeom>
          <a:noFill/>
          <a:ln w="9525">
            <a:noFill/>
            <a:miter lim="800000"/>
            <a:headEnd/>
            <a:tailEnd/>
          </a:ln>
        </p:spPr>
        <p:txBody>
          <a:bodyPr lIns="91080" rIns="91080"/>
          <a:lstStyle/>
          <a:p>
            <a:pPr defTabSz="449263">
              <a:spcBef>
                <a:spcPct val="20000"/>
              </a:spcBef>
              <a:buClr>
                <a:schemeClr val="tx1"/>
              </a:buCl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en-GB" sz="3200">
              <a:effectLst>
                <a:outerShdw blurRad="38100" dist="38100" dir="2700000" algn="tl">
                  <a:srgbClr val="000000"/>
                </a:outerShdw>
              </a:effectLst>
              <a:latin typeface="Book Antiqua" pitchFamily="18" charset="0"/>
            </a:endParaRPr>
          </a:p>
        </p:txBody>
      </p:sp>
      <p:pic>
        <p:nvPicPr>
          <p:cNvPr id="432134" name="Picture 6"/>
          <p:cNvPicPr>
            <a:picLocks noChangeAspect="1" noChangeArrowheads="1"/>
          </p:cNvPicPr>
          <p:nvPr/>
        </p:nvPicPr>
        <p:blipFill>
          <a:blip r:embed="rId4" cstate="print"/>
          <a:srcRect/>
          <a:stretch>
            <a:fillRect/>
          </a:stretch>
        </p:blipFill>
        <p:spPr bwMode="auto">
          <a:xfrm>
            <a:off x="6265863" y="4340225"/>
            <a:ext cx="2878137" cy="1920875"/>
          </a:xfrm>
          <a:prstGeom prst="rect">
            <a:avLst/>
          </a:prstGeom>
          <a:noFill/>
          <a:ln w="9525">
            <a:noFill/>
            <a:miter lim="800000"/>
            <a:headEnd/>
            <a:tailEnd/>
          </a:ln>
        </p:spPr>
      </p:pic>
      <p:sp>
        <p:nvSpPr>
          <p:cNvPr id="432135" name="Rectangle 7"/>
          <p:cNvSpPr>
            <a:spLocks noGrp="1" noChangeArrowheads="1"/>
          </p:cNvSpPr>
          <p:nvPr>
            <p:ph type="title" idx="4294967295"/>
          </p:nvPr>
        </p:nvSpPr>
        <p:spPr>
          <a:xfrm>
            <a:off x="0" y="33338"/>
            <a:ext cx="9144000" cy="658812"/>
          </a:xfrm>
        </p:spPr>
        <p:txBody>
          <a:bodyPr/>
          <a:lstStyle/>
          <a:p>
            <a:pPr eaLnBrk="1" hangingPunct="1">
              <a:defRPr/>
            </a:pPr>
            <a:r>
              <a:rPr lang="hu-HU" sz="4000" smtClean="0"/>
              <a:t>Folyadék kép: a 3. mérföldkő</a:t>
            </a:r>
            <a:endParaRPr lang="en-US" sz="4000" smtClean="0"/>
          </a:p>
        </p:txBody>
      </p:sp>
      <p:sp>
        <p:nvSpPr>
          <p:cNvPr id="432136" name="Rectangle 8"/>
          <p:cNvSpPr>
            <a:spLocks noChangeArrowheads="1"/>
          </p:cNvSpPr>
          <p:nvPr/>
        </p:nvSpPr>
        <p:spPr bwMode="auto">
          <a:xfrm>
            <a:off x="0" y="3789363"/>
            <a:ext cx="6380163" cy="2808287"/>
          </a:xfrm>
          <a:prstGeom prst="rect">
            <a:avLst/>
          </a:prstGeom>
          <a:noFill/>
          <a:ln w="9525">
            <a:noFill/>
            <a:miter lim="800000"/>
            <a:headEnd/>
            <a:tailEnd/>
          </a:ln>
          <a:effectLst/>
        </p:spPr>
        <p:txBody>
          <a:bodyPr lIns="0" rIns="0"/>
          <a:lstStyle/>
          <a:p>
            <a:pPr marL="342900" indent="-342900">
              <a:lnSpc>
                <a:spcPct val="120000"/>
              </a:lnSpc>
              <a:spcBef>
                <a:spcPct val="20000"/>
              </a:spcBef>
              <a:buClr>
                <a:schemeClr val="tx1"/>
              </a:buClr>
              <a:buFontTx/>
              <a:buChar char="•"/>
              <a:defRPr/>
            </a:pPr>
            <a:r>
              <a:rPr lang="hu-HU">
                <a:effectLst>
                  <a:outerShdw blurRad="38100" dist="38100" dir="2700000" algn="tl">
                    <a:srgbClr val="000000"/>
                  </a:outerShdw>
                </a:effectLst>
                <a:latin typeface="Book Antiqua" pitchFamily="18" charset="0"/>
              </a:rPr>
              <a:t>Impulzuseloszlás: tengelyszimmetria?</a:t>
            </a:r>
          </a:p>
          <a:p>
            <a:pPr marL="342900" indent="-342900">
              <a:lnSpc>
                <a:spcPct val="120000"/>
              </a:lnSpc>
              <a:spcBef>
                <a:spcPct val="20000"/>
              </a:spcBef>
              <a:buClr>
                <a:schemeClr val="tx1"/>
              </a:buClr>
              <a:buFontTx/>
              <a:buChar char="•"/>
              <a:defRPr/>
            </a:pPr>
            <a:r>
              <a:rPr lang="hu-HU">
                <a:effectLst>
                  <a:outerShdw blurRad="38100" dist="38100" dir="2700000" algn="tl">
                    <a:srgbClr val="000000"/>
                  </a:outerShdw>
                </a:effectLst>
                <a:latin typeface="Book Antiqua" pitchFamily="18" charset="0"/>
              </a:rPr>
              <a:t>Összenyomódás és tágulás kapcsolata</a:t>
            </a:r>
          </a:p>
          <a:p>
            <a:pPr marL="342900" indent="-342900">
              <a:lnSpc>
                <a:spcPct val="120000"/>
              </a:lnSpc>
              <a:spcBef>
                <a:spcPct val="20000"/>
              </a:spcBef>
              <a:buClr>
                <a:schemeClr val="tx1"/>
              </a:buClr>
              <a:buFontTx/>
              <a:buChar char="•"/>
              <a:defRPr/>
            </a:pPr>
            <a:r>
              <a:rPr lang="hu-HU">
                <a:effectLst>
                  <a:outerShdw blurRad="38100" dist="38100" dir="2700000" algn="tl">
                    <a:srgbClr val="000000"/>
                  </a:outerShdw>
                </a:effectLst>
                <a:latin typeface="Book Antiqua" pitchFamily="18" charset="0"/>
              </a:rPr>
              <a:t>Elliptikus folyás, v</a:t>
            </a:r>
            <a:r>
              <a:rPr lang="hu-HU" baseline="-25000">
                <a:effectLst>
                  <a:outerShdw blurRad="38100" dist="38100" dir="2700000" algn="tl">
                    <a:srgbClr val="000000"/>
                  </a:outerShdw>
                </a:effectLst>
                <a:latin typeface="Book Antiqua" pitchFamily="18" charset="0"/>
              </a:rPr>
              <a:t>2</a:t>
            </a:r>
            <a:r>
              <a:rPr lang="hu-HU">
                <a:effectLst>
                  <a:outerShdw blurRad="38100" dist="38100" dir="2700000" algn="tl">
                    <a:srgbClr val="000000"/>
                  </a:outerShdw>
                </a:effectLst>
                <a:latin typeface="Book Antiqua" pitchFamily="18" charset="0"/>
              </a:rPr>
              <a:t>: azimut aszimmetria</a:t>
            </a:r>
          </a:p>
          <a:p>
            <a:pPr marL="742950" lvl="1" indent="-285750">
              <a:spcBef>
                <a:spcPct val="10000"/>
              </a:spcBef>
              <a:buClr>
                <a:schemeClr val="tx1"/>
              </a:buClr>
              <a:buSzPct val="80000"/>
              <a:buFont typeface="Book Antiqua" pitchFamily="18" charset="0"/>
              <a:buChar char="─"/>
              <a:defRPr/>
            </a:pPr>
            <a:r>
              <a:rPr lang="hu-HU" sz="2000">
                <a:effectLst>
                  <a:outerShdw blurRad="38100" dist="38100" dir="2700000" algn="tl">
                    <a:srgbClr val="000000"/>
                  </a:outerShdw>
                </a:effectLst>
                <a:latin typeface="Book Antiqua" pitchFamily="18" charset="0"/>
              </a:rPr>
              <a:t>Második Fourier-komponens</a:t>
            </a:r>
          </a:p>
          <a:p>
            <a:pPr marL="742950" lvl="1" indent="-285750">
              <a:spcBef>
                <a:spcPct val="10000"/>
              </a:spcBef>
              <a:buClr>
                <a:schemeClr val="tx1"/>
              </a:buClr>
              <a:buSzPct val="80000"/>
              <a:buFont typeface="Book Antiqua" pitchFamily="18" charset="0"/>
              <a:buChar char="─"/>
              <a:defRPr/>
            </a:pPr>
            <a:r>
              <a:rPr lang="hu-HU" sz="2000">
                <a:effectLst>
                  <a:outerShdw blurRad="38100" dist="38100" dir="2700000" algn="tl">
                    <a:srgbClr val="000000"/>
                  </a:outerShdw>
                </a:effectLst>
                <a:latin typeface="Book Antiqua" pitchFamily="18" charset="0"/>
              </a:rPr>
              <a:t>Kollektív viselkedés mérőszáma</a:t>
            </a:r>
          </a:p>
          <a:p>
            <a:pPr marL="742950" lvl="1" indent="-285750">
              <a:spcBef>
                <a:spcPct val="10000"/>
              </a:spcBef>
              <a:buClr>
                <a:schemeClr val="tx1"/>
              </a:buClr>
              <a:buSzPct val="80000"/>
              <a:buFont typeface="Book Antiqua" pitchFamily="18" charset="0"/>
              <a:buChar char="─"/>
              <a:defRPr/>
            </a:pPr>
            <a:r>
              <a:rPr lang="hu-HU" sz="2000">
                <a:effectLst>
                  <a:outerShdw blurRad="38100" dist="38100" dir="2700000" algn="tl">
                    <a:srgbClr val="000000"/>
                  </a:outerShdw>
                </a:effectLst>
                <a:latin typeface="Book Antiqua" pitchFamily="18" charset="0"/>
              </a:rPr>
              <a:t>Ritka gáz: v</a:t>
            </a:r>
            <a:r>
              <a:rPr lang="hu-HU" sz="2000" baseline="-25000">
                <a:effectLst>
                  <a:outerShdw blurRad="38100" dist="38100" dir="2700000" algn="tl">
                    <a:srgbClr val="000000"/>
                  </a:outerShdw>
                </a:effectLst>
                <a:latin typeface="Book Antiqua" pitchFamily="18" charset="0"/>
              </a:rPr>
              <a:t>2 </a:t>
            </a:r>
            <a:r>
              <a:rPr lang="hu-HU" sz="2000">
                <a:effectLst>
                  <a:outerShdw blurRad="38100" dist="38100" dir="2700000" algn="tl">
                    <a:srgbClr val="000000"/>
                  </a:outerShdw>
                </a:effectLst>
                <a:latin typeface="Book Antiqua" pitchFamily="18" charset="0"/>
              </a:rPr>
              <a:t>= 0</a:t>
            </a:r>
          </a:p>
          <a:p>
            <a:pPr marL="742950" lvl="1" indent="-285750">
              <a:spcBef>
                <a:spcPct val="10000"/>
              </a:spcBef>
              <a:buClr>
                <a:schemeClr val="tx1"/>
              </a:buClr>
              <a:buSzPct val="80000"/>
              <a:buFont typeface="Book Antiqua" pitchFamily="18" charset="0"/>
              <a:buChar char="─"/>
              <a:defRPr/>
            </a:pPr>
            <a:r>
              <a:rPr lang="hu-HU" sz="2000">
                <a:effectLst>
                  <a:outerShdw blurRad="38100" dist="38100" dir="2700000" algn="tl">
                    <a:srgbClr val="000000"/>
                  </a:outerShdw>
                </a:effectLst>
                <a:latin typeface="Book Antiqua" pitchFamily="18" charset="0"/>
              </a:rPr>
              <a:t>Hidrodinamika: v</a:t>
            </a:r>
            <a:r>
              <a:rPr lang="hu-HU" sz="2000" baseline="-25000">
                <a:effectLst>
                  <a:outerShdw blurRad="38100" dist="38100" dir="2700000" algn="tl">
                    <a:srgbClr val="000000"/>
                  </a:outerShdw>
                </a:effectLst>
                <a:latin typeface="Book Antiqua" pitchFamily="18" charset="0"/>
              </a:rPr>
              <a:t>2</a:t>
            </a:r>
            <a:r>
              <a:rPr lang="hu-HU" sz="2000">
                <a:effectLst>
                  <a:outerShdw blurRad="38100" dist="38100" dir="2700000" algn="tl">
                    <a:srgbClr val="000000"/>
                  </a:outerShdw>
                </a:effectLst>
                <a:latin typeface="Book Antiqua" pitchFamily="18" charset="0"/>
              </a:rPr>
              <a:t> &gt; 0</a:t>
            </a:r>
          </a:p>
        </p:txBody>
      </p:sp>
      <p:sp>
        <p:nvSpPr>
          <p:cNvPr id="432137" name="Rectangle 9"/>
          <p:cNvSpPr>
            <a:spLocks noChangeArrowheads="1"/>
          </p:cNvSpPr>
          <p:nvPr/>
        </p:nvSpPr>
        <p:spPr bwMode="auto">
          <a:xfrm>
            <a:off x="6267450" y="6270625"/>
            <a:ext cx="2871788" cy="244475"/>
          </a:xfrm>
          <a:prstGeom prst="rect">
            <a:avLst/>
          </a:prstGeom>
          <a:solidFill>
            <a:schemeClr val="tx1"/>
          </a:solidFill>
          <a:ln w="9525">
            <a:noFill/>
            <a:miter lim="800000"/>
            <a:headEnd/>
            <a:tailEnd/>
          </a:ln>
          <a:effectLst/>
        </p:spPr>
        <p:txBody>
          <a:bodyPr wrap="none" anchor="ctr"/>
          <a:lstStyle/>
          <a:p>
            <a:pPr algn="ctr" eaLnBrk="0" hangingPunct="0">
              <a:defRPr/>
            </a:pPr>
            <a:r>
              <a:rPr lang="hu-HU" sz="1200">
                <a:solidFill>
                  <a:schemeClr val="bg2"/>
                </a:solidFill>
                <a:effectLst>
                  <a:outerShdw blurRad="38100" dist="38100" dir="2700000" algn="tl">
                    <a:srgbClr val="C0C0C0"/>
                  </a:outerShdw>
                </a:effectLst>
                <a:latin typeface="Book Antiqua" pitchFamily="18" charset="0"/>
              </a:rPr>
              <a:t>M. Cs. et al., Eur.Phys.J.A38:363-368,2008</a:t>
            </a:r>
          </a:p>
        </p:txBody>
      </p:sp>
      <p:graphicFrame>
        <p:nvGraphicFramePr>
          <p:cNvPr id="432138" name="Object 10"/>
          <p:cNvGraphicFramePr>
            <a:graphicFrameLocks noChangeAspect="1"/>
          </p:cNvGraphicFramePr>
          <p:nvPr/>
        </p:nvGraphicFramePr>
        <p:xfrm>
          <a:off x="1050925" y="3036888"/>
          <a:ext cx="2092325" cy="584200"/>
        </p:xfrm>
        <a:graphic>
          <a:graphicData uri="http://schemas.openxmlformats.org/presentationml/2006/ole">
            <mc:AlternateContent xmlns:mc="http://schemas.openxmlformats.org/markup-compatibility/2006">
              <mc:Choice xmlns:v="urn:schemas-microsoft-com:vml" Requires="v">
                <p:oleObj spid="_x0000_s10244" name="Equation" r:id="rId5" imgW="927000" imgH="253800" progId="">
                  <p:embed/>
                </p:oleObj>
              </mc:Choice>
              <mc:Fallback>
                <p:oleObj name="Equation" r:id="rId5" imgW="927000" imgH="253800" progId="">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0925" y="3036888"/>
                        <a:ext cx="2092325" cy="58420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Lst>
                    </p:spPr>
                  </p:pic>
                </p:oleObj>
              </mc:Fallback>
            </mc:AlternateContent>
          </a:graphicData>
        </a:graphic>
      </p:graphicFrame>
      <p:sp>
        <p:nvSpPr>
          <p:cNvPr id="10253" name="Oval 11"/>
          <p:cNvSpPr>
            <a:spLocks noChangeArrowheads="1"/>
          </p:cNvSpPr>
          <p:nvPr/>
        </p:nvSpPr>
        <p:spPr bwMode="auto">
          <a:xfrm rot="9395838">
            <a:off x="185738" y="1258888"/>
            <a:ext cx="1558925" cy="1625600"/>
          </a:xfrm>
          <a:prstGeom prst="ellipse">
            <a:avLst/>
          </a:prstGeom>
          <a:solidFill>
            <a:schemeClr val="tx1">
              <a:alpha val="29803"/>
            </a:schemeClr>
          </a:solidFill>
          <a:ln w="9525">
            <a:noFill/>
            <a:round/>
            <a:headEnd/>
            <a:tailEnd/>
          </a:ln>
        </p:spPr>
        <p:txBody>
          <a:bodyPr wrap="none" anchor="ctr"/>
          <a:lstStyle/>
          <a:p>
            <a:endParaRPr lang="hu-HU"/>
          </a:p>
        </p:txBody>
      </p:sp>
      <p:sp>
        <p:nvSpPr>
          <p:cNvPr id="10254" name="Oval 12"/>
          <p:cNvSpPr>
            <a:spLocks noChangeArrowheads="1"/>
          </p:cNvSpPr>
          <p:nvPr/>
        </p:nvSpPr>
        <p:spPr bwMode="auto">
          <a:xfrm rot="9395838">
            <a:off x="946150" y="873125"/>
            <a:ext cx="1646238" cy="1625600"/>
          </a:xfrm>
          <a:prstGeom prst="ellipse">
            <a:avLst/>
          </a:prstGeom>
          <a:solidFill>
            <a:schemeClr val="tx1">
              <a:alpha val="29803"/>
            </a:schemeClr>
          </a:solidFill>
          <a:ln w="9525">
            <a:noFill/>
            <a:round/>
            <a:headEnd/>
            <a:tailEnd/>
          </a:ln>
        </p:spPr>
        <p:txBody>
          <a:bodyPr wrap="none" anchor="ctr"/>
          <a:lstStyle/>
          <a:p>
            <a:endParaRPr lang="hu-HU"/>
          </a:p>
        </p:txBody>
      </p:sp>
      <p:sp>
        <p:nvSpPr>
          <p:cNvPr id="10255" name="Line 13"/>
          <p:cNvSpPr>
            <a:spLocks noChangeShapeType="1"/>
          </p:cNvSpPr>
          <p:nvPr/>
        </p:nvSpPr>
        <p:spPr bwMode="auto">
          <a:xfrm rot="3995838" flipV="1">
            <a:off x="2042319" y="1199357"/>
            <a:ext cx="0" cy="779462"/>
          </a:xfrm>
          <a:prstGeom prst="line">
            <a:avLst/>
          </a:prstGeom>
          <a:noFill/>
          <a:ln w="28575">
            <a:solidFill>
              <a:srgbClr val="800000"/>
            </a:solidFill>
            <a:round/>
            <a:headEnd/>
            <a:tailEnd type="triangle" w="med" len="med"/>
          </a:ln>
        </p:spPr>
        <p:txBody>
          <a:bodyPr/>
          <a:lstStyle/>
          <a:p>
            <a:endParaRPr lang="hu-HU"/>
          </a:p>
        </p:txBody>
      </p:sp>
      <p:sp>
        <p:nvSpPr>
          <p:cNvPr id="10256" name="AutoShape 14"/>
          <p:cNvSpPr>
            <a:spLocks noChangeArrowheads="1"/>
          </p:cNvSpPr>
          <p:nvPr/>
        </p:nvSpPr>
        <p:spPr bwMode="auto">
          <a:xfrm>
            <a:off x="5413375" y="1511300"/>
            <a:ext cx="463550" cy="414338"/>
          </a:xfrm>
          <a:prstGeom prst="rightArrow">
            <a:avLst>
              <a:gd name="adj1" fmla="val 50000"/>
              <a:gd name="adj2" fmla="val 27969"/>
            </a:avLst>
          </a:prstGeom>
          <a:solidFill>
            <a:schemeClr val="tx1">
              <a:alpha val="30196"/>
            </a:schemeClr>
          </a:solidFill>
          <a:ln w="9525">
            <a:solidFill>
              <a:schemeClr val="tx1"/>
            </a:solidFill>
            <a:miter lim="800000"/>
            <a:headEnd/>
            <a:tailEnd/>
          </a:ln>
        </p:spPr>
        <p:txBody>
          <a:bodyPr wrap="none" anchor="ctr"/>
          <a:lstStyle/>
          <a:p>
            <a:endParaRPr lang="hu-HU"/>
          </a:p>
        </p:txBody>
      </p:sp>
      <p:graphicFrame>
        <p:nvGraphicFramePr>
          <p:cNvPr id="432143" name="Object 15"/>
          <p:cNvGraphicFramePr>
            <a:graphicFrameLocks noChangeAspect="1"/>
          </p:cNvGraphicFramePr>
          <p:nvPr/>
        </p:nvGraphicFramePr>
        <p:xfrm>
          <a:off x="4141788" y="2717800"/>
          <a:ext cx="5002212" cy="887413"/>
        </p:xfrm>
        <a:graphic>
          <a:graphicData uri="http://schemas.openxmlformats.org/presentationml/2006/ole">
            <mc:AlternateContent xmlns:mc="http://schemas.openxmlformats.org/markup-compatibility/2006">
              <mc:Choice xmlns:v="urn:schemas-microsoft-com:vml" Requires="v">
                <p:oleObj spid="_x0000_s10245" name="Equation" r:id="rId7" imgW="2552400" imgH="444240" progId="">
                  <p:embed/>
                </p:oleObj>
              </mc:Choice>
              <mc:Fallback>
                <p:oleObj name="Equation" r:id="rId7" imgW="2552400" imgH="444240" progId="">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1788" y="2717800"/>
                        <a:ext cx="5002212" cy="887413"/>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Lst>
                    </p:spPr>
                  </p:pic>
                </p:oleObj>
              </mc:Fallback>
            </mc:AlternateContent>
          </a:graphicData>
        </a:graphic>
      </p:graphicFrame>
      <p:grpSp>
        <p:nvGrpSpPr>
          <p:cNvPr id="2" name="Group 16"/>
          <p:cNvGrpSpPr>
            <a:grpSpLocks/>
          </p:cNvGrpSpPr>
          <p:nvPr/>
        </p:nvGrpSpPr>
        <p:grpSpPr bwMode="auto">
          <a:xfrm>
            <a:off x="6324600" y="1171575"/>
            <a:ext cx="2441575" cy="1019175"/>
            <a:chOff x="3984" y="738"/>
            <a:chExt cx="1538" cy="642"/>
          </a:xfrm>
        </p:grpSpPr>
        <p:sp>
          <p:nvSpPr>
            <p:cNvPr id="10312" name="Line 17"/>
            <p:cNvSpPr>
              <a:spLocks noChangeShapeType="1"/>
            </p:cNvSpPr>
            <p:nvPr/>
          </p:nvSpPr>
          <p:spPr bwMode="auto">
            <a:xfrm flipH="1" flipV="1">
              <a:off x="3989" y="887"/>
              <a:ext cx="1" cy="491"/>
            </a:xfrm>
            <a:prstGeom prst="line">
              <a:avLst/>
            </a:prstGeom>
            <a:noFill/>
            <a:ln w="28575">
              <a:solidFill>
                <a:srgbClr val="800000"/>
              </a:solidFill>
              <a:round/>
              <a:headEnd/>
              <a:tailEnd type="triangle" w="med" len="med"/>
            </a:ln>
          </p:spPr>
          <p:txBody>
            <a:bodyPr/>
            <a:lstStyle/>
            <a:p>
              <a:endParaRPr lang="hu-HU"/>
            </a:p>
          </p:txBody>
        </p:sp>
        <p:sp>
          <p:nvSpPr>
            <p:cNvPr id="10313" name="Line 18"/>
            <p:cNvSpPr>
              <a:spLocks noChangeShapeType="1"/>
            </p:cNvSpPr>
            <p:nvPr/>
          </p:nvSpPr>
          <p:spPr bwMode="auto">
            <a:xfrm rot="1147804" flipH="1" flipV="1">
              <a:off x="4052" y="1041"/>
              <a:ext cx="117" cy="327"/>
            </a:xfrm>
            <a:prstGeom prst="line">
              <a:avLst/>
            </a:prstGeom>
            <a:noFill/>
            <a:ln w="28575">
              <a:solidFill>
                <a:srgbClr val="800000"/>
              </a:solidFill>
              <a:round/>
              <a:headEnd/>
              <a:tailEnd type="triangle" w="med" len="med"/>
            </a:ln>
          </p:spPr>
          <p:txBody>
            <a:bodyPr/>
            <a:lstStyle/>
            <a:p>
              <a:endParaRPr lang="hu-HU"/>
            </a:p>
          </p:txBody>
        </p:sp>
        <p:sp>
          <p:nvSpPr>
            <p:cNvPr id="10314" name="Line 19"/>
            <p:cNvSpPr>
              <a:spLocks noChangeShapeType="1"/>
            </p:cNvSpPr>
            <p:nvPr/>
          </p:nvSpPr>
          <p:spPr bwMode="auto">
            <a:xfrm rot="5400000" flipH="1" flipV="1">
              <a:off x="4244" y="1290"/>
              <a:ext cx="175" cy="0"/>
            </a:xfrm>
            <a:prstGeom prst="line">
              <a:avLst/>
            </a:prstGeom>
            <a:noFill/>
            <a:ln w="28575">
              <a:solidFill>
                <a:srgbClr val="800000"/>
              </a:solidFill>
              <a:round/>
              <a:headEnd/>
              <a:tailEnd type="triangle" w="med" len="med"/>
            </a:ln>
          </p:spPr>
          <p:txBody>
            <a:bodyPr/>
            <a:lstStyle/>
            <a:p>
              <a:endParaRPr lang="hu-HU"/>
            </a:p>
          </p:txBody>
        </p:sp>
        <p:sp>
          <p:nvSpPr>
            <p:cNvPr id="10315" name="Line 20"/>
            <p:cNvSpPr>
              <a:spLocks noChangeShapeType="1"/>
            </p:cNvSpPr>
            <p:nvPr/>
          </p:nvSpPr>
          <p:spPr bwMode="auto">
            <a:xfrm rot="2849048" flipH="1" flipV="1">
              <a:off x="4129" y="1179"/>
              <a:ext cx="175" cy="163"/>
            </a:xfrm>
            <a:prstGeom prst="line">
              <a:avLst/>
            </a:prstGeom>
            <a:noFill/>
            <a:ln w="28575">
              <a:solidFill>
                <a:srgbClr val="800000"/>
              </a:solidFill>
              <a:round/>
              <a:headEnd/>
              <a:tailEnd type="triangle" w="med" len="med"/>
            </a:ln>
          </p:spPr>
          <p:txBody>
            <a:bodyPr/>
            <a:lstStyle/>
            <a:p>
              <a:endParaRPr lang="hu-HU"/>
            </a:p>
          </p:txBody>
        </p:sp>
        <p:grpSp>
          <p:nvGrpSpPr>
            <p:cNvPr id="10316" name="Group 21"/>
            <p:cNvGrpSpPr>
              <a:grpSpLocks/>
            </p:cNvGrpSpPr>
            <p:nvPr/>
          </p:nvGrpSpPr>
          <p:grpSpPr bwMode="auto">
            <a:xfrm flipH="1">
              <a:off x="4333" y="887"/>
              <a:ext cx="343" cy="491"/>
              <a:chOff x="4473" y="805"/>
              <a:chExt cx="343" cy="491"/>
            </a:xfrm>
          </p:grpSpPr>
          <p:sp>
            <p:nvSpPr>
              <p:cNvPr id="10329" name="Line 22"/>
              <p:cNvSpPr>
                <a:spLocks noChangeShapeType="1"/>
              </p:cNvSpPr>
              <p:nvPr/>
            </p:nvSpPr>
            <p:spPr bwMode="auto">
              <a:xfrm flipH="1" flipV="1">
                <a:off x="4473" y="805"/>
                <a:ext cx="1" cy="491"/>
              </a:xfrm>
              <a:prstGeom prst="line">
                <a:avLst/>
              </a:prstGeom>
              <a:noFill/>
              <a:ln w="28575">
                <a:solidFill>
                  <a:srgbClr val="800000"/>
                </a:solidFill>
                <a:round/>
                <a:headEnd/>
                <a:tailEnd type="triangle" w="med" len="med"/>
              </a:ln>
            </p:spPr>
            <p:txBody>
              <a:bodyPr/>
              <a:lstStyle/>
              <a:p>
                <a:endParaRPr lang="hu-HU"/>
              </a:p>
            </p:txBody>
          </p:sp>
          <p:sp>
            <p:nvSpPr>
              <p:cNvPr id="10330" name="Line 23"/>
              <p:cNvSpPr>
                <a:spLocks noChangeShapeType="1"/>
              </p:cNvSpPr>
              <p:nvPr/>
            </p:nvSpPr>
            <p:spPr bwMode="auto">
              <a:xfrm rot="1147804" flipH="1" flipV="1">
                <a:off x="4536" y="959"/>
                <a:ext cx="117" cy="327"/>
              </a:xfrm>
              <a:prstGeom prst="line">
                <a:avLst/>
              </a:prstGeom>
              <a:noFill/>
              <a:ln w="28575">
                <a:solidFill>
                  <a:srgbClr val="800000"/>
                </a:solidFill>
                <a:round/>
                <a:headEnd/>
                <a:tailEnd type="triangle" w="med" len="med"/>
              </a:ln>
            </p:spPr>
            <p:txBody>
              <a:bodyPr/>
              <a:lstStyle/>
              <a:p>
                <a:endParaRPr lang="hu-HU"/>
              </a:p>
            </p:txBody>
          </p:sp>
          <p:sp>
            <p:nvSpPr>
              <p:cNvPr id="10331" name="Line 24"/>
              <p:cNvSpPr>
                <a:spLocks noChangeShapeType="1"/>
              </p:cNvSpPr>
              <p:nvPr/>
            </p:nvSpPr>
            <p:spPr bwMode="auto">
              <a:xfrm rot="5400000" flipH="1" flipV="1">
                <a:off x="4728" y="1208"/>
                <a:ext cx="175" cy="0"/>
              </a:xfrm>
              <a:prstGeom prst="line">
                <a:avLst/>
              </a:prstGeom>
              <a:noFill/>
              <a:ln w="28575">
                <a:solidFill>
                  <a:srgbClr val="800000"/>
                </a:solidFill>
                <a:round/>
                <a:headEnd/>
                <a:tailEnd type="triangle" w="med" len="med"/>
              </a:ln>
            </p:spPr>
            <p:txBody>
              <a:bodyPr/>
              <a:lstStyle/>
              <a:p>
                <a:endParaRPr lang="hu-HU"/>
              </a:p>
            </p:txBody>
          </p:sp>
          <p:sp>
            <p:nvSpPr>
              <p:cNvPr id="10332" name="Line 25"/>
              <p:cNvSpPr>
                <a:spLocks noChangeShapeType="1"/>
              </p:cNvSpPr>
              <p:nvPr/>
            </p:nvSpPr>
            <p:spPr bwMode="auto">
              <a:xfrm rot="2849048" flipH="1" flipV="1">
                <a:off x="4613" y="1097"/>
                <a:ext cx="175" cy="163"/>
              </a:xfrm>
              <a:prstGeom prst="line">
                <a:avLst/>
              </a:prstGeom>
              <a:noFill/>
              <a:ln w="28575">
                <a:solidFill>
                  <a:srgbClr val="800000"/>
                </a:solidFill>
                <a:round/>
                <a:headEnd/>
                <a:tailEnd type="triangle" w="med" len="med"/>
              </a:ln>
            </p:spPr>
            <p:txBody>
              <a:bodyPr/>
              <a:lstStyle/>
              <a:p>
                <a:endParaRPr lang="hu-HU"/>
              </a:p>
            </p:txBody>
          </p:sp>
        </p:grpSp>
        <p:grpSp>
          <p:nvGrpSpPr>
            <p:cNvPr id="10317" name="Group 26"/>
            <p:cNvGrpSpPr>
              <a:grpSpLocks/>
            </p:cNvGrpSpPr>
            <p:nvPr/>
          </p:nvGrpSpPr>
          <p:grpSpPr bwMode="auto">
            <a:xfrm>
              <a:off x="4675" y="889"/>
              <a:ext cx="343" cy="491"/>
              <a:chOff x="4473" y="805"/>
              <a:chExt cx="343" cy="491"/>
            </a:xfrm>
          </p:grpSpPr>
          <p:sp>
            <p:nvSpPr>
              <p:cNvPr id="10325" name="Line 27"/>
              <p:cNvSpPr>
                <a:spLocks noChangeShapeType="1"/>
              </p:cNvSpPr>
              <p:nvPr/>
            </p:nvSpPr>
            <p:spPr bwMode="auto">
              <a:xfrm flipH="1" flipV="1">
                <a:off x="4473" y="805"/>
                <a:ext cx="1" cy="491"/>
              </a:xfrm>
              <a:prstGeom prst="line">
                <a:avLst/>
              </a:prstGeom>
              <a:noFill/>
              <a:ln w="28575">
                <a:solidFill>
                  <a:srgbClr val="800000"/>
                </a:solidFill>
                <a:round/>
                <a:headEnd/>
                <a:tailEnd type="triangle" w="med" len="med"/>
              </a:ln>
            </p:spPr>
            <p:txBody>
              <a:bodyPr/>
              <a:lstStyle/>
              <a:p>
                <a:endParaRPr lang="hu-HU"/>
              </a:p>
            </p:txBody>
          </p:sp>
          <p:sp>
            <p:nvSpPr>
              <p:cNvPr id="10326" name="Line 28"/>
              <p:cNvSpPr>
                <a:spLocks noChangeShapeType="1"/>
              </p:cNvSpPr>
              <p:nvPr/>
            </p:nvSpPr>
            <p:spPr bwMode="auto">
              <a:xfrm rot="1147804" flipH="1" flipV="1">
                <a:off x="4536" y="959"/>
                <a:ext cx="117" cy="327"/>
              </a:xfrm>
              <a:prstGeom prst="line">
                <a:avLst/>
              </a:prstGeom>
              <a:noFill/>
              <a:ln w="28575">
                <a:solidFill>
                  <a:srgbClr val="800000"/>
                </a:solidFill>
                <a:round/>
                <a:headEnd/>
                <a:tailEnd type="triangle" w="med" len="med"/>
              </a:ln>
            </p:spPr>
            <p:txBody>
              <a:bodyPr/>
              <a:lstStyle/>
              <a:p>
                <a:endParaRPr lang="hu-HU"/>
              </a:p>
            </p:txBody>
          </p:sp>
          <p:sp>
            <p:nvSpPr>
              <p:cNvPr id="10327" name="Line 29"/>
              <p:cNvSpPr>
                <a:spLocks noChangeShapeType="1"/>
              </p:cNvSpPr>
              <p:nvPr/>
            </p:nvSpPr>
            <p:spPr bwMode="auto">
              <a:xfrm rot="5400000" flipH="1" flipV="1">
                <a:off x="4728" y="1208"/>
                <a:ext cx="175" cy="0"/>
              </a:xfrm>
              <a:prstGeom prst="line">
                <a:avLst/>
              </a:prstGeom>
              <a:noFill/>
              <a:ln w="28575">
                <a:solidFill>
                  <a:srgbClr val="800000"/>
                </a:solidFill>
                <a:round/>
                <a:headEnd/>
                <a:tailEnd type="triangle" w="med" len="med"/>
              </a:ln>
            </p:spPr>
            <p:txBody>
              <a:bodyPr/>
              <a:lstStyle/>
              <a:p>
                <a:endParaRPr lang="hu-HU"/>
              </a:p>
            </p:txBody>
          </p:sp>
          <p:sp>
            <p:nvSpPr>
              <p:cNvPr id="10328" name="Line 30"/>
              <p:cNvSpPr>
                <a:spLocks noChangeShapeType="1"/>
              </p:cNvSpPr>
              <p:nvPr/>
            </p:nvSpPr>
            <p:spPr bwMode="auto">
              <a:xfrm rot="2849048" flipH="1" flipV="1">
                <a:off x="4613" y="1097"/>
                <a:ext cx="175" cy="163"/>
              </a:xfrm>
              <a:prstGeom prst="line">
                <a:avLst/>
              </a:prstGeom>
              <a:noFill/>
              <a:ln w="28575">
                <a:solidFill>
                  <a:srgbClr val="800000"/>
                </a:solidFill>
                <a:round/>
                <a:headEnd/>
                <a:tailEnd type="triangle" w="med" len="med"/>
              </a:ln>
            </p:spPr>
            <p:txBody>
              <a:bodyPr/>
              <a:lstStyle/>
              <a:p>
                <a:endParaRPr lang="hu-HU"/>
              </a:p>
            </p:txBody>
          </p:sp>
        </p:grpSp>
        <p:grpSp>
          <p:nvGrpSpPr>
            <p:cNvPr id="10318" name="Group 31"/>
            <p:cNvGrpSpPr>
              <a:grpSpLocks/>
            </p:cNvGrpSpPr>
            <p:nvPr/>
          </p:nvGrpSpPr>
          <p:grpSpPr bwMode="auto">
            <a:xfrm flipH="1">
              <a:off x="5017" y="889"/>
              <a:ext cx="343" cy="491"/>
              <a:chOff x="4473" y="805"/>
              <a:chExt cx="343" cy="491"/>
            </a:xfrm>
          </p:grpSpPr>
          <p:sp>
            <p:nvSpPr>
              <p:cNvPr id="10321" name="Line 32"/>
              <p:cNvSpPr>
                <a:spLocks noChangeShapeType="1"/>
              </p:cNvSpPr>
              <p:nvPr/>
            </p:nvSpPr>
            <p:spPr bwMode="auto">
              <a:xfrm flipH="1" flipV="1">
                <a:off x="4473" y="805"/>
                <a:ext cx="1" cy="491"/>
              </a:xfrm>
              <a:prstGeom prst="line">
                <a:avLst/>
              </a:prstGeom>
              <a:noFill/>
              <a:ln w="28575">
                <a:solidFill>
                  <a:srgbClr val="800000"/>
                </a:solidFill>
                <a:round/>
                <a:headEnd/>
                <a:tailEnd type="triangle" w="med" len="med"/>
              </a:ln>
            </p:spPr>
            <p:txBody>
              <a:bodyPr/>
              <a:lstStyle/>
              <a:p>
                <a:endParaRPr lang="hu-HU"/>
              </a:p>
            </p:txBody>
          </p:sp>
          <p:sp>
            <p:nvSpPr>
              <p:cNvPr id="10322" name="Line 33"/>
              <p:cNvSpPr>
                <a:spLocks noChangeShapeType="1"/>
              </p:cNvSpPr>
              <p:nvPr/>
            </p:nvSpPr>
            <p:spPr bwMode="auto">
              <a:xfrm rot="1147804" flipH="1" flipV="1">
                <a:off x="4536" y="959"/>
                <a:ext cx="117" cy="327"/>
              </a:xfrm>
              <a:prstGeom prst="line">
                <a:avLst/>
              </a:prstGeom>
              <a:noFill/>
              <a:ln w="28575">
                <a:solidFill>
                  <a:srgbClr val="800000"/>
                </a:solidFill>
                <a:round/>
                <a:headEnd/>
                <a:tailEnd type="triangle" w="med" len="med"/>
              </a:ln>
            </p:spPr>
            <p:txBody>
              <a:bodyPr/>
              <a:lstStyle/>
              <a:p>
                <a:endParaRPr lang="hu-HU"/>
              </a:p>
            </p:txBody>
          </p:sp>
          <p:sp>
            <p:nvSpPr>
              <p:cNvPr id="10323" name="Line 34"/>
              <p:cNvSpPr>
                <a:spLocks noChangeShapeType="1"/>
              </p:cNvSpPr>
              <p:nvPr/>
            </p:nvSpPr>
            <p:spPr bwMode="auto">
              <a:xfrm rot="5400000" flipH="1" flipV="1">
                <a:off x="4728" y="1208"/>
                <a:ext cx="175" cy="0"/>
              </a:xfrm>
              <a:prstGeom prst="line">
                <a:avLst/>
              </a:prstGeom>
              <a:noFill/>
              <a:ln w="28575">
                <a:solidFill>
                  <a:srgbClr val="800000"/>
                </a:solidFill>
                <a:round/>
                <a:headEnd/>
                <a:tailEnd type="triangle" w="med" len="med"/>
              </a:ln>
            </p:spPr>
            <p:txBody>
              <a:bodyPr/>
              <a:lstStyle/>
              <a:p>
                <a:endParaRPr lang="hu-HU"/>
              </a:p>
            </p:txBody>
          </p:sp>
          <p:sp>
            <p:nvSpPr>
              <p:cNvPr id="10324" name="Line 35"/>
              <p:cNvSpPr>
                <a:spLocks noChangeShapeType="1"/>
              </p:cNvSpPr>
              <p:nvPr/>
            </p:nvSpPr>
            <p:spPr bwMode="auto">
              <a:xfrm rot="2849048" flipH="1" flipV="1">
                <a:off x="4613" y="1097"/>
                <a:ext cx="175" cy="163"/>
              </a:xfrm>
              <a:prstGeom prst="line">
                <a:avLst/>
              </a:prstGeom>
              <a:noFill/>
              <a:ln w="28575">
                <a:solidFill>
                  <a:srgbClr val="800000"/>
                </a:solidFill>
                <a:round/>
                <a:headEnd/>
                <a:tailEnd type="triangle" w="med" len="med"/>
              </a:ln>
            </p:spPr>
            <p:txBody>
              <a:bodyPr/>
              <a:lstStyle/>
              <a:p>
                <a:endParaRPr lang="hu-HU"/>
              </a:p>
            </p:txBody>
          </p:sp>
        </p:grpSp>
        <p:sp>
          <p:nvSpPr>
            <p:cNvPr id="10319" name="Freeform 36"/>
            <p:cNvSpPr>
              <a:spLocks/>
            </p:cNvSpPr>
            <p:nvPr/>
          </p:nvSpPr>
          <p:spPr bwMode="auto">
            <a:xfrm>
              <a:off x="3984" y="886"/>
              <a:ext cx="1538" cy="322"/>
            </a:xfrm>
            <a:custGeom>
              <a:avLst/>
              <a:gdLst>
                <a:gd name="T0" fmla="*/ 0 w 1538"/>
                <a:gd name="T1" fmla="*/ 4 h 322"/>
                <a:gd name="T2" fmla="*/ 174 w 1538"/>
                <a:gd name="T3" fmla="*/ 172 h 322"/>
                <a:gd name="T4" fmla="*/ 352 w 1538"/>
                <a:gd name="T5" fmla="*/ 320 h 322"/>
                <a:gd name="T6" fmla="*/ 540 w 1538"/>
                <a:gd name="T7" fmla="*/ 162 h 322"/>
                <a:gd name="T8" fmla="*/ 694 w 1538"/>
                <a:gd name="T9" fmla="*/ 0 h 322"/>
                <a:gd name="T10" fmla="*/ 828 w 1538"/>
                <a:gd name="T11" fmla="*/ 162 h 322"/>
                <a:gd name="T12" fmla="*/ 1032 w 1538"/>
                <a:gd name="T13" fmla="*/ 320 h 322"/>
                <a:gd name="T14" fmla="*/ 1234 w 1538"/>
                <a:gd name="T15" fmla="*/ 170 h 322"/>
                <a:gd name="T16" fmla="*/ 1378 w 1538"/>
                <a:gd name="T17" fmla="*/ 6 h 322"/>
                <a:gd name="T18" fmla="*/ 1538 w 1538"/>
                <a:gd name="T19" fmla="*/ 190 h 3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8"/>
                <a:gd name="T31" fmla="*/ 0 h 322"/>
                <a:gd name="T32" fmla="*/ 1538 w 1538"/>
                <a:gd name="T33" fmla="*/ 322 h 3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8" h="322">
                  <a:moveTo>
                    <a:pt x="0" y="4"/>
                  </a:moveTo>
                  <a:cubicBezTo>
                    <a:pt x="57" y="61"/>
                    <a:pt x="115" y="119"/>
                    <a:pt x="174" y="172"/>
                  </a:cubicBezTo>
                  <a:cubicBezTo>
                    <a:pt x="233" y="225"/>
                    <a:pt x="291" y="322"/>
                    <a:pt x="352" y="320"/>
                  </a:cubicBezTo>
                  <a:cubicBezTo>
                    <a:pt x="413" y="318"/>
                    <a:pt x="483" y="215"/>
                    <a:pt x="540" y="162"/>
                  </a:cubicBezTo>
                  <a:cubicBezTo>
                    <a:pt x="597" y="109"/>
                    <a:pt x="646" y="0"/>
                    <a:pt x="694" y="0"/>
                  </a:cubicBezTo>
                  <a:cubicBezTo>
                    <a:pt x="742" y="0"/>
                    <a:pt x="772" y="109"/>
                    <a:pt x="828" y="162"/>
                  </a:cubicBezTo>
                  <a:cubicBezTo>
                    <a:pt x="884" y="215"/>
                    <a:pt x="964" y="319"/>
                    <a:pt x="1032" y="320"/>
                  </a:cubicBezTo>
                  <a:cubicBezTo>
                    <a:pt x="1100" y="321"/>
                    <a:pt x="1176" y="222"/>
                    <a:pt x="1234" y="170"/>
                  </a:cubicBezTo>
                  <a:cubicBezTo>
                    <a:pt x="1292" y="118"/>
                    <a:pt x="1327" y="3"/>
                    <a:pt x="1378" y="6"/>
                  </a:cubicBezTo>
                  <a:cubicBezTo>
                    <a:pt x="1429" y="9"/>
                    <a:pt x="1504" y="156"/>
                    <a:pt x="1538" y="190"/>
                  </a:cubicBezTo>
                </a:path>
              </a:pathLst>
            </a:custGeom>
            <a:noFill/>
            <a:ln w="9525">
              <a:solidFill>
                <a:schemeClr val="tx1"/>
              </a:solidFill>
              <a:round/>
              <a:headEnd/>
              <a:tailEnd/>
            </a:ln>
          </p:spPr>
          <p:txBody>
            <a:bodyPr wrap="none"/>
            <a:lstStyle/>
            <a:p>
              <a:endParaRPr lang="hu-HU"/>
            </a:p>
          </p:txBody>
        </p:sp>
        <p:sp>
          <p:nvSpPr>
            <p:cNvPr id="432165" name="Rectangle 37"/>
            <p:cNvSpPr>
              <a:spLocks noChangeArrowheads="1"/>
            </p:cNvSpPr>
            <p:nvPr/>
          </p:nvSpPr>
          <p:spPr bwMode="auto">
            <a:xfrm>
              <a:off x="4819" y="738"/>
              <a:ext cx="424" cy="288"/>
            </a:xfrm>
            <a:prstGeom prst="rect">
              <a:avLst/>
            </a:prstGeom>
            <a:noFill/>
            <a:ln w="9525">
              <a:noFill/>
              <a:miter lim="800000"/>
              <a:headEnd/>
              <a:tailEnd/>
            </a:ln>
            <a:effectLst/>
          </p:spPr>
          <p:txBody>
            <a:bodyPr wrap="none">
              <a:spAutoFit/>
            </a:bodyPr>
            <a:lstStyle/>
            <a:p>
              <a:pPr>
                <a:defRPr/>
              </a:pPr>
              <a:r>
                <a:rPr lang="hu-HU" b="0">
                  <a:effectLst>
                    <a:outerShdw blurRad="38100" dist="38100" dir="2700000" algn="tl">
                      <a:srgbClr val="000000"/>
                    </a:outerShdw>
                  </a:effectLst>
                </a:rPr>
                <a:t>f(</a:t>
              </a:r>
              <a:r>
                <a:rPr lang="hu-HU" b="0">
                  <a:effectLst>
                    <a:outerShdw blurRad="38100" dist="38100" dir="2700000" algn="tl">
                      <a:srgbClr val="000000"/>
                    </a:outerShdw>
                  </a:effectLst>
                  <a:latin typeface="Symbol" pitchFamily="18" charset="2"/>
                </a:rPr>
                <a:t>j</a:t>
              </a:r>
              <a:r>
                <a:rPr lang="hu-HU" b="0">
                  <a:effectLst>
                    <a:outerShdw blurRad="38100" dist="38100" dir="2700000" algn="tl">
                      <a:srgbClr val="000000"/>
                    </a:outerShdw>
                  </a:effectLst>
                </a:rPr>
                <a:t>)</a:t>
              </a:r>
              <a:endParaRPr lang="en-US" b="0">
                <a:effectLst>
                  <a:outerShdw blurRad="38100" dist="38100" dir="2700000" algn="tl">
                    <a:srgbClr val="000000"/>
                  </a:outerShdw>
                </a:effectLst>
              </a:endParaRPr>
            </a:p>
          </p:txBody>
        </p:sp>
      </p:grpSp>
      <p:grpSp>
        <p:nvGrpSpPr>
          <p:cNvPr id="6" name="Group 38"/>
          <p:cNvGrpSpPr>
            <a:grpSpLocks/>
          </p:cNvGrpSpPr>
          <p:nvPr/>
        </p:nvGrpSpPr>
        <p:grpSpPr bwMode="auto">
          <a:xfrm>
            <a:off x="6008688" y="901700"/>
            <a:ext cx="3068637" cy="1784350"/>
            <a:chOff x="3785" y="568"/>
            <a:chExt cx="1933" cy="1124"/>
          </a:xfrm>
        </p:grpSpPr>
        <p:sp>
          <p:nvSpPr>
            <p:cNvPr id="10303" name="Line 39"/>
            <p:cNvSpPr>
              <a:spLocks noChangeShapeType="1"/>
            </p:cNvSpPr>
            <p:nvPr/>
          </p:nvSpPr>
          <p:spPr bwMode="auto">
            <a:xfrm flipV="1">
              <a:off x="3877" y="568"/>
              <a:ext cx="0" cy="899"/>
            </a:xfrm>
            <a:prstGeom prst="line">
              <a:avLst/>
            </a:prstGeom>
            <a:noFill/>
            <a:ln w="9525">
              <a:solidFill>
                <a:schemeClr val="tx1"/>
              </a:solidFill>
              <a:round/>
              <a:headEnd/>
              <a:tailEnd type="triangle" w="med" len="med"/>
            </a:ln>
          </p:spPr>
          <p:txBody>
            <a:bodyPr wrap="none"/>
            <a:lstStyle/>
            <a:p>
              <a:endParaRPr lang="hu-HU"/>
            </a:p>
          </p:txBody>
        </p:sp>
        <p:sp>
          <p:nvSpPr>
            <p:cNvPr id="10304" name="Line 40"/>
            <p:cNvSpPr>
              <a:spLocks noChangeShapeType="1"/>
            </p:cNvSpPr>
            <p:nvPr/>
          </p:nvSpPr>
          <p:spPr bwMode="auto">
            <a:xfrm>
              <a:off x="3785" y="1382"/>
              <a:ext cx="1910" cy="2"/>
            </a:xfrm>
            <a:prstGeom prst="line">
              <a:avLst/>
            </a:prstGeom>
            <a:noFill/>
            <a:ln w="9525">
              <a:solidFill>
                <a:schemeClr val="tx1"/>
              </a:solidFill>
              <a:round/>
              <a:headEnd/>
              <a:tailEnd type="triangle" w="med" len="med"/>
            </a:ln>
          </p:spPr>
          <p:txBody>
            <a:bodyPr wrap="none"/>
            <a:lstStyle/>
            <a:p>
              <a:endParaRPr lang="hu-HU"/>
            </a:p>
          </p:txBody>
        </p:sp>
        <p:sp>
          <p:nvSpPr>
            <p:cNvPr id="432169" name="Rectangle 41"/>
            <p:cNvSpPr>
              <a:spLocks noChangeArrowheads="1"/>
            </p:cNvSpPr>
            <p:nvPr/>
          </p:nvSpPr>
          <p:spPr bwMode="auto">
            <a:xfrm>
              <a:off x="3944" y="1404"/>
              <a:ext cx="1539" cy="288"/>
            </a:xfrm>
            <a:prstGeom prst="rect">
              <a:avLst/>
            </a:prstGeom>
            <a:noFill/>
            <a:ln w="9525">
              <a:noFill/>
              <a:miter lim="800000"/>
              <a:headEnd/>
              <a:tailEnd/>
            </a:ln>
            <a:effectLst/>
          </p:spPr>
          <p:txBody>
            <a:bodyPr lIns="0" rIns="0">
              <a:spAutoFit/>
            </a:bodyPr>
            <a:lstStyle/>
            <a:p>
              <a:pPr>
                <a:defRPr/>
              </a:pPr>
              <a:r>
                <a:rPr lang="hu-HU" b="0">
                  <a:effectLst>
                    <a:outerShdw blurRad="38100" dist="38100" dir="2700000" algn="tl">
                      <a:srgbClr val="000000"/>
                    </a:outerShdw>
                  </a:effectLst>
                  <a:latin typeface="Symbol" pitchFamily="18" charset="2"/>
                </a:rPr>
                <a:t>0            p           2p</a:t>
              </a:r>
              <a:endParaRPr lang="en-US" b="0">
                <a:effectLst>
                  <a:outerShdw blurRad="38100" dist="38100" dir="2700000" algn="tl">
                    <a:srgbClr val="000000"/>
                  </a:outerShdw>
                </a:effectLst>
              </a:endParaRPr>
            </a:p>
          </p:txBody>
        </p:sp>
        <p:sp>
          <p:nvSpPr>
            <p:cNvPr id="432170" name="Rectangle 42"/>
            <p:cNvSpPr>
              <a:spLocks noChangeArrowheads="1"/>
            </p:cNvSpPr>
            <p:nvPr/>
          </p:nvSpPr>
          <p:spPr bwMode="auto">
            <a:xfrm>
              <a:off x="5486" y="1096"/>
              <a:ext cx="232" cy="288"/>
            </a:xfrm>
            <a:prstGeom prst="rect">
              <a:avLst/>
            </a:prstGeom>
            <a:noFill/>
            <a:ln w="9525">
              <a:noFill/>
              <a:miter lim="800000"/>
              <a:headEnd/>
              <a:tailEnd/>
            </a:ln>
            <a:effectLst/>
          </p:spPr>
          <p:txBody>
            <a:bodyPr wrap="none">
              <a:spAutoFit/>
            </a:bodyPr>
            <a:lstStyle/>
            <a:p>
              <a:pPr>
                <a:defRPr/>
              </a:pPr>
              <a:r>
                <a:rPr lang="hu-HU" b="0">
                  <a:effectLst>
                    <a:outerShdw blurRad="38100" dist="38100" dir="2700000" algn="tl">
                      <a:srgbClr val="000000"/>
                    </a:outerShdw>
                  </a:effectLst>
                  <a:latin typeface="Symbol" pitchFamily="18" charset="2"/>
                </a:rPr>
                <a:t>j</a:t>
              </a:r>
              <a:endParaRPr lang="en-US" b="0">
                <a:effectLst>
                  <a:outerShdw blurRad="38100" dist="38100" dir="2700000" algn="tl">
                    <a:srgbClr val="000000"/>
                  </a:outerShdw>
                </a:effectLst>
                <a:latin typeface="Symbol" pitchFamily="18" charset="2"/>
              </a:endParaRPr>
            </a:p>
          </p:txBody>
        </p:sp>
        <p:sp>
          <p:nvSpPr>
            <p:cNvPr id="10307" name="Line 43"/>
            <p:cNvSpPr>
              <a:spLocks noChangeShapeType="1"/>
            </p:cNvSpPr>
            <p:nvPr/>
          </p:nvSpPr>
          <p:spPr bwMode="auto">
            <a:xfrm>
              <a:off x="3990" y="1343"/>
              <a:ext cx="0" cy="70"/>
            </a:xfrm>
            <a:prstGeom prst="line">
              <a:avLst/>
            </a:prstGeom>
            <a:noFill/>
            <a:ln w="9525">
              <a:solidFill>
                <a:schemeClr val="tx1"/>
              </a:solidFill>
              <a:round/>
              <a:headEnd/>
              <a:tailEnd/>
            </a:ln>
          </p:spPr>
          <p:txBody>
            <a:bodyPr wrap="none"/>
            <a:lstStyle/>
            <a:p>
              <a:endParaRPr lang="hu-HU"/>
            </a:p>
          </p:txBody>
        </p:sp>
        <p:sp>
          <p:nvSpPr>
            <p:cNvPr id="10308" name="Line 44"/>
            <p:cNvSpPr>
              <a:spLocks noChangeShapeType="1"/>
            </p:cNvSpPr>
            <p:nvPr/>
          </p:nvSpPr>
          <p:spPr bwMode="auto">
            <a:xfrm>
              <a:off x="4676" y="1345"/>
              <a:ext cx="0" cy="70"/>
            </a:xfrm>
            <a:prstGeom prst="line">
              <a:avLst/>
            </a:prstGeom>
            <a:noFill/>
            <a:ln w="9525">
              <a:solidFill>
                <a:schemeClr val="tx1"/>
              </a:solidFill>
              <a:round/>
              <a:headEnd/>
              <a:tailEnd/>
            </a:ln>
          </p:spPr>
          <p:txBody>
            <a:bodyPr wrap="none"/>
            <a:lstStyle/>
            <a:p>
              <a:endParaRPr lang="hu-HU"/>
            </a:p>
          </p:txBody>
        </p:sp>
        <p:sp>
          <p:nvSpPr>
            <p:cNvPr id="10309" name="Line 45"/>
            <p:cNvSpPr>
              <a:spLocks noChangeShapeType="1"/>
            </p:cNvSpPr>
            <p:nvPr/>
          </p:nvSpPr>
          <p:spPr bwMode="auto">
            <a:xfrm>
              <a:off x="5360" y="1339"/>
              <a:ext cx="0" cy="70"/>
            </a:xfrm>
            <a:prstGeom prst="line">
              <a:avLst/>
            </a:prstGeom>
            <a:noFill/>
            <a:ln w="9525">
              <a:solidFill>
                <a:schemeClr val="tx1"/>
              </a:solidFill>
              <a:round/>
              <a:headEnd/>
              <a:tailEnd/>
            </a:ln>
          </p:spPr>
          <p:txBody>
            <a:bodyPr wrap="none"/>
            <a:lstStyle/>
            <a:p>
              <a:endParaRPr lang="hu-HU"/>
            </a:p>
          </p:txBody>
        </p:sp>
        <p:sp>
          <p:nvSpPr>
            <p:cNvPr id="10310" name="Line 46"/>
            <p:cNvSpPr>
              <a:spLocks noChangeShapeType="1"/>
            </p:cNvSpPr>
            <p:nvPr/>
          </p:nvSpPr>
          <p:spPr bwMode="auto">
            <a:xfrm>
              <a:off x="4332" y="1357"/>
              <a:ext cx="0" cy="46"/>
            </a:xfrm>
            <a:prstGeom prst="line">
              <a:avLst/>
            </a:prstGeom>
            <a:noFill/>
            <a:ln w="9525">
              <a:solidFill>
                <a:schemeClr val="tx1"/>
              </a:solidFill>
              <a:round/>
              <a:headEnd/>
              <a:tailEnd/>
            </a:ln>
          </p:spPr>
          <p:txBody>
            <a:bodyPr wrap="none"/>
            <a:lstStyle/>
            <a:p>
              <a:endParaRPr lang="hu-HU"/>
            </a:p>
          </p:txBody>
        </p:sp>
        <p:sp>
          <p:nvSpPr>
            <p:cNvPr id="10311" name="Line 47"/>
            <p:cNvSpPr>
              <a:spLocks noChangeShapeType="1"/>
            </p:cNvSpPr>
            <p:nvPr/>
          </p:nvSpPr>
          <p:spPr bwMode="auto">
            <a:xfrm>
              <a:off x="5018" y="1359"/>
              <a:ext cx="0" cy="46"/>
            </a:xfrm>
            <a:prstGeom prst="line">
              <a:avLst/>
            </a:prstGeom>
            <a:noFill/>
            <a:ln w="9525">
              <a:solidFill>
                <a:schemeClr val="tx1"/>
              </a:solidFill>
              <a:round/>
              <a:headEnd/>
              <a:tailEnd/>
            </a:ln>
          </p:spPr>
          <p:txBody>
            <a:bodyPr wrap="none"/>
            <a:lstStyle/>
            <a:p>
              <a:endParaRPr lang="hu-HU"/>
            </a:p>
          </p:txBody>
        </p:sp>
      </p:grpSp>
      <p:grpSp>
        <p:nvGrpSpPr>
          <p:cNvPr id="10259" name="Group 48"/>
          <p:cNvGrpSpPr>
            <a:grpSpLocks/>
          </p:cNvGrpSpPr>
          <p:nvPr/>
        </p:nvGrpSpPr>
        <p:grpSpPr bwMode="auto">
          <a:xfrm>
            <a:off x="30163" y="760413"/>
            <a:ext cx="2630487" cy="2255837"/>
            <a:chOff x="19" y="479"/>
            <a:chExt cx="1657" cy="1421"/>
          </a:xfrm>
        </p:grpSpPr>
        <p:sp>
          <p:nvSpPr>
            <p:cNvPr id="10282" name="Oval 49"/>
            <p:cNvSpPr>
              <a:spLocks noChangeArrowheads="1"/>
            </p:cNvSpPr>
            <p:nvPr/>
          </p:nvSpPr>
          <p:spPr bwMode="auto">
            <a:xfrm rot="9336061">
              <a:off x="640" y="793"/>
              <a:ext cx="417" cy="788"/>
            </a:xfrm>
            <a:prstGeom prst="ellipse">
              <a:avLst/>
            </a:prstGeom>
            <a:solidFill>
              <a:srgbClr val="FF0000">
                <a:alpha val="29803"/>
              </a:srgbClr>
            </a:solidFill>
            <a:ln w="9360">
              <a:solidFill>
                <a:srgbClr val="000000"/>
              </a:solidFill>
              <a:round/>
              <a:headEnd/>
              <a:tailEnd/>
            </a:ln>
          </p:spPr>
          <p:txBody>
            <a:bodyPr wrap="none" anchor="ctr"/>
            <a:lstStyle/>
            <a:p>
              <a:endParaRPr lang="hu-HU"/>
            </a:p>
          </p:txBody>
        </p:sp>
        <p:grpSp>
          <p:nvGrpSpPr>
            <p:cNvPr id="10283" name="Group 50"/>
            <p:cNvGrpSpPr>
              <a:grpSpLocks/>
            </p:cNvGrpSpPr>
            <p:nvPr/>
          </p:nvGrpSpPr>
          <p:grpSpPr bwMode="auto">
            <a:xfrm rot="-1445217">
              <a:off x="939" y="1014"/>
              <a:ext cx="737" cy="587"/>
              <a:chOff x="2982" y="1139"/>
              <a:chExt cx="737" cy="587"/>
            </a:xfrm>
          </p:grpSpPr>
          <p:sp>
            <p:nvSpPr>
              <p:cNvPr id="10299" name="Line 51"/>
              <p:cNvSpPr>
                <a:spLocks noChangeShapeType="1"/>
              </p:cNvSpPr>
              <p:nvPr/>
            </p:nvSpPr>
            <p:spPr bwMode="auto">
              <a:xfrm rot="5381277" flipV="1">
                <a:off x="3474" y="893"/>
                <a:ext cx="0" cy="491"/>
              </a:xfrm>
              <a:prstGeom prst="line">
                <a:avLst/>
              </a:prstGeom>
              <a:noFill/>
              <a:ln w="28575">
                <a:solidFill>
                  <a:srgbClr val="800000"/>
                </a:solidFill>
                <a:round/>
                <a:headEnd/>
                <a:tailEnd type="triangle" w="med" len="med"/>
              </a:ln>
            </p:spPr>
            <p:txBody>
              <a:bodyPr/>
              <a:lstStyle/>
              <a:p>
                <a:endParaRPr lang="hu-HU"/>
              </a:p>
            </p:txBody>
          </p:sp>
          <p:sp>
            <p:nvSpPr>
              <p:cNvPr id="10300" name="Line 52"/>
              <p:cNvSpPr>
                <a:spLocks noChangeShapeType="1"/>
              </p:cNvSpPr>
              <p:nvPr/>
            </p:nvSpPr>
            <p:spPr bwMode="auto">
              <a:xfrm rot="5381277" flipV="1">
                <a:off x="3335" y="1209"/>
                <a:ext cx="117" cy="327"/>
              </a:xfrm>
              <a:prstGeom prst="line">
                <a:avLst/>
              </a:prstGeom>
              <a:noFill/>
              <a:ln w="28575">
                <a:solidFill>
                  <a:srgbClr val="800000"/>
                </a:solidFill>
                <a:round/>
                <a:headEnd/>
                <a:tailEnd type="triangle" w="med" len="med"/>
              </a:ln>
            </p:spPr>
            <p:txBody>
              <a:bodyPr/>
              <a:lstStyle/>
              <a:p>
                <a:endParaRPr lang="hu-HU"/>
              </a:p>
            </p:txBody>
          </p:sp>
          <p:sp>
            <p:nvSpPr>
              <p:cNvPr id="10301" name="Line 53"/>
              <p:cNvSpPr>
                <a:spLocks noChangeShapeType="1"/>
              </p:cNvSpPr>
              <p:nvPr/>
            </p:nvSpPr>
            <p:spPr bwMode="auto">
              <a:xfrm rot="5381277" flipV="1">
                <a:off x="2894" y="1639"/>
                <a:ext cx="175" cy="0"/>
              </a:xfrm>
              <a:prstGeom prst="line">
                <a:avLst/>
              </a:prstGeom>
              <a:noFill/>
              <a:ln w="28575">
                <a:solidFill>
                  <a:srgbClr val="800000"/>
                </a:solidFill>
                <a:round/>
                <a:headEnd/>
                <a:tailEnd type="triangle" w="med" len="med"/>
              </a:ln>
            </p:spPr>
            <p:txBody>
              <a:bodyPr/>
              <a:lstStyle/>
              <a:p>
                <a:endParaRPr lang="hu-HU"/>
              </a:p>
            </p:txBody>
          </p:sp>
          <p:sp>
            <p:nvSpPr>
              <p:cNvPr id="10302" name="Line 54"/>
              <p:cNvSpPr>
                <a:spLocks noChangeShapeType="1"/>
              </p:cNvSpPr>
              <p:nvPr/>
            </p:nvSpPr>
            <p:spPr bwMode="auto">
              <a:xfrm rot="5381277" flipV="1">
                <a:off x="3131" y="1455"/>
                <a:ext cx="175" cy="163"/>
              </a:xfrm>
              <a:prstGeom prst="line">
                <a:avLst/>
              </a:prstGeom>
              <a:noFill/>
              <a:ln w="28575">
                <a:solidFill>
                  <a:srgbClr val="800000"/>
                </a:solidFill>
                <a:round/>
                <a:headEnd/>
                <a:tailEnd type="triangle" w="med" len="med"/>
              </a:ln>
            </p:spPr>
            <p:txBody>
              <a:bodyPr/>
              <a:lstStyle/>
              <a:p>
                <a:endParaRPr lang="hu-HU"/>
              </a:p>
            </p:txBody>
          </p:sp>
        </p:grpSp>
        <p:grpSp>
          <p:nvGrpSpPr>
            <p:cNvPr id="10284" name="Group 55"/>
            <p:cNvGrpSpPr>
              <a:grpSpLocks/>
            </p:cNvGrpSpPr>
            <p:nvPr/>
          </p:nvGrpSpPr>
          <p:grpSpPr bwMode="auto">
            <a:xfrm rot="9354783">
              <a:off x="19" y="784"/>
              <a:ext cx="737" cy="587"/>
              <a:chOff x="2982" y="1139"/>
              <a:chExt cx="737" cy="587"/>
            </a:xfrm>
          </p:grpSpPr>
          <p:sp>
            <p:nvSpPr>
              <p:cNvPr id="10295" name="Line 56"/>
              <p:cNvSpPr>
                <a:spLocks noChangeShapeType="1"/>
              </p:cNvSpPr>
              <p:nvPr/>
            </p:nvSpPr>
            <p:spPr bwMode="auto">
              <a:xfrm rot="5381277" flipV="1">
                <a:off x="3474" y="893"/>
                <a:ext cx="0" cy="491"/>
              </a:xfrm>
              <a:prstGeom prst="line">
                <a:avLst/>
              </a:prstGeom>
              <a:noFill/>
              <a:ln w="28575">
                <a:solidFill>
                  <a:srgbClr val="800000"/>
                </a:solidFill>
                <a:round/>
                <a:headEnd/>
                <a:tailEnd type="triangle" w="med" len="med"/>
              </a:ln>
            </p:spPr>
            <p:txBody>
              <a:bodyPr/>
              <a:lstStyle/>
              <a:p>
                <a:endParaRPr lang="hu-HU"/>
              </a:p>
            </p:txBody>
          </p:sp>
          <p:sp>
            <p:nvSpPr>
              <p:cNvPr id="10296" name="Line 57"/>
              <p:cNvSpPr>
                <a:spLocks noChangeShapeType="1"/>
              </p:cNvSpPr>
              <p:nvPr/>
            </p:nvSpPr>
            <p:spPr bwMode="auto">
              <a:xfrm rot="5381277" flipV="1">
                <a:off x="3335" y="1209"/>
                <a:ext cx="117" cy="327"/>
              </a:xfrm>
              <a:prstGeom prst="line">
                <a:avLst/>
              </a:prstGeom>
              <a:noFill/>
              <a:ln w="28575">
                <a:solidFill>
                  <a:srgbClr val="800000"/>
                </a:solidFill>
                <a:round/>
                <a:headEnd/>
                <a:tailEnd type="triangle" w="med" len="med"/>
              </a:ln>
            </p:spPr>
            <p:txBody>
              <a:bodyPr/>
              <a:lstStyle/>
              <a:p>
                <a:endParaRPr lang="hu-HU"/>
              </a:p>
            </p:txBody>
          </p:sp>
          <p:sp>
            <p:nvSpPr>
              <p:cNvPr id="10297" name="Line 58"/>
              <p:cNvSpPr>
                <a:spLocks noChangeShapeType="1"/>
              </p:cNvSpPr>
              <p:nvPr/>
            </p:nvSpPr>
            <p:spPr bwMode="auto">
              <a:xfrm rot="5381277" flipV="1">
                <a:off x="2894" y="1639"/>
                <a:ext cx="175" cy="0"/>
              </a:xfrm>
              <a:prstGeom prst="line">
                <a:avLst/>
              </a:prstGeom>
              <a:noFill/>
              <a:ln w="28575">
                <a:solidFill>
                  <a:srgbClr val="800000"/>
                </a:solidFill>
                <a:round/>
                <a:headEnd/>
                <a:tailEnd type="triangle" w="med" len="med"/>
              </a:ln>
            </p:spPr>
            <p:txBody>
              <a:bodyPr/>
              <a:lstStyle/>
              <a:p>
                <a:endParaRPr lang="hu-HU"/>
              </a:p>
            </p:txBody>
          </p:sp>
          <p:sp>
            <p:nvSpPr>
              <p:cNvPr id="10298" name="Line 59"/>
              <p:cNvSpPr>
                <a:spLocks noChangeShapeType="1"/>
              </p:cNvSpPr>
              <p:nvPr/>
            </p:nvSpPr>
            <p:spPr bwMode="auto">
              <a:xfrm rot="5381277" flipV="1">
                <a:off x="3131" y="1455"/>
                <a:ext cx="175" cy="163"/>
              </a:xfrm>
              <a:prstGeom prst="line">
                <a:avLst/>
              </a:prstGeom>
              <a:noFill/>
              <a:ln w="28575">
                <a:solidFill>
                  <a:srgbClr val="800000"/>
                </a:solidFill>
                <a:round/>
                <a:headEnd/>
                <a:tailEnd type="triangle" w="med" len="med"/>
              </a:ln>
            </p:spPr>
            <p:txBody>
              <a:bodyPr/>
              <a:lstStyle/>
              <a:p>
                <a:endParaRPr lang="hu-HU"/>
              </a:p>
            </p:txBody>
          </p:sp>
        </p:grpSp>
        <p:grpSp>
          <p:nvGrpSpPr>
            <p:cNvPr id="10285" name="Group 60"/>
            <p:cNvGrpSpPr>
              <a:grpSpLocks/>
            </p:cNvGrpSpPr>
            <p:nvPr/>
          </p:nvGrpSpPr>
          <p:grpSpPr bwMode="auto">
            <a:xfrm rot="20154783" flipH="1">
              <a:off x="263" y="1313"/>
              <a:ext cx="737" cy="587"/>
              <a:chOff x="2982" y="1139"/>
              <a:chExt cx="737" cy="587"/>
            </a:xfrm>
          </p:grpSpPr>
          <p:sp>
            <p:nvSpPr>
              <p:cNvPr id="10291" name="Line 61"/>
              <p:cNvSpPr>
                <a:spLocks noChangeShapeType="1"/>
              </p:cNvSpPr>
              <p:nvPr/>
            </p:nvSpPr>
            <p:spPr bwMode="auto">
              <a:xfrm rot="5381277" flipV="1">
                <a:off x="3474" y="893"/>
                <a:ext cx="0" cy="491"/>
              </a:xfrm>
              <a:prstGeom prst="line">
                <a:avLst/>
              </a:prstGeom>
              <a:noFill/>
              <a:ln w="28575">
                <a:solidFill>
                  <a:srgbClr val="800000"/>
                </a:solidFill>
                <a:round/>
                <a:headEnd/>
                <a:tailEnd type="triangle" w="med" len="med"/>
              </a:ln>
            </p:spPr>
            <p:txBody>
              <a:bodyPr/>
              <a:lstStyle/>
              <a:p>
                <a:endParaRPr lang="hu-HU"/>
              </a:p>
            </p:txBody>
          </p:sp>
          <p:sp>
            <p:nvSpPr>
              <p:cNvPr id="10292" name="Line 62"/>
              <p:cNvSpPr>
                <a:spLocks noChangeShapeType="1"/>
              </p:cNvSpPr>
              <p:nvPr/>
            </p:nvSpPr>
            <p:spPr bwMode="auto">
              <a:xfrm rot="5381277" flipV="1">
                <a:off x="3335" y="1209"/>
                <a:ext cx="117" cy="327"/>
              </a:xfrm>
              <a:prstGeom prst="line">
                <a:avLst/>
              </a:prstGeom>
              <a:noFill/>
              <a:ln w="28575">
                <a:solidFill>
                  <a:srgbClr val="800000"/>
                </a:solidFill>
                <a:round/>
                <a:headEnd/>
                <a:tailEnd type="triangle" w="med" len="med"/>
              </a:ln>
            </p:spPr>
            <p:txBody>
              <a:bodyPr/>
              <a:lstStyle/>
              <a:p>
                <a:endParaRPr lang="hu-HU"/>
              </a:p>
            </p:txBody>
          </p:sp>
          <p:sp>
            <p:nvSpPr>
              <p:cNvPr id="10293" name="Line 63"/>
              <p:cNvSpPr>
                <a:spLocks noChangeShapeType="1"/>
              </p:cNvSpPr>
              <p:nvPr/>
            </p:nvSpPr>
            <p:spPr bwMode="auto">
              <a:xfrm rot="5381277" flipV="1">
                <a:off x="2894" y="1639"/>
                <a:ext cx="175" cy="0"/>
              </a:xfrm>
              <a:prstGeom prst="line">
                <a:avLst/>
              </a:prstGeom>
              <a:noFill/>
              <a:ln w="28575">
                <a:solidFill>
                  <a:srgbClr val="800000"/>
                </a:solidFill>
                <a:round/>
                <a:headEnd/>
                <a:tailEnd type="triangle" w="med" len="med"/>
              </a:ln>
            </p:spPr>
            <p:txBody>
              <a:bodyPr/>
              <a:lstStyle/>
              <a:p>
                <a:endParaRPr lang="hu-HU"/>
              </a:p>
            </p:txBody>
          </p:sp>
          <p:sp>
            <p:nvSpPr>
              <p:cNvPr id="10294" name="Line 64"/>
              <p:cNvSpPr>
                <a:spLocks noChangeShapeType="1"/>
              </p:cNvSpPr>
              <p:nvPr/>
            </p:nvSpPr>
            <p:spPr bwMode="auto">
              <a:xfrm rot="5381277" flipV="1">
                <a:off x="3131" y="1455"/>
                <a:ext cx="175" cy="163"/>
              </a:xfrm>
              <a:prstGeom prst="line">
                <a:avLst/>
              </a:prstGeom>
              <a:noFill/>
              <a:ln w="28575">
                <a:solidFill>
                  <a:srgbClr val="800000"/>
                </a:solidFill>
                <a:round/>
                <a:headEnd/>
                <a:tailEnd type="triangle" w="med" len="med"/>
              </a:ln>
            </p:spPr>
            <p:txBody>
              <a:bodyPr/>
              <a:lstStyle/>
              <a:p>
                <a:endParaRPr lang="hu-HU"/>
              </a:p>
            </p:txBody>
          </p:sp>
        </p:grpSp>
        <p:grpSp>
          <p:nvGrpSpPr>
            <p:cNvPr id="10286" name="Group 65"/>
            <p:cNvGrpSpPr>
              <a:grpSpLocks/>
            </p:cNvGrpSpPr>
            <p:nvPr/>
          </p:nvGrpSpPr>
          <p:grpSpPr bwMode="auto">
            <a:xfrm rot="9354783" flipH="1">
              <a:off x="697" y="479"/>
              <a:ext cx="737" cy="587"/>
              <a:chOff x="2982" y="1139"/>
              <a:chExt cx="737" cy="587"/>
            </a:xfrm>
          </p:grpSpPr>
          <p:sp>
            <p:nvSpPr>
              <p:cNvPr id="10287" name="Line 66"/>
              <p:cNvSpPr>
                <a:spLocks noChangeShapeType="1"/>
              </p:cNvSpPr>
              <p:nvPr/>
            </p:nvSpPr>
            <p:spPr bwMode="auto">
              <a:xfrm rot="5381277" flipV="1">
                <a:off x="3474" y="893"/>
                <a:ext cx="0" cy="491"/>
              </a:xfrm>
              <a:prstGeom prst="line">
                <a:avLst/>
              </a:prstGeom>
              <a:noFill/>
              <a:ln w="28575">
                <a:solidFill>
                  <a:srgbClr val="800000"/>
                </a:solidFill>
                <a:round/>
                <a:headEnd/>
                <a:tailEnd type="triangle" w="med" len="med"/>
              </a:ln>
            </p:spPr>
            <p:txBody>
              <a:bodyPr/>
              <a:lstStyle/>
              <a:p>
                <a:endParaRPr lang="hu-HU"/>
              </a:p>
            </p:txBody>
          </p:sp>
          <p:sp>
            <p:nvSpPr>
              <p:cNvPr id="10288" name="Line 67"/>
              <p:cNvSpPr>
                <a:spLocks noChangeShapeType="1"/>
              </p:cNvSpPr>
              <p:nvPr/>
            </p:nvSpPr>
            <p:spPr bwMode="auto">
              <a:xfrm rot="5381277" flipV="1">
                <a:off x="3335" y="1209"/>
                <a:ext cx="117" cy="327"/>
              </a:xfrm>
              <a:prstGeom prst="line">
                <a:avLst/>
              </a:prstGeom>
              <a:noFill/>
              <a:ln w="28575">
                <a:solidFill>
                  <a:srgbClr val="800000"/>
                </a:solidFill>
                <a:round/>
                <a:headEnd/>
                <a:tailEnd type="triangle" w="med" len="med"/>
              </a:ln>
            </p:spPr>
            <p:txBody>
              <a:bodyPr/>
              <a:lstStyle/>
              <a:p>
                <a:endParaRPr lang="hu-HU"/>
              </a:p>
            </p:txBody>
          </p:sp>
          <p:sp>
            <p:nvSpPr>
              <p:cNvPr id="10289" name="Line 68"/>
              <p:cNvSpPr>
                <a:spLocks noChangeShapeType="1"/>
              </p:cNvSpPr>
              <p:nvPr/>
            </p:nvSpPr>
            <p:spPr bwMode="auto">
              <a:xfrm rot="5381277" flipV="1">
                <a:off x="2894" y="1639"/>
                <a:ext cx="175" cy="0"/>
              </a:xfrm>
              <a:prstGeom prst="line">
                <a:avLst/>
              </a:prstGeom>
              <a:noFill/>
              <a:ln w="28575">
                <a:solidFill>
                  <a:srgbClr val="800000"/>
                </a:solidFill>
                <a:round/>
                <a:headEnd/>
                <a:tailEnd type="triangle" w="med" len="med"/>
              </a:ln>
            </p:spPr>
            <p:txBody>
              <a:bodyPr/>
              <a:lstStyle/>
              <a:p>
                <a:endParaRPr lang="hu-HU"/>
              </a:p>
            </p:txBody>
          </p:sp>
          <p:sp>
            <p:nvSpPr>
              <p:cNvPr id="10290" name="Line 69"/>
              <p:cNvSpPr>
                <a:spLocks noChangeShapeType="1"/>
              </p:cNvSpPr>
              <p:nvPr/>
            </p:nvSpPr>
            <p:spPr bwMode="auto">
              <a:xfrm rot="5381277" flipV="1">
                <a:off x="3131" y="1455"/>
                <a:ext cx="175" cy="163"/>
              </a:xfrm>
              <a:prstGeom prst="line">
                <a:avLst/>
              </a:prstGeom>
              <a:noFill/>
              <a:ln w="28575">
                <a:solidFill>
                  <a:srgbClr val="800000"/>
                </a:solidFill>
                <a:round/>
                <a:headEnd/>
                <a:tailEnd type="triangle" w="med" len="med"/>
              </a:ln>
            </p:spPr>
            <p:txBody>
              <a:bodyPr/>
              <a:lstStyle/>
              <a:p>
                <a:endParaRPr lang="hu-HU"/>
              </a:p>
            </p:txBody>
          </p:sp>
        </p:grpSp>
      </p:grpSp>
      <p:sp>
        <p:nvSpPr>
          <p:cNvPr id="10260" name="Line 70"/>
          <p:cNvSpPr>
            <a:spLocks noChangeAspect="1" noChangeShapeType="1"/>
          </p:cNvSpPr>
          <p:nvPr/>
        </p:nvSpPr>
        <p:spPr bwMode="auto">
          <a:xfrm rot="20195838" flipV="1">
            <a:off x="-76200" y="1865313"/>
            <a:ext cx="2927350" cy="31750"/>
          </a:xfrm>
          <a:prstGeom prst="line">
            <a:avLst/>
          </a:prstGeom>
          <a:noFill/>
          <a:ln w="28575">
            <a:solidFill>
              <a:schemeClr val="tx1"/>
            </a:solidFill>
            <a:prstDash val="sysDot"/>
            <a:round/>
            <a:headEnd/>
            <a:tailEnd/>
          </a:ln>
        </p:spPr>
        <p:txBody>
          <a:bodyPr/>
          <a:lstStyle/>
          <a:p>
            <a:endParaRPr lang="hu-HU"/>
          </a:p>
        </p:txBody>
      </p:sp>
      <p:grpSp>
        <p:nvGrpSpPr>
          <p:cNvPr id="10261" name="Group 71"/>
          <p:cNvGrpSpPr>
            <a:grpSpLocks/>
          </p:cNvGrpSpPr>
          <p:nvPr/>
        </p:nvGrpSpPr>
        <p:grpSpPr bwMode="auto">
          <a:xfrm>
            <a:off x="209550" y="1338263"/>
            <a:ext cx="1125538" cy="804862"/>
            <a:chOff x="132" y="843"/>
            <a:chExt cx="709" cy="507"/>
          </a:xfrm>
        </p:grpSpPr>
        <p:sp>
          <p:nvSpPr>
            <p:cNvPr id="10278" name="Arc 72"/>
            <p:cNvSpPr>
              <a:spLocks/>
            </p:cNvSpPr>
            <p:nvPr/>
          </p:nvSpPr>
          <p:spPr bwMode="auto">
            <a:xfrm rot="20195838" flipH="1">
              <a:off x="190" y="879"/>
              <a:ext cx="555" cy="461"/>
            </a:xfrm>
            <a:custGeom>
              <a:avLst/>
              <a:gdLst>
                <a:gd name="T0" fmla="*/ 0 w 21600"/>
                <a:gd name="T1" fmla="*/ 0 h 16676"/>
                <a:gd name="T2" fmla="*/ 0 w 21600"/>
                <a:gd name="T3" fmla="*/ 0 h 16676"/>
                <a:gd name="T4" fmla="*/ 0 w 21600"/>
                <a:gd name="T5" fmla="*/ 0 h 16676"/>
                <a:gd name="T6" fmla="*/ 0 60000 65536"/>
                <a:gd name="T7" fmla="*/ 0 60000 65536"/>
                <a:gd name="T8" fmla="*/ 0 60000 65536"/>
                <a:gd name="T9" fmla="*/ 0 w 21600"/>
                <a:gd name="T10" fmla="*/ 0 h 16676"/>
                <a:gd name="T11" fmla="*/ 21600 w 21600"/>
                <a:gd name="T12" fmla="*/ 16676 h 16676"/>
              </a:gdLst>
              <a:ahLst/>
              <a:cxnLst>
                <a:cxn ang="T6">
                  <a:pos x="T0" y="T1"/>
                </a:cxn>
                <a:cxn ang="T7">
                  <a:pos x="T2" y="T3"/>
                </a:cxn>
                <a:cxn ang="T8">
                  <a:pos x="T4" y="T5"/>
                </a:cxn>
              </a:cxnLst>
              <a:rect l="T9" t="T10" r="T11" b="T12"/>
              <a:pathLst>
                <a:path w="21600" h="16676" fill="none" extrusionOk="0">
                  <a:moveTo>
                    <a:pt x="13728" y="-1"/>
                  </a:moveTo>
                  <a:cubicBezTo>
                    <a:pt x="18712" y="4102"/>
                    <a:pt x="21600" y="10220"/>
                    <a:pt x="21600" y="16676"/>
                  </a:cubicBezTo>
                </a:path>
                <a:path w="21600" h="16676" stroke="0" extrusionOk="0">
                  <a:moveTo>
                    <a:pt x="13728" y="-1"/>
                  </a:moveTo>
                  <a:cubicBezTo>
                    <a:pt x="18712" y="4102"/>
                    <a:pt x="21600" y="10220"/>
                    <a:pt x="21600" y="16676"/>
                  </a:cubicBezTo>
                  <a:lnTo>
                    <a:pt x="0" y="16676"/>
                  </a:lnTo>
                  <a:close/>
                </a:path>
              </a:pathLst>
            </a:custGeom>
            <a:solidFill>
              <a:schemeClr val="tx1">
                <a:alpha val="30196"/>
              </a:schemeClr>
            </a:solidFill>
            <a:ln w="28575">
              <a:solidFill>
                <a:schemeClr val="bg2"/>
              </a:solidFill>
              <a:round/>
              <a:headEnd/>
              <a:tailEnd/>
            </a:ln>
          </p:spPr>
          <p:txBody>
            <a:bodyPr wrap="none" anchor="ctr"/>
            <a:lstStyle/>
            <a:p>
              <a:endParaRPr lang="hu-HU"/>
            </a:p>
          </p:txBody>
        </p:sp>
        <p:sp>
          <p:nvSpPr>
            <p:cNvPr id="10279" name="Line 73"/>
            <p:cNvSpPr>
              <a:spLocks noChangeShapeType="1"/>
            </p:cNvSpPr>
            <p:nvPr/>
          </p:nvSpPr>
          <p:spPr bwMode="auto">
            <a:xfrm rot="-1404162">
              <a:off x="394" y="843"/>
              <a:ext cx="344" cy="452"/>
            </a:xfrm>
            <a:prstGeom prst="line">
              <a:avLst/>
            </a:prstGeom>
            <a:noFill/>
            <a:ln w="28575">
              <a:solidFill>
                <a:schemeClr val="bg2"/>
              </a:solidFill>
              <a:round/>
              <a:headEnd/>
              <a:tailEnd/>
            </a:ln>
          </p:spPr>
          <p:txBody>
            <a:bodyPr/>
            <a:lstStyle/>
            <a:p>
              <a:endParaRPr lang="hu-HU"/>
            </a:p>
          </p:txBody>
        </p:sp>
        <p:sp>
          <p:nvSpPr>
            <p:cNvPr id="10280" name="Line 74"/>
            <p:cNvSpPr>
              <a:spLocks noChangeShapeType="1"/>
            </p:cNvSpPr>
            <p:nvPr/>
          </p:nvSpPr>
          <p:spPr bwMode="auto">
            <a:xfrm rot="-1404162">
              <a:off x="132" y="1350"/>
              <a:ext cx="709" cy="0"/>
            </a:xfrm>
            <a:prstGeom prst="line">
              <a:avLst/>
            </a:prstGeom>
            <a:noFill/>
            <a:ln w="28575">
              <a:solidFill>
                <a:schemeClr val="bg2"/>
              </a:solidFill>
              <a:round/>
              <a:headEnd/>
              <a:tailEnd/>
            </a:ln>
          </p:spPr>
          <p:txBody>
            <a:bodyPr/>
            <a:lstStyle/>
            <a:p>
              <a:endParaRPr lang="hu-HU"/>
            </a:p>
          </p:txBody>
        </p:sp>
        <p:sp>
          <p:nvSpPr>
            <p:cNvPr id="10281" name="Rectangle 75"/>
            <p:cNvSpPr>
              <a:spLocks noChangeArrowheads="1"/>
            </p:cNvSpPr>
            <p:nvPr/>
          </p:nvSpPr>
          <p:spPr bwMode="auto">
            <a:xfrm rot="-1404162">
              <a:off x="404" y="1073"/>
              <a:ext cx="328" cy="207"/>
            </a:xfrm>
            <a:prstGeom prst="rect">
              <a:avLst/>
            </a:prstGeom>
            <a:noFill/>
            <a:ln w="9525">
              <a:noFill/>
              <a:miter lim="800000"/>
              <a:headEnd/>
              <a:tailEnd/>
            </a:ln>
          </p:spPr>
          <p:txBody>
            <a:bodyPr lIns="0" tIns="0" rIns="0" bIns="0">
              <a:spAutoFit/>
            </a:bodyPr>
            <a:lstStyle/>
            <a:p>
              <a:pPr>
                <a:lnSpc>
                  <a:spcPct val="90000"/>
                </a:lnSpc>
              </a:pPr>
              <a:r>
                <a:rPr lang="el-GR">
                  <a:solidFill>
                    <a:schemeClr val="bg2"/>
                  </a:solidFill>
                  <a:latin typeface="Book Antiqua" pitchFamily="18" charset="0"/>
                </a:rPr>
                <a:t>φ</a:t>
              </a:r>
            </a:p>
          </p:txBody>
        </p:sp>
      </p:grpSp>
      <p:sp>
        <p:nvSpPr>
          <p:cNvPr id="10262" name="Oval 76"/>
          <p:cNvSpPr>
            <a:spLocks noChangeArrowheads="1"/>
          </p:cNvSpPr>
          <p:nvPr/>
        </p:nvSpPr>
        <p:spPr bwMode="auto">
          <a:xfrm rot="10742330">
            <a:off x="3794125" y="1109663"/>
            <a:ext cx="661988" cy="1250950"/>
          </a:xfrm>
          <a:prstGeom prst="ellipse">
            <a:avLst/>
          </a:prstGeom>
          <a:solidFill>
            <a:srgbClr val="FF0000">
              <a:alpha val="29803"/>
            </a:srgbClr>
          </a:solidFill>
          <a:ln w="9360">
            <a:solidFill>
              <a:srgbClr val="000000"/>
            </a:solidFill>
            <a:round/>
            <a:headEnd/>
            <a:tailEnd/>
          </a:ln>
        </p:spPr>
        <p:txBody>
          <a:bodyPr wrap="none" anchor="ctr"/>
          <a:lstStyle/>
          <a:p>
            <a:endParaRPr lang="hu-HU"/>
          </a:p>
        </p:txBody>
      </p:sp>
      <p:sp>
        <p:nvSpPr>
          <p:cNvPr id="10263" name="Line 77"/>
          <p:cNvSpPr>
            <a:spLocks noChangeShapeType="1"/>
          </p:cNvSpPr>
          <p:nvPr/>
        </p:nvSpPr>
        <p:spPr bwMode="auto">
          <a:xfrm rot="5342330" flipV="1">
            <a:off x="4906169" y="1342232"/>
            <a:ext cx="0" cy="779462"/>
          </a:xfrm>
          <a:prstGeom prst="line">
            <a:avLst/>
          </a:prstGeom>
          <a:noFill/>
          <a:ln w="28575">
            <a:solidFill>
              <a:srgbClr val="800000"/>
            </a:solidFill>
            <a:round/>
            <a:headEnd/>
            <a:tailEnd type="triangle" w="med" len="med"/>
          </a:ln>
        </p:spPr>
        <p:txBody>
          <a:bodyPr/>
          <a:lstStyle/>
          <a:p>
            <a:endParaRPr lang="hu-HU"/>
          </a:p>
        </p:txBody>
      </p:sp>
      <p:sp>
        <p:nvSpPr>
          <p:cNvPr id="10264" name="Line 78"/>
          <p:cNvSpPr>
            <a:spLocks noChangeShapeType="1"/>
          </p:cNvSpPr>
          <p:nvPr/>
        </p:nvSpPr>
        <p:spPr bwMode="auto">
          <a:xfrm rot="5342330" flipV="1">
            <a:off x="4691063" y="1844675"/>
            <a:ext cx="185737" cy="519113"/>
          </a:xfrm>
          <a:prstGeom prst="line">
            <a:avLst/>
          </a:prstGeom>
          <a:noFill/>
          <a:ln w="28575">
            <a:solidFill>
              <a:srgbClr val="800000"/>
            </a:solidFill>
            <a:round/>
            <a:headEnd/>
            <a:tailEnd type="triangle" w="med" len="med"/>
          </a:ln>
        </p:spPr>
        <p:txBody>
          <a:bodyPr/>
          <a:lstStyle/>
          <a:p>
            <a:endParaRPr lang="hu-HU"/>
          </a:p>
        </p:txBody>
      </p:sp>
      <p:sp>
        <p:nvSpPr>
          <p:cNvPr id="10265" name="Line 79"/>
          <p:cNvSpPr>
            <a:spLocks noChangeShapeType="1"/>
          </p:cNvSpPr>
          <p:nvPr/>
        </p:nvSpPr>
        <p:spPr bwMode="auto">
          <a:xfrm rot="5342330" flipV="1">
            <a:off x="3996532" y="2534444"/>
            <a:ext cx="277812" cy="0"/>
          </a:xfrm>
          <a:prstGeom prst="line">
            <a:avLst/>
          </a:prstGeom>
          <a:noFill/>
          <a:ln w="28575">
            <a:solidFill>
              <a:srgbClr val="800000"/>
            </a:solidFill>
            <a:round/>
            <a:headEnd/>
            <a:tailEnd type="triangle" w="med" len="med"/>
          </a:ln>
        </p:spPr>
        <p:txBody>
          <a:bodyPr/>
          <a:lstStyle/>
          <a:p>
            <a:endParaRPr lang="hu-HU"/>
          </a:p>
        </p:txBody>
      </p:sp>
      <p:sp>
        <p:nvSpPr>
          <p:cNvPr id="10266" name="Line 80"/>
          <p:cNvSpPr>
            <a:spLocks noChangeShapeType="1"/>
          </p:cNvSpPr>
          <p:nvPr/>
        </p:nvSpPr>
        <p:spPr bwMode="auto">
          <a:xfrm rot="5342330" flipV="1">
            <a:off x="4370387" y="2238376"/>
            <a:ext cx="277813" cy="258762"/>
          </a:xfrm>
          <a:prstGeom prst="line">
            <a:avLst/>
          </a:prstGeom>
          <a:noFill/>
          <a:ln w="28575">
            <a:solidFill>
              <a:srgbClr val="800000"/>
            </a:solidFill>
            <a:round/>
            <a:headEnd/>
            <a:tailEnd type="triangle" w="med" len="med"/>
          </a:ln>
        </p:spPr>
        <p:txBody>
          <a:bodyPr/>
          <a:lstStyle/>
          <a:p>
            <a:endParaRPr lang="hu-HU"/>
          </a:p>
        </p:txBody>
      </p:sp>
      <p:sp>
        <p:nvSpPr>
          <p:cNvPr id="10267" name="Line 81"/>
          <p:cNvSpPr>
            <a:spLocks noChangeShapeType="1"/>
          </p:cNvSpPr>
          <p:nvPr/>
        </p:nvSpPr>
        <p:spPr bwMode="auto">
          <a:xfrm rot="16142329" flipV="1">
            <a:off x="3331369" y="1364457"/>
            <a:ext cx="0" cy="779462"/>
          </a:xfrm>
          <a:prstGeom prst="line">
            <a:avLst/>
          </a:prstGeom>
          <a:noFill/>
          <a:ln w="28575">
            <a:solidFill>
              <a:srgbClr val="800000"/>
            </a:solidFill>
            <a:round/>
            <a:headEnd/>
            <a:tailEnd type="triangle" w="med" len="med"/>
          </a:ln>
        </p:spPr>
        <p:txBody>
          <a:bodyPr/>
          <a:lstStyle/>
          <a:p>
            <a:endParaRPr lang="hu-HU"/>
          </a:p>
        </p:txBody>
      </p:sp>
      <p:sp>
        <p:nvSpPr>
          <p:cNvPr id="10268" name="Line 82"/>
          <p:cNvSpPr>
            <a:spLocks noChangeShapeType="1"/>
          </p:cNvSpPr>
          <p:nvPr/>
        </p:nvSpPr>
        <p:spPr bwMode="auto">
          <a:xfrm rot="16142329" flipV="1">
            <a:off x="3360738" y="1120775"/>
            <a:ext cx="185737" cy="519113"/>
          </a:xfrm>
          <a:prstGeom prst="line">
            <a:avLst/>
          </a:prstGeom>
          <a:noFill/>
          <a:ln w="28575">
            <a:solidFill>
              <a:srgbClr val="800000"/>
            </a:solidFill>
            <a:round/>
            <a:headEnd/>
            <a:tailEnd type="triangle" w="med" len="med"/>
          </a:ln>
        </p:spPr>
        <p:txBody>
          <a:bodyPr/>
          <a:lstStyle/>
          <a:p>
            <a:endParaRPr lang="hu-HU"/>
          </a:p>
        </p:txBody>
      </p:sp>
      <p:sp>
        <p:nvSpPr>
          <p:cNvPr id="10269" name="Line 83"/>
          <p:cNvSpPr>
            <a:spLocks noChangeShapeType="1"/>
          </p:cNvSpPr>
          <p:nvPr/>
        </p:nvSpPr>
        <p:spPr bwMode="auto">
          <a:xfrm rot="16142329" flipV="1">
            <a:off x="3964782" y="950119"/>
            <a:ext cx="277812" cy="0"/>
          </a:xfrm>
          <a:prstGeom prst="line">
            <a:avLst/>
          </a:prstGeom>
          <a:noFill/>
          <a:ln w="28575">
            <a:solidFill>
              <a:srgbClr val="800000"/>
            </a:solidFill>
            <a:round/>
            <a:headEnd/>
            <a:tailEnd type="triangle" w="med" len="med"/>
          </a:ln>
        </p:spPr>
        <p:txBody>
          <a:bodyPr/>
          <a:lstStyle/>
          <a:p>
            <a:endParaRPr lang="hu-HU"/>
          </a:p>
        </p:txBody>
      </p:sp>
      <p:sp>
        <p:nvSpPr>
          <p:cNvPr id="10270" name="Line 84"/>
          <p:cNvSpPr>
            <a:spLocks noChangeShapeType="1"/>
          </p:cNvSpPr>
          <p:nvPr/>
        </p:nvSpPr>
        <p:spPr bwMode="auto">
          <a:xfrm rot="16142329" flipV="1">
            <a:off x="3589337" y="987426"/>
            <a:ext cx="277813" cy="258762"/>
          </a:xfrm>
          <a:prstGeom prst="line">
            <a:avLst/>
          </a:prstGeom>
          <a:noFill/>
          <a:ln w="28575">
            <a:solidFill>
              <a:srgbClr val="800000"/>
            </a:solidFill>
            <a:round/>
            <a:headEnd/>
            <a:tailEnd type="triangle" w="med" len="med"/>
          </a:ln>
        </p:spPr>
        <p:txBody>
          <a:bodyPr/>
          <a:lstStyle/>
          <a:p>
            <a:endParaRPr lang="hu-HU"/>
          </a:p>
        </p:txBody>
      </p:sp>
      <p:sp>
        <p:nvSpPr>
          <p:cNvPr id="10271" name="Line 85"/>
          <p:cNvSpPr>
            <a:spLocks noChangeShapeType="1"/>
          </p:cNvSpPr>
          <p:nvPr/>
        </p:nvSpPr>
        <p:spPr bwMode="auto">
          <a:xfrm rot="-5420225" flipH="1" flipV="1">
            <a:off x="3340894" y="1354932"/>
            <a:ext cx="0" cy="779462"/>
          </a:xfrm>
          <a:prstGeom prst="line">
            <a:avLst/>
          </a:prstGeom>
          <a:noFill/>
          <a:ln w="28575">
            <a:solidFill>
              <a:srgbClr val="800000"/>
            </a:solidFill>
            <a:round/>
            <a:headEnd/>
            <a:tailEnd type="triangle" w="med" len="med"/>
          </a:ln>
        </p:spPr>
        <p:txBody>
          <a:bodyPr/>
          <a:lstStyle/>
          <a:p>
            <a:endParaRPr lang="hu-HU"/>
          </a:p>
        </p:txBody>
      </p:sp>
      <p:sp>
        <p:nvSpPr>
          <p:cNvPr id="10272" name="Line 86"/>
          <p:cNvSpPr>
            <a:spLocks noChangeShapeType="1"/>
          </p:cNvSpPr>
          <p:nvPr/>
        </p:nvSpPr>
        <p:spPr bwMode="auto">
          <a:xfrm rot="-5420225" flipH="1" flipV="1">
            <a:off x="3379788" y="1854200"/>
            <a:ext cx="185737" cy="519113"/>
          </a:xfrm>
          <a:prstGeom prst="line">
            <a:avLst/>
          </a:prstGeom>
          <a:noFill/>
          <a:ln w="28575">
            <a:solidFill>
              <a:srgbClr val="800000"/>
            </a:solidFill>
            <a:round/>
            <a:headEnd/>
            <a:tailEnd type="triangle" w="med" len="med"/>
          </a:ln>
        </p:spPr>
        <p:txBody>
          <a:bodyPr/>
          <a:lstStyle/>
          <a:p>
            <a:endParaRPr lang="hu-HU"/>
          </a:p>
        </p:txBody>
      </p:sp>
      <p:sp>
        <p:nvSpPr>
          <p:cNvPr id="10273" name="Line 87"/>
          <p:cNvSpPr>
            <a:spLocks noChangeShapeType="1"/>
          </p:cNvSpPr>
          <p:nvPr/>
        </p:nvSpPr>
        <p:spPr bwMode="auto">
          <a:xfrm rot="-5420225" flipH="1" flipV="1">
            <a:off x="3991769" y="2528094"/>
            <a:ext cx="277812" cy="0"/>
          </a:xfrm>
          <a:prstGeom prst="line">
            <a:avLst/>
          </a:prstGeom>
          <a:noFill/>
          <a:ln w="28575">
            <a:solidFill>
              <a:srgbClr val="800000"/>
            </a:solidFill>
            <a:round/>
            <a:headEnd/>
            <a:tailEnd type="triangle" w="med" len="med"/>
          </a:ln>
        </p:spPr>
        <p:txBody>
          <a:bodyPr/>
          <a:lstStyle/>
          <a:p>
            <a:endParaRPr lang="hu-HU"/>
          </a:p>
        </p:txBody>
      </p:sp>
      <p:sp>
        <p:nvSpPr>
          <p:cNvPr id="10274" name="Line 88"/>
          <p:cNvSpPr>
            <a:spLocks noChangeShapeType="1"/>
          </p:cNvSpPr>
          <p:nvPr/>
        </p:nvSpPr>
        <p:spPr bwMode="auto">
          <a:xfrm rot="-5420225" flipH="1" flipV="1">
            <a:off x="3614737" y="2241551"/>
            <a:ext cx="277813" cy="258762"/>
          </a:xfrm>
          <a:prstGeom prst="line">
            <a:avLst/>
          </a:prstGeom>
          <a:noFill/>
          <a:ln w="28575">
            <a:solidFill>
              <a:srgbClr val="800000"/>
            </a:solidFill>
            <a:round/>
            <a:headEnd/>
            <a:tailEnd type="triangle" w="med" len="med"/>
          </a:ln>
        </p:spPr>
        <p:txBody>
          <a:bodyPr/>
          <a:lstStyle/>
          <a:p>
            <a:endParaRPr lang="hu-HU"/>
          </a:p>
        </p:txBody>
      </p:sp>
      <p:sp>
        <p:nvSpPr>
          <p:cNvPr id="432217" name="Line 89"/>
          <p:cNvSpPr>
            <a:spLocks noChangeShapeType="1"/>
          </p:cNvSpPr>
          <p:nvPr/>
        </p:nvSpPr>
        <p:spPr bwMode="auto">
          <a:xfrm rot="5379774" flipH="1" flipV="1">
            <a:off x="4901407" y="1343818"/>
            <a:ext cx="0" cy="779463"/>
          </a:xfrm>
          <a:prstGeom prst="line">
            <a:avLst/>
          </a:prstGeom>
          <a:noFill/>
          <a:ln w="28575">
            <a:solidFill>
              <a:srgbClr val="800000"/>
            </a:solidFill>
            <a:round/>
            <a:headEnd/>
            <a:tailEnd type="triangle" w="med" len="med"/>
          </a:ln>
        </p:spPr>
        <p:txBody>
          <a:bodyPr/>
          <a:lstStyle/>
          <a:p>
            <a:endParaRPr lang="hu-HU"/>
          </a:p>
        </p:txBody>
      </p:sp>
      <p:sp>
        <p:nvSpPr>
          <p:cNvPr id="432218" name="Line 90"/>
          <p:cNvSpPr>
            <a:spLocks noChangeShapeType="1"/>
          </p:cNvSpPr>
          <p:nvPr/>
        </p:nvSpPr>
        <p:spPr bwMode="auto">
          <a:xfrm rot="5379774" flipH="1" flipV="1">
            <a:off x="3964781" y="948532"/>
            <a:ext cx="277813" cy="0"/>
          </a:xfrm>
          <a:prstGeom prst="line">
            <a:avLst/>
          </a:prstGeom>
          <a:noFill/>
          <a:ln w="28575">
            <a:solidFill>
              <a:srgbClr val="800000"/>
            </a:solidFill>
            <a:round/>
            <a:headEnd/>
            <a:tailEnd type="triangle" w="med" len="med"/>
          </a:ln>
        </p:spPr>
        <p:txBody>
          <a:bodyPr/>
          <a:lstStyle/>
          <a:p>
            <a:endParaRPr lang="hu-HU"/>
          </a:p>
        </p:txBody>
      </p:sp>
      <p:sp>
        <p:nvSpPr>
          <p:cNvPr id="10277" name="Line 91"/>
          <p:cNvSpPr>
            <a:spLocks noChangeShapeType="1"/>
          </p:cNvSpPr>
          <p:nvPr/>
        </p:nvSpPr>
        <p:spPr bwMode="auto">
          <a:xfrm rot="5379774" flipH="1" flipV="1">
            <a:off x="4678363" y="1103312"/>
            <a:ext cx="185738" cy="519113"/>
          </a:xfrm>
          <a:prstGeom prst="line">
            <a:avLst/>
          </a:prstGeom>
          <a:noFill/>
          <a:ln w="28575">
            <a:solidFill>
              <a:srgbClr val="800000"/>
            </a:solidFill>
            <a:round/>
            <a:headEnd/>
            <a:tailEnd type="triangle" w="med" len="med"/>
          </a:ln>
        </p:spPr>
        <p:txBody>
          <a:bodyPr/>
          <a:lstStyle/>
          <a:p>
            <a:endParaRPr lang="hu-HU"/>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4254 -0.00023 L 0.15625 0.01226 " pathEditMode="relative" rAng="0" ptsTypes="AA">
                                      <p:cBhvr>
                                        <p:cTn id="10" dur="500" fill="hold"/>
                                        <p:tgtEl>
                                          <p:spTgt spid="432217"/>
                                        </p:tgtEl>
                                        <p:attrNameLst>
                                          <p:attrName>ppt_x</p:attrName>
                                          <p:attrName>ppt_y</p:attrName>
                                        </p:attrNameLst>
                                      </p:cBhvr>
                                      <p:rCtr x="9900" y="600"/>
                                    </p:animMotion>
                                  </p:childTnLst>
                                </p:cTn>
                              </p:par>
                            </p:childTnLst>
                          </p:cTn>
                        </p:par>
                        <p:par>
                          <p:cTn id="11" fill="hold">
                            <p:stCondLst>
                              <p:cond delay="500"/>
                            </p:stCondLst>
                            <p:childTnLst>
                              <p:par>
                                <p:cTn id="12" presetID="8" presetClass="emph" presetSubtype="0" fill="hold" grpId="1" nodeType="afterEffect">
                                  <p:stCondLst>
                                    <p:cond delay="0"/>
                                  </p:stCondLst>
                                  <p:childTnLst>
                                    <p:animRot by="-5400000">
                                      <p:cBhvr>
                                        <p:cTn id="13" dur="500" fill="hold"/>
                                        <p:tgtEl>
                                          <p:spTgt spid="432217"/>
                                        </p:tgtEl>
                                        <p:attrNameLst>
                                          <p:attrName>r</p:attrName>
                                        </p:attrNameLst>
                                      </p:cBhvr>
                                    </p:animRot>
                                  </p:childTnLst>
                                </p:cTn>
                              </p:par>
                            </p:childTnLst>
                          </p:cTn>
                        </p:par>
                        <p:par>
                          <p:cTn id="14" fill="hold">
                            <p:stCondLst>
                              <p:cond delay="1000"/>
                            </p:stCondLst>
                            <p:childTnLst>
                              <p:par>
                                <p:cTn id="15" presetID="0" presetClass="path" presetSubtype="0" accel="50000" decel="50000" fill="hold" grpId="0" nodeType="afterEffect">
                                  <p:stCondLst>
                                    <p:cond delay="0"/>
                                  </p:stCondLst>
                                  <p:childTnLst>
                                    <p:animMotion origin="layout" path="M -0.02761 0.01389 L 0.18975 0.08426 " pathEditMode="relative" rAng="0" ptsTypes="AA">
                                      <p:cBhvr>
                                        <p:cTn id="16" dur="500" fill="hold"/>
                                        <p:tgtEl>
                                          <p:spTgt spid="432130"/>
                                        </p:tgtEl>
                                        <p:attrNameLst>
                                          <p:attrName>ppt_x</p:attrName>
                                          <p:attrName>ppt_y</p:attrName>
                                        </p:attrNameLst>
                                      </p:cBhvr>
                                      <p:rCtr x="10900" y="3500"/>
                                    </p:animMotion>
                                  </p:childTnLst>
                                </p:cTn>
                              </p:par>
                            </p:childTnLst>
                          </p:cTn>
                        </p:par>
                        <p:par>
                          <p:cTn id="17" fill="hold">
                            <p:stCondLst>
                              <p:cond delay="1500"/>
                            </p:stCondLst>
                            <p:childTnLst>
                              <p:par>
                                <p:cTn id="18" presetID="8" presetClass="emph" presetSubtype="0" fill="hold" grpId="1" nodeType="afterEffect">
                                  <p:stCondLst>
                                    <p:cond delay="0"/>
                                  </p:stCondLst>
                                  <p:childTnLst>
                                    <p:animRot by="-4200000">
                                      <p:cBhvr>
                                        <p:cTn id="19" dur="500" fill="hold"/>
                                        <p:tgtEl>
                                          <p:spTgt spid="432130"/>
                                        </p:tgtEl>
                                        <p:attrNameLst>
                                          <p:attrName>r</p:attrName>
                                        </p:attrNameLst>
                                      </p:cBhvr>
                                    </p:animRot>
                                  </p:childTnLst>
                                </p:cTn>
                              </p:par>
                            </p:childTnLst>
                          </p:cTn>
                        </p:par>
                        <p:par>
                          <p:cTn id="20" fill="hold">
                            <p:stCondLst>
                              <p:cond delay="2000"/>
                            </p:stCondLst>
                            <p:childTnLst>
                              <p:par>
                                <p:cTn id="21" presetID="0" presetClass="path" presetSubtype="0" accel="50000" decel="50000" fill="hold" grpId="0" nodeType="afterEffect">
                                  <p:stCondLst>
                                    <p:cond delay="0"/>
                                  </p:stCondLst>
                                  <p:childTnLst>
                                    <p:animMotion origin="layout" path="M -0.01406 0.02014 L 0.23802 0.13333 " pathEditMode="relative" rAng="0" ptsTypes="AA">
                                      <p:cBhvr>
                                        <p:cTn id="22" dur="500" fill="hold"/>
                                        <p:tgtEl>
                                          <p:spTgt spid="432132"/>
                                        </p:tgtEl>
                                        <p:attrNameLst>
                                          <p:attrName>ppt_x</p:attrName>
                                          <p:attrName>ppt_y</p:attrName>
                                        </p:attrNameLst>
                                      </p:cBhvr>
                                      <p:rCtr x="12600" y="5600"/>
                                    </p:animMotion>
                                  </p:childTnLst>
                                </p:cTn>
                              </p:par>
                            </p:childTnLst>
                          </p:cTn>
                        </p:par>
                        <p:par>
                          <p:cTn id="23" fill="hold">
                            <p:stCondLst>
                              <p:cond delay="2500"/>
                            </p:stCondLst>
                            <p:childTnLst>
                              <p:par>
                                <p:cTn id="24" presetID="8" presetClass="emph" presetSubtype="0" fill="hold" grpId="1" nodeType="afterEffect">
                                  <p:stCondLst>
                                    <p:cond delay="0"/>
                                  </p:stCondLst>
                                  <p:childTnLst>
                                    <p:animRot by="-2700000">
                                      <p:cBhvr>
                                        <p:cTn id="25" dur="500" fill="hold"/>
                                        <p:tgtEl>
                                          <p:spTgt spid="432132"/>
                                        </p:tgtEl>
                                        <p:attrNameLst>
                                          <p:attrName>r</p:attrName>
                                        </p:attrNameLst>
                                      </p:cBhvr>
                                    </p:animRot>
                                  </p:childTnLst>
                                </p:cTn>
                              </p:par>
                            </p:childTnLst>
                          </p:cTn>
                        </p:par>
                        <p:par>
                          <p:cTn id="26" fill="hold">
                            <p:stCondLst>
                              <p:cond delay="3000"/>
                            </p:stCondLst>
                            <p:childTnLst>
                              <p:par>
                                <p:cTn id="27" presetID="0" presetClass="path" presetSubtype="0" accel="50000" decel="50000" fill="hold" grpId="0" nodeType="afterEffect">
                                  <p:stCondLst>
                                    <p:cond delay="0"/>
                                  </p:stCondLst>
                                  <p:childTnLst>
                                    <p:animMotion origin="layout" path="M -0.00052 0.02014 L 0.30365 0.16389 " pathEditMode="relative" rAng="0" ptsTypes="AA">
                                      <p:cBhvr>
                                        <p:cTn id="28" dur="500" fill="hold"/>
                                        <p:tgtEl>
                                          <p:spTgt spid="432218"/>
                                        </p:tgtEl>
                                        <p:attrNameLst>
                                          <p:attrName>ppt_x</p:attrName>
                                          <p:attrName>ppt_y</p:attrName>
                                        </p:attrNameLst>
                                      </p:cBhvr>
                                      <p:rCtr x="15200" y="7200"/>
                                    </p:animMotion>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xit" presetSubtype="0" fill="hold" grpId="2" nodeType="withEffect">
                                  <p:stCondLst>
                                    <p:cond delay="0"/>
                                  </p:stCondLst>
                                  <p:childTnLst>
                                    <p:set>
                                      <p:cBhvr>
                                        <p:cTn id="34" dur="1" fill="hold">
                                          <p:stCondLst>
                                            <p:cond delay="0"/>
                                          </p:stCondLst>
                                        </p:cTn>
                                        <p:tgtEl>
                                          <p:spTgt spid="432217"/>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432130"/>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43213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43221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321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321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nodePh="1">
                                  <p:stCondLst>
                                    <p:cond delay="0"/>
                                  </p:stCondLst>
                                  <p:endCondLst>
                                    <p:cond evt="begin" delay="0">
                                      <p:tn val="51"/>
                                    </p:cond>
                                  </p:endCondLst>
                                  <p:childTnLst>
                                    <p:set>
                                      <p:cBhvr>
                                        <p:cTn id="52" dur="1" fill="hold">
                                          <p:stCondLst>
                                            <p:cond delay="0"/>
                                          </p:stCondLst>
                                        </p:cTn>
                                        <p:tgtEl>
                                          <p:spTgt spid="43213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321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21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2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0" grpId="0" animBg="1"/>
      <p:bldP spid="432130" grpId="1" animBg="1"/>
      <p:bldP spid="432130" grpId="2" animBg="1"/>
      <p:bldP spid="432132" grpId="0" animBg="1"/>
      <p:bldP spid="432132" grpId="1" animBg="1"/>
      <p:bldP spid="432132" grpId="2" animBg="1"/>
      <p:bldP spid="432133" grpId="0"/>
      <p:bldP spid="432136" grpId="0"/>
      <p:bldP spid="432137" grpId="0" animBg="1"/>
      <p:bldP spid="432217" grpId="0" animBg="1"/>
      <p:bldP spid="432217" grpId="1" animBg="1"/>
      <p:bldP spid="432217" grpId="2" animBg="1"/>
      <p:bldP spid="432218" grpId="0" animBg="1"/>
      <p:bldP spid="432218"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 számának helye 3"/>
          <p:cNvSpPr>
            <a:spLocks noGrp="1"/>
          </p:cNvSpPr>
          <p:nvPr>
            <p:ph type="sldNum" sz="quarter" idx="10"/>
          </p:nvPr>
        </p:nvSpPr>
        <p:spPr/>
        <p:txBody>
          <a:bodyPr/>
          <a:lstStyle/>
          <a:p>
            <a:pPr>
              <a:defRPr/>
            </a:pPr>
            <a:fld id="{2ACA355A-8DD7-4001-BF9C-838BD924BE37}" type="slidenum">
              <a:rPr lang="hu-HU"/>
              <a:pPr>
                <a:defRPr/>
              </a:pPr>
              <a:t>62</a:t>
            </a:fld>
            <a:endParaRPr lang="hu-HU"/>
          </a:p>
        </p:txBody>
      </p:sp>
      <p:sp>
        <p:nvSpPr>
          <p:cNvPr id="436226" name="Rectangle 2"/>
          <p:cNvSpPr>
            <a:spLocks noGrp="1" noChangeArrowheads="1"/>
          </p:cNvSpPr>
          <p:nvPr>
            <p:ph type="title"/>
          </p:nvPr>
        </p:nvSpPr>
        <p:spPr/>
        <p:txBody>
          <a:bodyPr/>
          <a:lstStyle/>
          <a:p>
            <a:pPr eaLnBrk="1" hangingPunct="1">
              <a:defRPr/>
            </a:pPr>
            <a:r>
              <a:rPr lang="hu-HU" smtClean="0"/>
              <a:t>A folyadék kép megerősítése</a:t>
            </a:r>
            <a:endParaRPr lang="en-US" baseline="-25000" smtClean="0"/>
          </a:p>
        </p:txBody>
      </p:sp>
      <p:sp>
        <p:nvSpPr>
          <p:cNvPr id="436227" name="Rectangle 3"/>
          <p:cNvSpPr>
            <a:spLocks noGrp="1" noChangeArrowheads="1"/>
          </p:cNvSpPr>
          <p:nvPr>
            <p:ph type="body" idx="1"/>
          </p:nvPr>
        </p:nvSpPr>
        <p:spPr>
          <a:xfrm>
            <a:off x="5105400" y="990600"/>
            <a:ext cx="4038600" cy="4724400"/>
          </a:xfrm>
        </p:spPr>
        <p:txBody>
          <a:bodyPr/>
          <a:lstStyle/>
          <a:p>
            <a:pPr eaLnBrk="1" hangingPunct="1">
              <a:lnSpc>
                <a:spcPct val="80000"/>
              </a:lnSpc>
              <a:defRPr/>
            </a:pPr>
            <a:r>
              <a:rPr lang="hu-HU" sz="2400" smtClean="0"/>
              <a:t>Azimutális aszimmetria sokdimenziós függése:</a:t>
            </a:r>
          </a:p>
          <a:p>
            <a:pPr lvl="1" eaLnBrk="1" hangingPunct="1">
              <a:lnSpc>
                <a:spcPct val="80000"/>
              </a:lnSpc>
              <a:defRPr/>
            </a:pPr>
            <a:r>
              <a:rPr lang="hu-HU" sz="2000" smtClean="0"/>
              <a:t>Transzverz impuzlus</a:t>
            </a:r>
          </a:p>
          <a:p>
            <a:pPr lvl="1" eaLnBrk="1" hangingPunct="1">
              <a:lnSpc>
                <a:spcPct val="80000"/>
              </a:lnSpc>
              <a:defRPr/>
            </a:pPr>
            <a:r>
              <a:rPr lang="hu-HU" sz="2000" smtClean="0"/>
              <a:t>Rapiditás</a:t>
            </a:r>
          </a:p>
          <a:p>
            <a:pPr lvl="1" eaLnBrk="1" hangingPunct="1">
              <a:lnSpc>
                <a:spcPct val="80000"/>
              </a:lnSpc>
              <a:defRPr/>
            </a:pPr>
            <a:r>
              <a:rPr lang="hu-HU" sz="2000" smtClean="0"/>
              <a:t>Ütköztetés energiája</a:t>
            </a:r>
          </a:p>
          <a:p>
            <a:pPr lvl="1" eaLnBrk="1" hangingPunct="1">
              <a:lnSpc>
                <a:spcPct val="80000"/>
              </a:lnSpc>
              <a:defRPr/>
            </a:pPr>
            <a:r>
              <a:rPr lang="hu-HU" sz="2000" smtClean="0"/>
              <a:t>Centralitás</a:t>
            </a:r>
          </a:p>
          <a:p>
            <a:pPr lvl="1" eaLnBrk="1" hangingPunct="1">
              <a:lnSpc>
                <a:spcPct val="80000"/>
              </a:lnSpc>
              <a:defRPr/>
            </a:pPr>
            <a:r>
              <a:rPr lang="hu-HU" sz="2000" smtClean="0"/>
              <a:t>Részecsketípus</a:t>
            </a:r>
          </a:p>
          <a:p>
            <a:pPr lvl="1" eaLnBrk="1" hangingPunct="1">
              <a:lnSpc>
                <a:spcPct val="80000"/>
              </a:lnSpc>
              <a:defRPr/>
            </a:pPr>
            <a:endParaRPr lang="en-US" sz="2000" smtClean="0"/>
          </a:p>
          <a:p>
            <a:pPr eaLnBrk="1" hangingPunct="1">
              <a:lnSpc>
                <a:spcPct val="80000"/>
              </a:lnSpc>
              <a:defRPr/>
            </a:pPr>
            <a:r>
              <a:rPr lang="hu-HU" sz="2400" smtClean="0"/>
              <a:t>Hidrodinamikai előrejelzés: egy skálaváltozó, egy skálagörbe</a:t>
            </a:r>
            <a:endParaRPr lang="en-US" sz="2400" smtClean="0"/>
          </a:p>
          <a:p>
            <a:pPr eaLnBrk="1" hangingPunct="1">
              <a:lnSpc>
                <a:spcPct val="80000"/>
              </a:lnSpc>
              <a:defRPr/>
            </a:pPr>
            <a:endParaRPr lang="en-US" sz="2400" smtClean="0"/>
          </a:p>
          <a:p>
            <a:pPr eaLnBrk="1" hangingPunct="1">
              <a:lnSpc>
                <a:spcPct val="80000"/>
              </a:lnSpc>
              <a:defRPr/>
            </a:pPr>
            <a:r>
              <a:rPr lang="hu-HU" sz="2400" smtClean="0"/>
              <a:t>Az előrejelzés helyes!</a:t>
            </a:r>
            <a:endParaRPr lang="en-US" sz="2400" smtClean="0"/>
          </a:p>
        </p:txBody>
      </p:sp>
      <p:sp>
        <p:nvSpPr>
          <p:cNvPr id="436228" name="Rectangle 4"/>
          <p:cNvSpPr>
            <a:spLocks noChangeArrowheads="1"/>
          </p:cNvSpPr>
          <p:nvPr/>
        </p:nvSpPr>
        <p:spPr bwMode="auto">
          <a:xfrm>
            <a:off x="609600" y="5867400"/>
            <a:ext cx="7696200" cy="685800"/>
          </a:xfrm>
          <a:prstGeom prst="rect">
            <a:avLst/>
          </a:prstGeom>
          <a:noFill/>
          <a:ln w="9525">
            <a:noFill/>
            <a:miter lim="800000"/>
            <a:headEnd/>
            <a:tailEnd/>
          </a:ln>
          <a:effectLst/>
        </p:spPr>
        <p:txBody>
          <a:bodyPr wrap="none" anchor="ctr"/>
          <a:lstStyle/>
          <a:p>
            <a:pPr algn="ctr" eaLnBrk="0" hangingPunct="0">
              <a:defRPr/>
            </a:pPr>
            <a:r>
              <a:rPr lang="hu-HU" sz="1600">
                <a:effectLst>
                  <a:outerShdw blurRad="38100" dist="38100" dir="2700000" algn="tl">
                    <a:srgbClr val="000000"/>
                  </a:outerShdw>
                </a:effectLst>
                <a:latin typeface="Book Antiqua" pitchFamily="18" charset="0"/>
              </a:rPr>
              <a:t>Csörgő, Akkelin, Hama, Lukács, Sinyukov (Phys. Rev. C67, 034904, 2003)</a:t>
            </a:r>
          </a:p>
          <a:p>
            <a:pPr algn="ctr" eaLnBrk="0" hangingPunct="0">
              <a:defRPr/>
            </a:pPr>
            <a:r>
              <a:rPr lang="hu-HU" sz="1600">
                <a:effectLst>
                  <a:outerShdw blurRad="38100" dist="38100" dir="2700000" algn="tl">
                    <a:srgbClr val="000000"/>
                  </a:outerShdw>
                </a:effectLst>
                <a:latin typeface="Book Antiqua" pitchFamily="18" charset="0"/>
              </a:rPr>
              <a:t>Csanád, Csörgő, Lörstad, Ster (Nucl. Phys. A742:80-94,2004)</a:t>
            </a:r>
            <a:endParaRPr lang="hu-HU" sz="1600" u="sng">
              <a:effectLst>
                <a:outerShdw blurRad="38100" dist="38100" dir="2700000" algn="tl">
                  <a:srgbClr val="000000"/>
                </a:outerShdw>
              </a:effectLst>
              <a:latin typeface="Book Antiqua" pitchFamily="18" charset="0"/>
            </a:endParaRPr>
          </a:p>
          <a:p>
            <a:pPr algn="ctr" eaLnBrk="0" hangingPunct="0">
              <a:defRPr/>
            </a:pPr>
            <a:r>
              <a:rPr lang="hu-HU" sz="1600">
                <a:effectLst>
                  <a:outerShdw blurRad="38100" dist="38100" dir="2700000" algn="tl">
                    <a:srgbClr val="000000"/>
                  </a:outerShdw>
                </a:effectLst>
                <a:latin typeface="Book Antiqua" pitchFamily="18" charset="0"/>
              </a:rPr>
              <a:t>Csanád, Csörgő, Lörstad, Ster et al. (Eur.Phys.J.A38:363-368,2008)</a:t>
            </a:r>
          </a:p>
        </p:txBody>
      </p:sp>
      <p:pic>
        <p:nvPicPr>
          <p:cNvPr id="108550" name="Picture 5" descr="v2w"/>
          <p:cNvPicPr>
            <a:picLocks noChangeAspect="1" noChangeArrowheads="1"/>
          </p:cNvPicPr>
          <p:nvPr/>
        </p:nvPicPr>
        <p:blipFill>
          <a:blip r:embed="rId3" cstate="print"/>
          <a:srcRect/>
          <a:stretch>
            <a:fillRect/>
          </a:stretch>
        </p:blipFill>
        <p:spPr bwMode="auto">
          <a:xfrm>
            <a:off x="336550" y="966788"/>
            <a:ext cx="4583113" cy="4762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3"/>
          <p:cNvSpPr>
            <a:spLocks noGrp="1"/>
          </p:cNvSpPr>
          <p:nvPr>
            <p:ph type="sldNum" sz="quarter" idx="10"/>
          </p:nvPr>
        </p:nvSpPr>
        <p:spPr/>
        <p:txBody>
          <a:bodyPr/>
          <a:lstStyle/>
          <a:p>
            <a:pPr>
              <a:defRPr/>
            </a:pPr>
            <a:fld id="{DE3557EF-46FD-4AAF-A84F-29BA1F3A737A}" type="slidenum">
              <a:rPr lang="hu-HU"/>
              <a:pPr>
                <a:defRPr/>
              </a:pPr>
              <a:t>63</a:t>
            </a:fld>
            <a:endParaRPr lang="hu-HU"/>
          </a:p>
        </p:txBody>
      </p:sp>
      <p:sp>
        <p:nvSpPr>
          <p:cNvPr id="434178" name="Rectangle 2"/>
          <p:cNvSpPr>
            <a:spLocks noGrp="1" noChangeArrowheads="1"/>
          </p:cNvSpPr>
          <p:nvPr>
            <p:ph type="title"/>
          </p:nvPr>
        </p:nvSpPr>
        <p:spPr/>
        <p:txBody>
          <a:bodyPr/>
          <a:lstStyle/>
          <a:p>
            <a:pPr eaLnBrk="1" hangingPunct="1">
              <a:defRPr/>
            </a:pPr>
            <a:r>
              <a:rPr lang="hu-HU" sz="4000" smtClean="0"/>
              <a:t>A 3. mérföldkő</a:t>
            </a:r>
            <a:endParaRPr lang="en-US" sz="4000" smtClean="0"/>
          </a:p>
        </p:txBody>
      </p:sp>
      <p:sp>
        <p:nvSpPr>
          <p:cNvPr id="434179" name="Rectangle 3"/>
          <p:cNvSpPr>
            <a:spLocks noGrp="1" noChangeArrowheads="1"/>
          </p:cNvSpPr>
          <p:nvPr>
            <p:ph type="body" idx="1"/>
          </p:nvPr>
        </p:nvSpPr>
        <p:spPr>
          <a:xfrm>
            <a:off x="179388" y="836613"/>
            <a:ext cx="8785225" cy="1878012"/>
          </a:xfrm>
        </p:spPr>
        <p:txBody>
          <a:bodyPr/>
          <a:lstStyle/>
          <a:p>
            <a:pPr marL="354013" indent="-354013" eaLnBrk="1" hangingPunct="1">
              <a:lnSpc>
                <a:spcPct val="80000"/>
              </a:lnSpc>
              <a:defRPr/>
            </a:pPr>
            <a:r>
              <a:rPr lang="hu-HU" sz="2400" smtClean="0"/>
              <a:t>Az Amerikai Fizikai Intézet szerint 2005. legfontosabb eseménye: az erősen kölcsönható folyadék felfedezése a RHIC-nél</a:t>
            </a:r>
          </a:p>
          <a:p>
            <a:pPr marL="354013" indent="-354013" eaLnBrk="1" hangingPunct="1">
              <a:lnSpc>
                <a:spcPct val="80000"/>
              </a:lnSpc>
              <a:defRPr/>
            </a:pPr>
            <a:r>
              <a:rPr lang="hu-HU" sz="2400" smtClean="0"/>
              <a:t>Négy kísérlet öt éves munkája, egybehangzóan</a:t>
            </a:r>
          </a:p>
          <a:p>
            <a:pPr marL="354013" indent="-354013" eaLnBrk="1" hangingPunct="1">
              <a:lnSpc>
                <a:spcPct val="80000"/>
              </a:lnSpc>
              <a:defRPr/>
            </a:pPr>
            <a:r>
              <a:rPr lang="hu-HU" sz="2400" smtClean="0"/>
              <a:t>3350 hivatkozás az összefoglaló cikkekre</a:t>
            </a:r>
            <a:endParaRPr lang="en-US" sz="2400" smtClean="0"/>
          </a:p>
        </p:txBody>
      </p:sp>
      <p:pic>
        <p:nvPicPr>
          <p:cNvPr id="109573" name="Picture 4" descr="AIP"/>
          <p:cNvPicPr>
            <a:picLocks noChangeAspect="1" noChangeArrowheads="1"/>
          </p:cNvPicPr>
          <p:nvPr/>
        </p:nvPicPr>
        <p:blipFill>
          <a:blip r:embed="rId3" cstate="print"/>
          <a:srcRect/>
          <a:stretch>
            <a:fillRect/>
          </a:stretch>
        </p:blipFill>
        <p:spPr bwMode="auto">
          <a:xfrm>
            <a:off x="2132013" y="2667000"/>
            <a:ext cx="5595937" cy="3981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a számának helye 4"/>
          <p:cNvSpPr>
            <a:spLocks noGrp="1"/>
          </p:cNvSpPr>
          <p:nvPr>
            <p:ph type="sldNum" sz="quarter" idx="10"/>
          </p:nvPr>
        </p:nvSpPr>
        <p:spPr/>
        <p:txBody>
          <a:bodyPr/>
          <a:lstStyle/>
          <a:p>
            <a:pPr>
              <a:defRPr/>
            </a:pPr>
            <a:fld id="{77F96BED-1445-4BFF-90C2-37604293A52B}" type="slidenum">
              <a:rPr lang="hu-HU"/>
              <a:pPr>
                <a:defRPr/>
              </a:pPr>
              <a:t>64</a:t>
            </a:fld>
            <a:endParaRPr lang="hu-HU"/>
          </a:p>
        </p:txBody>
      </p:sp>
      <p:sp>
        <p:nvSpPr>
          <p:cNvPr id="438274" name="Rectangle 2"/>
          <p:cNvSpPr>
            <a:spLocks noGrp="1" noChangeArrowheads="1"/>
          </p:cNvSpPr>
          <p:nvPr>
            <p:ph type="title"/>
          </p:nvPr>
        </p:nvSpPr>
        <p:spPr/>
        <p:txBody>
          <a:bodyPr/>
          <a:lstStyle/>
          <a:p>
            <a:pPr eaLnBrk="1" hangingPunct="1">
              <a:defRPr/>
            </a:pPr>
            <a:r>
              <a:rPr lang="hu-HU" smtClean="0"/>
              <a:t>Milyen tökéletes folyadék ez?</a:t>
            </a:r>
            <a:endParaRPr lang="en-US" smtClean="0"/>
          </a:p>
        </p:txBody>
      </p:sp>
      <p:sp>
        <p:nvSpPr>
          <p:cNvPr id="438275" name="Rectangle 3"/>
          <p:cNvSpPr>
            <a:spLocks noGrp="1" noChangeArrowheads="1"/>
          </p:cNvSpPr>
          <p:nvPr>
            <p:ph type="body" sz="half" idx="1"/>
          </p:nvPr>
        </p:nvSpPr>
        <p:spPr>
          <a:xfrm>
            <a:off x="176213" y="874713"/>
            <a:ext cx="8696325" cy="5983287"/>
          </a:xfrm>
        </p:spPr>
        <p:txBody>
          <a:bodyPr/>
          <a:lstStyle/>
          <a:p>
            <a:pPr eaLnBrk="1" hangingPunct="1">
              <a:lnSpc>
                <a:spcPct val="110000"/>
              </a:lnSpc>
              <a:defRPr/>
            </a:pPr>
            <a:r>
              <a:rPr lang="hu-HU" sz="2400" smtClean="0">
                <a:sym typeface="Wingdings 3" pitchFamily="18" charset="2"/>
              </a:rPr>
              <a:t>Tökéletes</a:t>
            </a:r>
            <a:r>
              <a:rPr lang="en-US" sz="2400" smtClean="0">
                <a:sym typeface="Wingdings 3" pitchFamily="18" charset="2"/>
              </a:rPr>
              <a:t> ≠ </a:t>
            </a:r>
            <a:r>
              <a:rPr lang="hu-HU" sz="2400" smtClean="0">
                <a:sym typeface="Wingdings 3" pitchFamily="18" charset="2"/>
              </a:rPr>
              <a:t>ideális, tökéletes </a:t>
            </a:r>
            <a:r>
              <a:rPr lang="en-US" sz="2400" smtClean="0">
                <a:sym typeface="Wingdings 3" pitchFamily="18" charset="2"/>
              </a:rPr>
              <a:t>≠ </a:t>
            </a:r>
            <a:r>
              <a:rPr lang="hu-HU" sz="2400" smtClean="0">
                <a:sym typeface="Wingdings 3" pitchFamily="18" charset="2"/>
              </a:rPr>
              <a:t>nem ragadós</a:t>
            </a:r>
            <a:r>
              <a:rPr lang="en-US" sz="2400" smtClean="0">
                <a:sym typeface="Wingdings 3" pitchFamily="18" charset="2"/>
              </a:rPr>
              <a:t>!</a:t>
            </a:r>
          </a:p>
          <a:p>
            <a:pPr lvl="1" eaLnBrk="1" hangingPunct="1">
              <a:lnSpc>
                <a:spcPct val="110000"/>
              </a:lnSpc>
              <a:defRPr/>
            </a:pPr>
            <a:r>
              <a:rPr lang="hu-HU" sz="1800" smtClean="0">
                <a:sym typeface="Wingdings 3" pitchFamily="18" charset="2"/>
              </a:rPr>
              <a:t>Tökéletes</a:t>
            </a:r>
            <a:r>
              <a:rPr lang="en-US" sz="1800" smtClean="0">
                <a:sym typeface="Wingdings 3" pitchFamily="18" charset="2"/>
              </a:rPr>
              <a:t>: </a:t>
            </a:r>
            <a:r>
              <a:rPr lang="hu-HU" sz="1800" smtClean="0">
                <a:sym typeface="Wingdings 3" pitchFamily="18" charset="2"/>
              </a:rPr>
              <a:t>elhanyagolható</a:t>
            </a:r>
            <a:r>
              <a:rPr lang="en-US" sz="1800" smtClean="0">
                <a:sym typeface="Wingdings 3" pitchFamily="18" charset="2"/>
              </a:rPr>
              <a:t> </a:t>
            </a:r>
            <a:r>
              <a:rPr lang="en-US" sz="1800" smtClean="0">
                <a:solidFill>
                  <a:schemeClr val="hlink"/>
                </a:solidFill>
                <a:sym typeface="Wingdings 3" pitchFamily="18" charset="2"/>
              </a:rPr>
              <a:t>vis</a:t>
            </a:r>
            <a:r>
              <a:rPr lang="hu-HU" sz="1800" smtClean="0">
                <a:solidFill>
                  <a:schemeClr val="hlink"/>
                </a:solidFill>
                <a:sym typeface="Wingdings 3" pitchFamily="18" charset="2"/>
              </a:rPr>
              <a:t>zkozitás</a:t>
            </a:r>
            <a:r>
              <a:rPr lang="en-US" sz="1800" smtClean="0">
                <a:sym typeface="Wingdings 3" pitchFamily="18" charset="2"/>
              </a:rPr>
              <a:t> </a:t>
            </a:r>
            <a:r>
              <a:rPr lang="hu-HU" sz="1800" smtClean="0">
                <a:sym typeface="Wingdings 3" pitchFamily="18" charset="2"/>
              </a:rPr>
              <a:t>és hővezetés,</a:t>
            </a:r>
          </a:p>
          <a:p>
            <a:pPr lvl="1" eaLnBrk="1" hangingPunct="1">
              <a:lnSpc>
                <a:spcPct val="50000"/>
              </a:lnSpc>
              <a:buFont typeface="Book Antiqua" pitchFamily="18" charset="0"/>
              <a:buNone/>
              <a:defRPr/>
            </a:pPr>
            <a:r>
              <a:rPr lang="hu-HU" sz="1800" smtClean="0">
                <a:sym typeface="Wingdings 3" pitchFamily="18" charset="2"/>
              </a:rPr>
              <a:t>	nyíró erőknek nem áll ellen</a:t>
            </a:r>
            <a:endParaRPr lang="en-US" sz="1800" smtClean="0">
              <a:sym typeface="Wingdings 3" pitchFamily="18" charset="2"/>
            </a:endParaRPr>
          </a:p>
          <a:p>
            <a:pPr lvl="1" eaLnBrk="1" hangingPunct="1">
              <a:lnSpc>
                <a:spcPct val="110000"/>
              </a:lnSpc>
              <a:defRPr/>
            </a:pPr>
            <a:r>
              <a:rPr lang="hu-HU" sz="1800" smtClean="0">
                <a:sym typeface="Wingdings 3" pitchFamily="18" charset="2"/>
              </a:rPr>
              <a:t>Ideális: összenyomhatatlan</a:t>
            </a:r>
            <a:endParaRPr lang="en-US" sz="1800" smtClean="0">
              <a:sym typeface="Wingdings 3" pitchFamily="18" charset="2"/>
            </a:endParaRPr>
          </a:p>
          <a:p>
            <a:pPr eaLnBrk="1" hangingPunct="1">
              <a:lnSpc>
                <a:spcPct val="110000"/>
              </a:lnSpc>
              <a:defRPr/>
            </a:pPr>
            <a:r>
              <a:rPr lang="hu-HU" sz="2400" smtClean="0">
                <a:sym typeface="Wingdings 3" pitchFamily="18" charset="2"/>
              </a:rPr>
              <a:t>A nyíró erőknek való ellenállás </a:t>
            </a:r>
            <a:r>
              <a:rPr lang="hu-HU" sz="2400" smtClean="0">
                <a:latin typeface="Symbol" pitchFamily="18" charset="2"/>
                <a:sym typeface="Wingdings 3" pitchFamily="18" charset="2"/>
              </a:rPr>
              <a:t>h</a:t>
            </a:r>
            <a:r>
              <a:rPr lang="hu-HU" sz="2400" smtClean="0">
                <a:sym typeface="Wingdings 3" pitchFamily="18" charset="2"/>
              </a:rPr>
              <a:t>:</a:t>
            </a:r>
            <a:endParaRPr lang="en-US" sz="2400" smtClean="0">
              <a:sym typeface="Wingdings 3" pitchFamily="18" charset="2"/>
            </a:endParaRPr>
          </a:p>
          <a:p>
            <a:pPr lvl="1" eaLnBrk="1" hangingPunct="1">
              <a:lnSpc>
                <a:spcPct val="90000"/>
              </a:lnSpc>
              <a:defRPr/>
            </a:pPr>
            <a:r>
              <a:rPr lang="hu-HU" sz="2000" smtClean="0">
                <a:sym typeface="Wingdings 3" pitchFamily="18" charset="2"/>
              </a:rPr>
              <a:t>Nyírófeszültség:</a:t>
            </a:r>
          </a:p>
          <a:p>
            <a:pPr lvl="1" eaLnBrk="1" hangingPunct="1">
              <a:lnSpc>
                <a:spcPct val="160000"/>
              </a:lnSpc>
              <a:defRPr/>
            </a:pPr>
            <a:endParaRPr lang="hu-HU" sz="2000" smtClean="0">
              <a:sym typeface="Wingdings 3" pitchFamily="18" charset="2"/>
            </a:endParaRPr>
          </a:p>
          <a:p>
            <a:pPr eaLnBrk="1" hangingPunct="1">
              <a:lnSpc>
                <a:spcPct val="110000"/>
              </a:lnSpc>
              <a:defRPr/>
            </a:pPr>
            <a:r>
              <a:rPr lang="hu-HU" sz="2400" smtClean="0">
                <a:sym typeface="Wingdings 3" pitchFamily="18" charset="2"/>
              </a:rPr>
              <a:t>Alacsony viszkozitás</a:t>
            </a:r>
            <a:r>
              <a:rPr lang="en-US" sz="2400" smtClean="0">
                <a:sym typeface="Wingdings 3" pitchFamily="18" charset="2"/>
              </a:rPr>
              <a:t> </a:t>
            </a:r>
            <a:r>
              <a:rPr lang="en-US" sz="2400" smtClean="0">
                <a:sym typeface="Symbol" pitchFamily="18" charset="2"/>
              </a:rPr>
              <a:t></a:t>
            </a:r>
            <a:r>
              <a:rPr lang="en-US" sz="2400" smtClean="0">
                <a:sym typeface="Wingdings 3" pitchFamily="18" charset="2"/>
              </a:rPr>
              <a:t> </a:t>
            </a:r>
            <a:r>
              <a:rPr lang="hu-HU" sz="2400" smtClean="0">
                <a:sym typeface="Wingdings 3" pitchFamily="18" charset="2"/>
              </a:rPr>
              <a:t>nagy hatásk.m.</a:t>
            </a:r>
            <a:r>
              <a:rPr lang="en-US" sz="2400" smtClean="0">
                <a:sym typeface="Wingdings 3" pitchFamily="18" charset="2"/>
              </a:rPr>
              <a:t> </a:t>
            </a:r>
            <a:r>
              <a:rPr lang="en-US" sz="2400" smtClean="0">
                <a:sym typeface="Symbol" pitchFamily="18" charset="2"/>
              </a:rPr>
              <a:t></a:t>
            </a:r>
            <a:r>
              <a:rPr lang="en-US" sz="2400" smtClean="0">
                <a:sym typeface="Wingdings 3" pitchFamily="18" charset="2"/>
              </a:rPr>
              <a:t> </a:t>
            </a:r>
            <a:r>
              <a:rPr lang="hu-HU" sz="2400" smtClean="0">
                <a:sym typeface="Wingdings 3" pitchFamily="18" charset="2"/>
              </a:rPr>
              <a:t>erős csatolás</a:t>
            </a:r>
            <a:endParaRPr lang="en-US" sz="2400" smtClean="0">
              <a:sym typeface="Wingdings 3" pitchFamily="18" charset="2"/>
            </a:endParaRPr>
          </a:p>
          <a:p>
            <a:pPr eaLnBrk="1" hangingPunct="1">
              <a:lnSpc>
                <a:spcPct val="110000"/>
              </a:lnSpc>
              <a:defRPr/>
            </a:pPr>
            <a:r>
              <a:rPr lang="hu-HU" sz="2400" smtClean="0">
                <a:sym typeface="Wingdings 3" pitchFamily="18" charset="2"/>
              </a:rPr>
              <a:t>Kinematikai viszkozitás: </a:t>
            </a:r>
            <a:r>
              <a:rPr lang="hu-HU" sz="2400" b="0" i="1" smtClean="0">
                <a:latin typeface="Symbol" pitchFamily="18" charset="2"/>
                <a:sym typeface="Wingdings 3" pitchFamily="18" charset="2"/>
              </a:rPr>
              <a:t>h</a:t>
            </a:r>
            <a:r>
              <a:rPr lang="hu-HU" sz="2400" b="0" i="1" smtClean="0">
                <a:sym typeface="Wingdings 3" pitchFamily="18" charset="2"/>
              </a:rPr>
              <a:t>/s</a:t>
            </a:r>
            <a:r>
              <a:rPr lang="en-US" sz="2400" b="0" i="1" smtClean="0">
                <a:sym typeface="Wingdings 3" pitchFamily="18" charset="2"/>
              </a:rPr>
              <a:t> </a:t>
            </a:r>
            <a:endParaRPr lang="hu-HU" sz="2400" b="0" i="1" smtClean="0">
              <a:sym typeface="Wingdings 3" pitchFamily="18" charset="2"/>
            </a:endParaRPr>
          </a:p>
          <a:p>
            <a:pPr eaLnBrk="1" hangingPunct="1">
              <a:defRPr/>
            </a:pPr>
            <a:r>
              <a:rPr lang="en-US" sz="2400" smtClean="0"/>
              <a:t>Maldacena</a:t>
            </a:r>
            <a:r>
              <a:rPr lang="hu-HU" sz="2400" smtClean="0"/>
              <a:t>: CFT</a:t>
            </a:r>
            <a:r>
              <a:rPr lang="hu-HU" sz="2400" baseline="-25000" smtClean="0"/>
              <a:t>D</a:t>
            </a:r>
            <a:r>
              <a:rPr lang="en-US" sz="2400" smtClean="0"/>
              <a:t> </a:t>
            </a:r>
            <a:r>
              <a:rPr lang="en-US" sz="2400" smtClean="0">
                <a:sym typeface="Symbol" pitchFamily="18" charset="2"/>
              </a:rPr>
              <a:t></a:t>
            </a:r>
            <a:r>
              <a:rPr lang="en-US" sz="2400" smtClean="0"/>
              <a:t> </a:t>
            </a:r>
            <a:r>
              <a:rPr lang="hu-HU" sz="2400" smtClean="0"/>
              <a:t>AdS</a:t>
            </a:r>
            <a:r>
              <a:rPr lang="en-US" sz="2400" baseline="-25000" smtClean="0"/>
              <a:t>D+1</a:t>
            </a:r>
            <a:endParaRPr lang="hu-HU" sz="2400" baseline="-25000" smtClean="0"/>
          </a:p>
          <a:p>
            <a:pPr lvl="1" eaLnBrk="1" hangingPunct="1">
              <a:defRPr/>
            </a:pPr>
            <a:r>
              <a:rPr lang="hu-HU" sz="2000" smtClean="0"/>
              <a:t>A fekete lyuk (brane) „felülete”</a:t>
            </a:r>
            <a:endParaRPr lang="en-US" sz="2000" smtClean="0"/>
          </a:p>
          <a:p>
            <a:pPr lvl="1" eaLnBrk="1" hangingPunct="1">
              <a:defRPr/>
            </a:pPr>
            <a:r>
              <a:rPr lang="en-US" sz="2000" smtClean="0">
                <a:latin typeface="Symbol" pitchFamily="18" charset="2"/>
              </a:rPr>
              <a:t>h</a:t>
            </a:r>
            <a:r>
              <a:rPr lang="en-US" sz="2000" smtClean="0"/>
              <a:t> = </a:t>
            </a:r>
            <a:r>
              <a:rPr lang="hu-HU" sz="2000" smtClean="0"/>
              <a:t>„felület</a:t>
            </a:r>
            <a:r>
              <a:rPr lang="en-US" sz="2000" smtClean="0"/>
              <a:t>”/16</a:t>
            </a:r>
            <a:r>
              <a:rPr lang="en-US" sz="2000" smtClean="0">
                <a:latin typeface="Symbol" pitchFamily="18" charset="2"/>
              </a:rPr>
              <a:t>p</a:t>
            </a:r>
            <a:r>
              <a:rPr lang="en-US" sz="2000" smtClean="0"/>
              <a:t>G</a:t>
            </a:r>
            <a:r>
              <a:rPr lang="hu-HU" sz="2000" smtClean="0"/>
              <a:t>, </a:t>
            </a:r>
            <a:r>
              <a:rPr lang="en-US" sz="2000" smtClean="0"/>
              <a:t>s = </a:t>
            </a:r>
            <a:r>
              <a:rPr lang="hu-HU" sz="2000" smtClean="0"/>
              <a:t>„felület</a:t>
            </a:r>
            <a:r>
              <a:rPr lang="en-US" sz="2000" smtClean="0"/>
              <a:t>”/ 4G</a:t>
            </a:r>
          </a:p>
          <a:p>
            <a:pPr lvl="1" eaLnBrk="1" hangingPunct="1">
              <a:lnSpc>
                <a:spcPct val="110000"/>
              </a:lnSpc>
              <a:defRPr/>
            </a:pPr>
            <a:r>
              <a:rPr lang="en-US" sz="2000" smtClean="0">
                <a:latin typeface="Symbol" pitchFamily="18" charset="2"/>
              </a:rPr>
              <a:t>h</a:t>
            </a:r>
            <a:r>
              <a:rPr lang="hu-HU" sz="2000" smtClean="0"/>
              <a:t>/s=1/4</a:t>
            </a:r>
            <a:r>
              <a:rPr lang="en-US" sz="2000" smtClean="0">
                <a:latin typeface="Symbol" pitchFamily="18" charset="2"/>
              </a:rPr>
              <a:t>p</a:t>
            </a:r>
            <a:endParaRPr lang="hu-HU" sz="2000" smtClean="0">
              <a:latin typeface="Symbol" pitchFamily="18" charset="2"/>
            </a:endParaRPr>
          </a:p>
          <a:p>
            <a:pPr lvl="1" eaLnBrk="1" hangingPunct="1">
              <a:lnSpc>
                <a:spcPct val="110000"/>
              </a:lnSpc>
              <a:defRPr/>
            </a:pPr>
            <a:r>
              <a:rPr lang="hu-HU" sz="2000" smtClean="0"/>
              <a:t>Gyanított alsó határ</a:t>
            </a:r>
            <a:endParaRPr lang="hu-HU" sz="1600" smtClean="0"/>
          </a:p>
          <a:p>
            <a:pPr lvl="1" eaLnBrk="1" hangingPunct="1">
              <a:lnSpc>
                <a:spcPct val="60000"/>
              </a:lnSpc>
              <a:buFont typeface="Book Antiqua" pitchFamily="18" charset="0"/>
              <a:buNone/>
              <a:defRPr/>
            </a:pPr>
            <a:r>
              <a:rPr lang="hu-HU" sz="1600" smtClean="0"/>
              <a:t>	</a:t>
            </a:r>
            <a:r>
              <a:rPr lang="en-US" sz="1400" smtClean="0"/>
              <a:t>“</a:t>
            </a:r>
            <a:r>
              <a:rPr lang="hu-HU" sz="1400" smtClean="0"/>
              <a:t>minden relativisztikus kvantumtérelméletre,</a:t>
            </a:r>
            <a:r>
              <a:rPr lang="en-US" sz="1400" smtClean="0"/>
              <a:t> </a:t>
            </a:r>
            <a:r>
              <a:rPr lang="hu-HU" sz="1400" smtClean="0"/>
              <a:t>véges hőmérsékletre és nulla kémiai potenciálra”</a:t>
            </a:r>
            <a:endParaRPr lang="en-US" sz="1400" smtClean="0"/>
          </a:p>
        </p:txBody>
      </p:sp>
      <p:pic>
        <p:nvPicPr>
          <p:cNvPr id="11271" name="Picture 4"/>
          <p:cNvPicPr>
            <a:picLocks noChangeAspect="1" noChangeArrowheads="1"/>
          </p:cNvPicPr>
          <p:nvPr/>
        </p:nvPicPr>
        <p:blipFill>
          <a:blip r:embed="rId5" cstate="print"/>
          <a:srcRect/>
          <a:stretch>
            <a:fillRect/>
          </a:stretch>
        </p:blipFill>
        <p:spPr bwMode="auto">
          <a:xfrm>
            <a:off x="5499100" y="4065588"/>
            <a:ext cx="3644900" cy="2328862"/>
          </a:xfrm>
          <a:prstGeom prst="rect">
            <a:avLst/>
          </a:prstGeom>
          <a:noFill/>
          <a:ln w="9525">
            <a:noFill/>
            <a:miter lim="800000"/>
            <a:headEnd/>
            <a:tailEnd/>
          </a:ln>
        </p:spPr>
      </p:pic>
      <p:graphicFrame>
        <p:nvGraphicFramePr>
          <p:cNvPr id="11266" name="Object 5"/>
          <p:cNvGraphicFramePr>
            <a:graphicFrameLocks noGrp="1" noChangeAspect="1"/>
          </p:cNvGraphicFramePr>
          <p:nvPr>
            <p:ph sz="half" idx="2"/>
          </p:nvPr>
        </p:nvGraphicFramePr>
        <p:xfrm>
          <a:off x="5514975" y="2168525"/>
          <a:ext cx="1443038" cy="768350"/>
        </p:xfrm>
        <a:graphic>
          <a:graphicData uri="http://schemas.openxmlformats.org/presentationml/2006/ole">
            <mc:AlternateContent xmlns:mc="http://schemas.openxmlformats.org/markup-compatibility/2006">
              <mc:Choice xmlns:v="urn:schemas-microsoft-com:vml" Requires="v">
                <p:oleObj spid="_x0000_s11268" name="Equation" r:id="rId6" imgW="787320" imgH="419040" progId="">
                  <p:embed/>
                </p:oleObj>
              </mc:Choice>
              <mc:Fallback>
                <p:oleObj name="Equation" r:id="rId6" imgW="787320" imgH="419040" progId="">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4975" y="2168525"/>
                        <a:ext cx="1443038" cy="768350"/>
                      </a:xfrm>
                      <a:prstGeom prst="rect">
                        <a:avLst/>
                      </a:prstGeom>
                      <a:noFill/>
                      <a:effectLst>
                        <a:outerShdw dist="28398" dir="3806097" algn="ctr" rotWithShape="0">
                          <a:schemeClr val="bg2"/>
                        </a:outerShdw>
                      </a:effectLst>
                      <a:extLst>
                        <a:ext uri="{909E8E84-426E-40DD-AFC4-6F175D3DCCD1}">
                          <a14:hiddenFill xmlns:a14="http://schemas.microsoft.com/office/drawing/2010/main">
                            <a:solidFill>
                              <a:srgbClr val="FFFF99"/>
                            </a:solidFill>
                          </a14:hiddenFill>
                        </a:ext>
                      </a:extLst>
                    </p:spPr>
                  </p:pic>
                </p:oleObj>
              </mc:Fallback>
            </mc:AlternateContent>
          </a:graphicData>
        </a:graphic>
      </p:graphicFrame>
      <p:graphicFrame>
        <p:nvGraphicFramePr>
          <p:cNvPr id="11267" name="Object 6"/>
          <p:cNvGraphicFramePr>
            <a:graphicFrameLocks noChangeAspect="1"/>
          </p:cNvGraphicFramePr>
          <p:nvPr/>
        </p:nvGraphicFramePr>
        <p:xfrm>
          <a:off x="2038350" y="2995613"/>
          <a:ext cx="6804025" cy="744537"/>
        </p:xfrm>
        <a:graphic>
          <a:graphicData uri="http://schemas.openxmlformats.org/presentationml/2006/ole">
            <mc:AlternateContent xmlns:mc="http://schemas.openxmlformats.org/markup-compatibility/2006">
              <mc:Choice xmlns:v="urn:schemas-microsoft-com:vml" Requires="v">
                <p:oleObj spid="_x0000_s11269" name="Equation" r:id="rId8" imgW="3543120" imgH="431640" progId="">
                  <p:embed/>
                </p:oleObj>
              </mc:Choice>
              <mc:Fallback>
                <p:oleObj name="Equation" r:id="rId8" imgW="3543120" imgH="431640" progId="">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38350" y="2995613"/>
                        <a:ext cx="6804025" cy="744537"/>
                      </a:xfrm>
                      <a:prstGeom prst="rect">
                        <a:avLst/>
                      </a:prstGeom>
                      <a:noFill/>
                      <a:effectLst>
                        <a:outerShdw dist="28398" dir="3806097" algn="ctr" rotWithShape="0">
                          <a:schemeClr val="bg2"/>
                        </a:outerShdw>
                      </a:effectLst>
                      <a:extLst>
                        <a:ext uri="{909E8E84-426E-40DD-AFC4-6F175D3DCCD1}">
                          <a14:hiddenFill xmlns:a14="http://schemas.microsoft.com/office/drawing/2010/main">
                            <a:solidFill>
                              <a:srgbClr val="FFFF99"/>
                            </a:solidFill>
                          </a14:hiddenFill>
                        </a:ext>
                      </a:extLst>
                    </p:spPr>
                  </p:pic>
                </p:oleObj>
              </mc:Fallback>
            </mc:AlternateContent>
          </a:graphicData>
        </a:graphic>
      </p:graphicFrame>
      <p:pic>
        <p:nvPicPr>
          <p:cNvPr id="11272" name="Picture 7" descr="figure265">
            <a:hlinkClick r:id="rId10"/>
          </p:cNvPr>
          <p:cNvPicPr>
            <a:picLocks noChangeAspect="1" noChangeArrowheads="1"/>
          </p:cNvPicPr>
          <p:nvPr/>
        </p:nvPicPr>
        <p:blipFill>
          <a:blip r:embed="rId11" cstate="print"/>
          <a:srcRect/>
          <a:stretch>
            <a:fillRect/>
          </a:stretch>
        </p:blipFill>
        <p:spPr bwMode="auto">
          <a:xfrm>
            <a:off x="7070725" y="828675"/>
            <a:ext cx="1893888" cy="1400175"/>
          </a:xfrm>
          <a:prstGeom prst="rect">
            <a:avLst/>
          </a:prstGeom>
          <a:noFill/>
          <a:ln w="9525">
            <a:noFill/>
            <a:miter lim="800000"/>
            <a:headEnd/>
            <a:tailEnd/>
          </a:ln>
        </p:spPr>
      </p:pic>
      <p:sp>
        <p:nvSpPr>
          <p:cNvPr id="11273" name="Line 8"/>
          <p:cNvSpPr>
            <a:spLocks noChangeShapeType="1"/>
          </p:cNvSpPr>
          <p:nvPr/>
        </p:nvSpPr>
        <p:spPr bwMode="auto">
          <a:xfrm>
            <a:off x="2133600" y="5913438"/>
            <a:ext cx="3706813" cy="169862"/>
          </a:xfrm>
          <a:prstGeom prst="line">
            <a:avLst/>
          </a:prstGeom>
          <a:noFill/>
          <a:ln w="9525">
            <a:solidFill>
              <a:schemeClr val="hlink"/>
            </a:solidFill>
            <a:round/>
            <a:headEnd/>
            <a:tailEnd type="triangle" w="med" len="med"/>
          </a:ln>
        </p:spPr>
        <p:txBody>
          <a:bodyPr wrap="none"/>
          <a:lstStyle/>
          <a:p>
            <a:endParaRPr lang="hu-HU"/>
          </a:p>
        </p:txBody>
      </p:sp>
    </p:spTree>
    <p:custDataLst>
      <p:tags r:id="rId2"/>
    </p:custData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 számának helye 3"/>
          <p:cNvSpPr>
            <a:spLocks noGrp="1"/>
          </p:cNvSpPr>
          <p:nvPr>
            <p:ph type="sldNum" sz="quarter" idx="10"/>
          </p:nvPr>
        </p:nvSpPr>
        <p:spPr/>
        <p:txBody>
          <a:bodyPr/>
          <a:lstStyle/>
          <a:p>
            <a:pPr>
              <a:defRPr/>
            </a:pPr>
            <a:fld id="{3EBACB6E-18CC-4DAF-B303-F2764CAC93F9}" type="slidenum">
              <a:rPr lang="hu-HU"/>
              <a:pPr>
                <a:defRPr/>
              </a:pPr>
              <a:t>65</a:t>
            </a:fld>
            <a:endParaRPr lang="hu-HU"/>
          </a:p>
        </p:txBody>
      </p:sp>
      <p:sp>
        <p:nvSpPr>
          <p:cNvPr id="110595" name="Text Box 2"/>
          <p:cNvSpPr txBox="1">
            <a:spLocks noChangeArrowheads="1"/>
          </p:cNvSpPr>
          <p:nvPr/>
        </p:nvSpPr>
        <p:spPr bwMode="auto">
          <a:xfrm>
            <a:off x="3995738" y="955675"/>
            <a:ext cx="5148262" cy="304800"/>
          </a:xfrm>
          <a:prstGeom prst="rect">
            <a:avLst/>
          </a:prstGeom>
          <a:solidFill>
            <a:schemeClr val="tx1"/>
          </a:solidFill>
          <a:ln w="57150" algn="ctr">
            <a:noFill/>
            <a:miter lim="800000"/>
            <a:headEnd/>
            <a:tailEnd/>
          </a:ln>
        </p:spPr>
        <p:txBody>
          <a:bodyPr lIns="92075" tIns="46038" rIns="92075" bIns="46038">
            <a:spAutoFit/>
          </a:bodyPr>
          <a:lstStyle/>
          <a:p>
            <a:pPr algn="ctr">
              <a:spcBef>
                <a:spcPct val="20000"/>
              </a:spcBef>
            </a:pPr>
            <a:r>
              <a:rPr lang="en-US" sz="1400">
                <a:solidFill>
                  <a:schemeClr val="bg2"/>
                </a:solidFill>
                <a:latin typeface="Book Antiqua" pitchFamily="18" charset="0"/>
              </a:rPr>
              <a:t>Phys. Rev. Lett. 98, 172301 (2007)</a:t>
            </a:r>
          </a:p>
        </p:txBody>
      </p:sp>
      <p:sp>
        <p:nvSpPr>
          <p:cNvPr id="495619" name="Rectangle 3"/>
          <p:cNvSpPr>
            <a:spLocks noGrp="1" noChangeArrowheads="1"/>
          </p:cNvSpPr>
          <p:nvPr>
            <p:ph type="title"/>
          </p:nvPr>
        </p:nvSpPr>
        <p:spPr/>
        <p:txBody>
          <a:bodyPr/>
          <a:lstStyle/>
          <a:p>
            <a:pPr eaLnBrk="1" hangingPunct="1">
              <a:defRPr/>
            </a:pPr>
            <a:r>
              <a:rPr lang="hu-HU" smtClean="0"/>
              <a:t>Even h</a:t>
            </a:r>
            <a:r>
              <a:rPr lang="en-US" smtClean="0"/>
              <a:t>eavy flavour</a:t>
            </a:r>
            <a:r>
              <a:rPr lang="hu-HU" smtClean="0"/>
              <a:t> flow!</a:t>
            </a:r>
            <a:endParaRPr lang="en-US" smtClean="0"/>
          </a:p>
        </p:txBody>
      </p:sp>
      <p:sp>
        <p:nvSpPr>
          <p:cNvPr id="495620" name="Rectangle 4"/>
          <p:cNvSpPr>
            <a:spLocks noGrp="1" noChangeArrowheads="1"/>
          </p:cNvSpPr>
          <p:nvPr>
            <p:ph type="body" idx="1"/>
          </p:nvPr>
        </p:nvSpPr>
        <p:spPr>
          <a:xfrm>
            <a:off x="107950" y="914400"/>
            <a:ext cx="3983038" cy="5538788"/>
          </a:xfrm>
        </p:spPr>
        <p:txBody>
          <a:bodyPr/>
          <a:lstStyle/>
          <a:p>
            <a:pPr marL="358775" indent="-358775" eaLnBrk="1" hangingPunct="1">
              <a:lnSpc>
                <a:spcPct val="90000"/>
              </a:lnSpc>
              <a:defRPr/>
            </a:pPr>
            <a:r>
              <a:rPr lang="en-US" sz="2800" smtClean="0"/>
              <a:t>Electrons from heavy flavour measured</a:t>
            </a:r>
          </a:p>
          <a:p>
            <a:pPr marL="358775" indent="-358775" eaLnBrk="1" hangingPunct="1">
              <a:lnSpc>
                <a:spcPct val="90000"/>
              </a:lnSpc>
              <a:defRPr/>
            </a:pPr>
            <a:r>
              <a:rPr lang="en-US" sz="2800" smtClean="0"/>
              <a:t>Even heavy flavour is suppressed</a:t>
            </a:r>
          </a:p>
          <a:p>
            <a:pPr marL="358775" indent="-358775" eaLnBrk="1" hangingPunct="1">
              <a:lnSpc>
                <a:spcPct val="90000"/>
              </a:lnSpc>
              <a:defRPr/>
            </a:pPr>
            <a:r>
              <a:rPr lang="en-US" sz="2800" smtClean="0"/>
              <a:t>Even heavy flavour flows</a:t>
            </a:r>
          </a:p>
          <a:p>
            <a:pPr marL="358775" indent="-358775" eaLnBrk="1" hangingPunct="1">
              <a:lnSpc>
                <a:spcPct val="90000"/>
              </a:lnSpc>
              <a:defRPr/>
            </a:pPr>
            <a:r>
              <a:rPr lang="en-US" sz="2800" smtClean="0"/>
              <a:t>Strong coupling of charm+bottom to the medium</a:t>
            </a:r>
          </a:p>
          <a:p>
            <a:pPr marL="358775" indent="-358775" eaLnBrk="1" hangingPunct="1">
              <a:lnSpc>
                <a:spcPct val="90000"/>
              </a:lnSpc>
              <a:defRPr/>
            </a:pPr>
            <a:r>
              <a:rPr lang="en-US" sz="2800" smtClean="0"/>
              <a:t>Small charm+bottom relaxation time in medium and </a:t>
            </a:r>
            <a:r>
              <a:rPr lang="en-US" sz="2800" i="1" smtClean="0"/>
              <a:t>small viscosity</a:t>
            </a:r>
          </a:p>
        </p:txBody>
      </p:sp>
      <p:pic>
        <p:nvPicPr>
          <p:cNvPr id="110598" name="Picture 5" descr="fig3_logo"/>
          <p:cNvPicPr>
            <a:picLocks noChangeAspect="1" noChangeArrowheads="1"/>
          </p:cNvPicPr>
          <p:nvPr/>
        </p:nvPicPr>
        <p:blipFill>
          <a:blip r:embed="rId3" cstate="print"/>
          <a:srcRect/>
          <a:stretch>
            <a:fillRect/>
          </a:stretch>
        </p:blipFill>
        <p:spPr bwMode="auto">
          <a:xfrm>
            <a:off x="3995738" y="1243013"/>
            <a:ext cx="5148262" cy="4994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eaLnBrk="1" hangingPunct="1">
              <a:defRPr/>
            </a:pPr>
            <a:r>
              <a:rPr lang="en-US" sz="4000" smtClean="0"/>
              <a:t>Viscosity</a:t>
            </a:r>
            <a:r>
              <a:rPr lang="hu-HU" sz="4000" smtClean="0"/>
              <a:t> estimates</a:t>
            </a:r>
            <a:endParaRPr lang="en-US" sz="4000" smtClean="0">
              <a:latin typeface="Arial" charset="0"/>
            </a:endParaRPr>
          </a:p>
        </p:txBody>
      </p:sp>
      <p:sp>
        <p:nvSpPr>
          <p:cNvPr id="240643" name="Rectangle 3"/>
          <p:cNvSpPr>
            <a:spLocks noGrp="1" noChangeArrowheads="1"/>
          </p:cNvSpPr>
          <p:nvPr>
            <p:ph type="body" idx="1"/>
          </p:nvPr>
        </p:nvSpPr>
        <p:spPr>
          <a:xfrm>
            <a:off x="0" y="990600"/>
            <a:ext cx="8458200" cy="5645150"/>
          </a:xfrm>
        </p:spPr>
        <p:txBody>
          <a:bodyPr/>
          <a:lstStyle/>
          <a:p>
            <a:pPr eaLnBrk="1" hangingPunct="1">
              <a:lnSpc>
                <a:spcPct val="80000"/>
              </a:lnSpc>
              <a:defRPr/>
            </a:pPr>
            <a:r>
              <a:rPr lang="en-US" sz="2800" smtClean="0"/>
              <a:t>AdS/CFT lower bound:</a:t>
            </a:r>
          </a:p>
          <a:p>
            <a:pPr lvl="1" eaLnBrk="1" hangingPunct="1">
              <a:lnSpc>
                <a:spcPct val="80000"/>
              </a:lnSpc>
              <a:defRPr/>
            </a:pPr>
            <a:r>
              <a:rPr lang="en-US" sz="2400" smtClean="0"/>
              <a:t>hep-th/9711200, gr-qc/0602037, hep-th/0405231</a:t>
            </a:r>
          </a:p>
          <a:p>
            <a:pPr eaLnBrk="1" hangingPunct="1">
              <a:lnSpc>
                <a:spcPct val="80000"/>
              </a:lnSpc>
              <a:defRPr/>
            </a:pPr>
            <a:r>
              <a:rPr lang="en-US" sz="2800" smtClean="0"/>
              <a:t>Measurements</a:t>
            </a:r>
          </a:p>
          <a:p>
            <a:pPr lvl="1" eaLnBrk="1" hangingPunct="1">
              <a:lnSpc>
                <a:spcPct val="80000"/>
              </a:lnSpc>
              <a:defRPr/>
            </a:pPr>
            <a:r>
              <a:rPr lang="en-US" sz="2400" smtClean="0"/>
              <a:t>R. Lacey et al., nucl-ex/0609025</a:t>
            </a:r>
          </a:p>
          <a:p>
            <a:pPr lvl="1" eaLnBrk="1" hangingPunct="1">
              <a:lnSpc>
                <a:spcPct val="80000"/>
              </a:lnSpc>
              <a:defRPr/>
            </a:pPr>
            <a:endParaRPr lang="en-US" sz="2400" smtClean="0"/>
          </a:p>
          <a:p>
            <a:pPr lvl="1" eaLnBrk="1" hangingPunct="1">
              <a:lnSpc>
                <a:spcPct val="80000"/>
              </a:lnSpc>
              <a:defRPr/>
            </a:pPr>
            <a:endParaRPr lang="en-US" sz="2400" smtClean="0"/>
          </a:p>
          <a:p>
            <a:pPr lvl="1" eaLnBrk="1" hangingPunct="1">
              <a:lnSpc>
                <a:spcPct val="80000"/>
              </a:lnSpc>
              <a:defRPr/>
            </a:pPr>
            <a:r>
              <a:rPr lang="en-US" sz="2400" smtClean="0"/>
              <a:t>H.-J. Drescher et al., arx:0704.3553</a:t>
            </a:r>
          </a:p>
          <a:p>
            <a:pPr lvl="1" eaLnBrk="1" hangingPunct="1">
              <a:lnSpc>
                <a:spcPct val="80000"/>
              </a:lnSpc>
              <a:defRPr/>
            </a:pPr>
            <a:endParaRPr lang="en-US" sz="2400" smtClean="0"/>
          </a:p>
          <a:p>
            <a:pPr lvl="1" eaLnBrk="1" hangingPunct="1">
              <a:lnSpc>
                <a:spcPct val="80000"/>
              </a:lnSpc>
              <a:defRPr/>
            </a:pPr>
            <a:endParaRPr lang="en-US" sz="2400" smtClean="0"/>
          </a:p>
          <a:p>
            <a:pPr lvl="1" eaLnBrk="1" hangingPunct="1">
              <a:lnSpc>
                <a:spcPct val="80000"/>
              </a:lnSpc>
              <a:defRPr/>
            </a:pPr>
            <a:r>
              <a:rPr lang="en-US" sz="2400" smtClean="0"/>
              <a:t>S. Gavin, M. Abdel-Aziz, nucl-th/0606061</a:t>
            </a:r>
          </a:p>
          <a:p>
            <a:pPr lvl="1" eaLnBrk="1" hangingPunct="1">
              <a:lnSpc>
                <a:spcPct val="80000"/>
              </a:lnSpc>
              <a:defRPr/>
            </a:pPr>
            <a:endParaRPr lang="en-US" sz="2400" smtClean="0"/>
          </a:p>
          <a:p>
            <a:pPr lvl="1" eaLnBrk="1" hangingPunct="1">
              <a:lnSpc>
                <a:spcPct val="80000"/>
              </a:lnSpc>
              <a:defRPr/>
            </a:pPr>
            <a:endParaRPr lang="en-US" sz="2400" smtClean="0"/>
          </a:p>
          <a:p>
            <a:pPr lvl="1" eaLnBrk="1" hangingPunct="1">
              <a:lnSpc>
                <a:spcPct val="80000"/>
              </a:lnSpc>
              <a:defRPr/>
            </a:pPr>
            <a:r>
              <a:rPr lang="en-US" sz="2400" smtClean="0"/>
              <a:t>A. Adare et al., nucl-ex/0611018</a:t>
            </a:r>
          </a:p>
        </p:txBody>
      </p:sp>
      <p:graphicFrame>
        <p:nvGraphicFramePr>
          <p:cNvPr id="12290" name="Object 9"/>
          <p:cNvGraphicFramePr>
            <a:graphicFrameLocks noChangeAspect="1"/>
          </p:cNvGraphicFramePr>
          <p:nvPr/>
        </p:nvGraphicFramePr>
        <p:xfrm>
          <a:off x="5910263" y="2133600"/>
          <a:ext cx="3233737" cy="895350"/>
        </p:xfrm>
        <a:graphic>
          <a:graphicData uri="http://schemas.openxmlformats.org/presentationml/2006/ole">
            <mc:AlternateContent xmlns:mc="http://schemas.openxmlformats.org/markup-compatibility/2006">
              <mc:Choice xmlns:v="urn:schemas-microsoft-com:vml" Requires="v">
                <p:oleObj spid="_x0000_s12295" name="Equation" r:id="rId5" imgW="1422360" imgH="393480" progId="">
                  <p:embed/>
                </p:oleObj>
              </mc:Choice>
              <mc:Fallback>
                <p:oleObj name="Equation" r:id="rId5" imgW="1422360" imgH="393480" progId="">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0263" y="2133600"/>
                        <a:ext cx="3233737" cy="895350"/>
                      </a:xfrm>
                      <a:prstGeom prst="rect">
                        <a:avLst/>
                      </a:prstGeom>
                      <a:noFill/>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10"/>
          <p:cNvGraphicFramePr>
            <a:graphicFrameLocks noChangeAspect="1"/>
          </p:cNvGraphicFramePr>
          <p:nvPr/>
        </p:nvGraphicFramePr>
        <p:xfrm>
          <a:off x="6600825" y="4343400"/>
          <a:ext cx="2543175" cy="895350"/>
        </p:xfrm>
        <a:graphic>
          <a:graphicData uri="http://schemas.openxmlformats.org/presentationml/2006/ole">
            <mc:AlternateContent xmlns:mc="http://schemas.openxmlformats.org/markup-compatibility/2006">
              <mc:Choice xmlns:v="urn:schemas-microsoft-com:vml" Requires="v">
                <p:oleObj spid="_x0000_s12296" name="Equation" r:id="rId7" imgW="1117440" imgH="393480" progId="">
                  <p:embed/>
                </p:oleObj>
              </mc:Choice>
              <mc:Fallback>
                <p:oleObj name="Equation" r:id="rId7" imgW="1117440" imgH="393480" progId="">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0825" y="4343400"/>
                        <a:ext cx="2543175" cy="895350"/>
                      </a:xfrm>
                      <a:prstGeom prst="rect">
                        <a:avLst/>
                      </a:prstGeom>
                      <a:noFill/>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2" name="Object 11"/>
          <p:cNvGraphicFramePr>
            <a:graphicFrameLocks noChangeAspect="1"/>
          </p:cNvGraphicFramePr>
          <p:nvPr/>
        </p:nvGraphicFramePr>
        <p:xfrm>
          <a:off x="6572250" y="5257800"/>
          <a:ext cx="2571750" cy="895350"/>
        </p:xfrm>
        <a:graphic>
          <a:graphicData uri="http://schemas.openxmlformats.org/presentationml/2006/ole">
            <mc:AlternateContent xmlns:mc="http://schemas.openxmlformats.org/markup-compatibility/2006">
              <mc:Choice xmlns:v="urn:schemas-microsoft-com:vml" Requires="v">
                <p:oleObj spid="_x0000_s12297" name="Equation" r:id="rId9" imgW="1130040" imgH="393480" progId="">
                  <p:embed/>
                </p:oleObj>
              </mc:Choice>
              <mc:Fallback>
                <p:oleObj name="Equation" r:id="rId9" imgW="1130040" imgH="393480" progId="">
                  <p:embed/>
                  <p:pic>
                    <p:nvPicPr>
                      <p:cNvPr id="0"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72250" y="5257800"/>
                        <a:ext cx="2571750" cy="895350"/>
                      </a:xfrm>
                      <a:prstGeom prst="rect">
                        <a:avLst/>
                      </a:prstGeom>
                      <a:noFill/>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3" name="Object 12"/>
          <p:cNvGraphicFramePr>
            <a:graphicFrameLocks noChangeAspect="1"/>
          </p:cNvGraphicFramePr>
          <p:nvPr/>
        </p:nvGraphicFramePr>
        <p:xfrm>
          <a:off x="6572250" y="3276600"/>
          <a:ext cx="2571750" cy="895350"/>
        </p:xfrm>
        <a:graphic>
          <a:graphicData uri="http://schemas.openxmlformats.org/presentationml/2006/ole">
            <mc:AlternateContent xmlns:mc="http://schemas.openxmlformats.org/markup-compatibility/2006">
              <mc:Choice xmlns:v="urn:schemas-microsoft-com:vml" Requires="v">
                <p:oleObj spid="_x0000_s12298" name="Equation" r:id="rId11" imgW="1130040" imgH="393480" progId="">
                  <p:embed/>
                </p:oleObj>
              </mc:Choice>
              <mc:Fallback>
                <p:oleObj name="Equation" r:id="rId11" imgW="1130040" imgH="393480" progId="">
                  <p:embed/>
                  <p:pic>
                    <p:nvPicPr>
                      <p:cNvPr id="0" name="Object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72250" y="3276600"/>
                        <a:ext cx="2571750" cy="895350"/>
                      </a:xfrm>
                      <a:prstGeom prst="rect">
                        <a:avLst/>
                      </a:prstGeom>
                      <a:noFill/>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4" name="Object 13"/>
          <p:cNvGraphicFramePr>
            <a:graphicFrameLocks noChangeAspect="1"/>
          </p:cNvGraphicFramePr>
          <p:nvPr/>
        </p:nvGraphicFramePr>
        <p:xfrm>
          <a:off x="7391400" y="914400"/>
          <a:ext cx="1219200" cy="881063"/>
        </p:xfrm>
        <a:graphic>
          <a:graphicData uri="http://schemas.openxmlformats.org/presentationml/2006/ole">
            <mc:AlternateContent xmlns:mc="http://schemas.openxmlformats.org/markup-compatibility/2006">
              <mc:Choice xmlns:v="urn:schemas-microsoft-com:vml" Requires="v">
                <p:oleObj spid="_x0000_s12299" name="Equation" r:id="rId13" imgW="545760" imgH="393480" progId="">
                  <p:embed/>
                </p:oleObj>
              </mc:Choice>
              <mc:Fallback>
                <p:oleObj name="Equation" r:id="rId13" imgW="545760" imgH="393480" progId="">
                  <p:embed/>
                  <p:pic>
                    <p:nvPicPr>
                      <p:cNvPr id="0" name="Object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91400" y="914400"/>
                        <a:ext cx="1219200" cy="881063"/>
                      </a:xfrm>
                      <a:prstGeom prst="rect">
                        <a:avLst/>
                      </a:prstGeom>
                      <a:noFill/>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lIns="0" rIns="0"/>
          <a:lstStyle/>
          <a:p>
            <a:pPr eaLnBrk="1" hangingPunct="1">
              <a:defRPr/>
            </a:pPr>
            <a:r>
              <a:rPr lang="hu-HU" sz="4000" smtClean="0"/>
              <a:t>4. mérföldkő: szinte tökéletes folyadék</a:t>
            </a:r>
            <a:endParaRPr lang="en-US" sz="4000" smtClean="0"/>
          </a:p>
        </p:txBody>
      </p:sp>
      <p:sp>
        <p:nvSpPr>
          <p:cNvPr id="440323" name="Rectangle 3"/>
          <p:cNvSpPr>
            <a:spLocks noGrp="1" noChangeArrowheads="1"/>
          </p:cNvSpPr>
          <p:nvPr>
            <p:ph type="body" idx="1"/>
          </p:nvPr>
        </p:nvSpPr>
        <p:spPr>
          <a:xfrm>
            <a:off x="0" y="990600"/>
            <a:ext cx="8458200" cy="5645150"/>
          </a:xfrm>
        </p:spPr>
        <p:txBody>
          <a:bodyPr/>
          <a:lstStyle/>
          <a:p>
            <a:pPr eaLnBrk="1" hangingPunct="1">
              <a:lnSpc>
                <a:spcPct val="80000"/>
              </a:lnSpc>
              <a:defRPr/>
            </a:pPr>
            <a:r>
              <a:rPr lang="en-US" sz="2400" smtClean="0"/>
              <a:t>AdS/CFT </a:t>
            </a:r>
            <a:r>
              <a:rPr lang="hu-HU" sz="2400" smtClean="0"/>
              <a:t>alsó határ </a:t>
            </a:r>
          </a:p>
          <a:p>
            <a:pPr lvl="1" eaLnBrk="1" hangingPunct="1">
              <a:lnSpc>
                <a:spcPct val="80000"/>
              </a:lnSpc>
              <a:defRPr/>
            </a:pPr>
            <a:r>
              <a:rPr lang="hu-HU" sz="2000" smtClean="0"/>
              <a:t>Malcadena et al.: </a:t>
            </a:r>
            <a:r>
              <a:rPr lang="en-US" sz="2000" smtClean="0"/>
              <a:t>Adv.Theor.Math.Phys.2:231-252,1998</a:t>
            </a:r>
            <a:endParaRPr lang="hu-HU" sz="2000" smtClean="0"/>
          </a:p>
          <a:p>
            <a:pPr lvl="1" eaLnBrk="1" hangingPunct="1">
              <a:lnSpc>
                <a:spcPct val="80000"/>
              </a:lnSpc>
              <a:defRPr/>
            </a:pPr>
            <a:r>
              <a:rPr lang="hu-HU" sz="2000" smtClean="0"/>
              <a:t>Kovtun et al.: </a:t>
            </a:r>
            <a:r>
              <a:rPr lang="en-US" sz="2000" smtClean="0"/>
              <a:t>Phys.Rev.Lett. 94 (2005) 111601</a:t>
            </a:r>
          </a:p>
          <a:p>
            <a:pPr eaLnBrk="1" hangingPunct="1">
              <a:lnSpc>
                <a:spcPct val="80000"/>
              </a:lnSpc>
              <a:defRPr/>
            </a:pPr>
            <a:r>
              <a:rPr lang="hu-HU" sz="2400" smtClean="0"/>
              <a:t>Mérési eredmények</a:t>
            </a:r>
            <a:endParaRPr lang="en-US" sz="2400" smtClean="0"/>
          </a:p>
          <a:p>
            <a:pPr lvl="1" eaLnBrk="1" hangingPunct="1">
              <a:lnSpc>
                <a:spcPct val="80000"/>
              </a:lnSpc>
              <a:defRPr/>
            </a:pPr>
            <a:r>
              <a:rPr lang="en-US" sz="2000" smtClean="0"/>
              <a:t>R. Lacey et al., Phys.Rev.Lett.98:092301,2007</a:t>
            </a:r>
          </a:p>
          <a:p>
            <a:pPr lvl="1" eaLnBrk="1" hangingPunct="1">
              <a:lnSpc>
                <a:spcPct val="80000"/>
              </a:lnSpc>
              <a:defRPr/>
            </a:pPr>
            <a:endParaRPr lang="en-US" sz="1600" smtClean="0"/>
          </a:p>
          <a:p>
            <a:pPr lvl="1" eaLnBrk="1" hangingPunct="1">
              <a:lnSpc>
                <a:spcPct val="80000"/>
              </a:lnSpc>
              <a:defRPr/>
            </a:pPr>
            <a:r>
              <a:rPr lang="en-US" sz="2000" smtClean="0"/>
              <a:t>H.-J. Drescher et al., Phys.Rev.C76:024905,2007</a:t>
            </a:r>
          </a:p>
          <a:p>
            <a:pPr lvl="1" eaLnBrk="1" hangingPunct="1">
              <a:lnSpc>
                <a:spcPct val="80000"/>
              </a:lnSpc>
              <a:defRPr/>
            </a:pPr>
            <a:endParaRPr lang="en-US" sz="1600" smtClean="0"/>
          </a:p>
          <a:p>
            <a:pPr lvl="1" eaLnBrk="1" hangingPunct="1">
              <a:lnSpc>
                <a:spcPct val="80000"/>
              </a:lnSpc>
              <a:defRPr/>
            </a:pPr>
            <a:r>
              <a:rPr lang="en-US" sz="2000" smtClean="0"/>
              <a:t>S. Gavin, M. Abdel-Aziz, Phys.Rev.Lett. 97 (2006) 162302</a:t>
            </a:r>
            <a:endParaRPr lang="hu-HU" sz="2000" smtClean="0"/>
          </a:p>
          <a:p>
            <a:pPr lvl="1" eaLnBrk="1" hangingPunct="1">
              <a:lnSpc>
                <a:spcPct val="80000"/>
              </a:lnSpc>
              <a:defRPr/>
            </a:pPr>
            <a:endParaRPr lang="en-US" sz="2000" smtClean="0"/>
          </a:p>
          <a:p>
            <a:pPr lvl="1" eaLnBrk="1" hangingPunct="1">
              <a:lnSpc>
                <a:spcPct val="80000"/>
              </a:lnSpc>
              <a:defRPr/>
            </a:pPr>
            <a:endParaRPr lang="en-US" sz="2000" smtClean="0"/>
          </a:p>
          <a:p>
            <a:pPr lvl="1" eaLnBrk="1" hangingPunct="1">
              <a:lnSpc>
                <a:spcPct val="80000"/>
              </a:lnSpc>
              <a:defRPr/>
            </a:pPr>
            <a:r>
              <a:rPr lang="hu-HU" sz="2000" smtClean="0"/>
              <a:t>PHENIX:</a:t>
            </a:r>
            <a:r>
              <a:rPr lang="en-US" sz="2000" smtClean="0"/>
              <a:t> Phys.Rev.Lett.98:172301,2007</a:t>
            </a:r>
          </a:p>
        </p:txBody>
      </p:sp>
      <p:graphicFrame>
        <p:nvGraphicFramePr>
          <p:cNvPr id="13314" name="Object 4"/>
          <p:cNvGraphicFramePr>
            <a:graphicFrameLocks noChangeAspect="1"/>
          </p:cNvGraphicFramePr>
          <p:nvPr/>
        </p:nvGraphicFramePr>
        <p:xfrm>
          <a:off x="6032500" y="2060575"/>
          <a:ext cx="2559050" cy="708025"/>
        </p:xfrm>
        <a:graphic>
          <a:graphicData uri="http://schemas.openxmlformats.org/presentationml/2006/ole">
            <mc:AlternateContent xmlns:mc="http://schemas.openxmlformats.org/markup-compatibility/2006">
              <mc:Choice xmlns:v="urn:schemas-microsoft-com:vml" Requires="v">
                <p:oleObj spid="_x0000_s13319" name="Equation" r:id="rId5" imgW="1422360" imgH="393480" progId="">
                  <p:embed/>
                </p:oleObj>
              </mc:Choice>
              <mc:Fallback>
                <p:oleObj name="Equation" r:id="rId5" imgW="1422360" imgH="393480"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2500" y="2060575"/>
                        <a:ext cx="2559050" cy="708025"/>
                      </a:xfrm>
                      <a:prstGeom prst="rect">
                        <a:avLst/>
                      </a:prstGeom>
                      <a:noFill/>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5" name="Object 5"/>
          <p:cNvGraphicFramePr>
            <a:graphicFrameLocks noChangeAspect="1"/>
          </p:cNvGraphicFramePr>
          <p:nvPr/>
        </p:nvGraphicFramePr>
        <p:xfrm>
          <a:off x="1185863" y="3709988"/>
          <a:ext cx="2012950" cy="708025"/>
        </p:xfrm>
        <a:graphic>
          <a:graphicData uri="http://schemas.openxmlformats.org/presentationml/2006/ole">
            <mc:AlternateContent xmlns:mc="http://schemas.openxmlformats.org/markup-compatibility/2006">
              <mc:Choice xmlns:v="urn:schemas-microsoft-com:vml" Requires="v">
                <p:oleObj spid="_x0000_s13320" name="Equation" r:id="rId7" imgW="1117440" imgH="393480" progId="">
                  <p:embed/>
                </p:oleObj>
              </mc:Choice>
              <mc:Fallback>
                <p:oleObj name="Equation" r:id="rId7" imgW="1117440" imgH="393480" progId="">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5863" y="3709988"/>
                        <a:ext cx="2012950" cy="708025"/>
                      </a:xfrm>
                      <a:prstGeom prst="rect">
                        <a:avLst/>
                      </a:prstGeom>
                      <a:noFill/>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6" name="Object 6"/>
          <p:cNvGraphicFramePr>
            <a:graphicFrameLocks noChangeAspect="1"/>
          </p:cNvGraphicFramePr>
          <p:nvPr/>
        </p:nvGraphicFramePr>
        <p:xfrm>
          <a:off x="1149350" y="4686300"/>
          <a:ext cx="2035175" cy="708025"/>
        </p:xfrm>
        <a:graphic>
          <a:graphicData uri="http://schemas.openxmlformats.org/presentationml/2006/ole">
            <mc:AlternateContent xmlns:mc="http://schemas.openxmlformats.org/markup-compatibility/2006">
              <mc:Choice xmlns:v="urn:schemas-microsoft-com:vml" Requires="v">
                <p:oleObj spid="_x0000_s13321" name="Equation" r:id="rId9" imgW="1130040" imgH="393480" progId="">
                  <p:embed/>
                </p:oleObj>
              </mc:Choice>
              <mc:Fallback>
                <p:oleObj name="Equation" r:id="rId9" imgW="1130040" imgH="393480" progId="">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9350" y="4686300"/>
                        <a:ext cx="2035175" cy="708025"/>
                      </a:xfrm>
                      <a:prstGeom prst="rect">
                        <a:avLst/>
                      </a:prstGeom>
                      <a:noFill/>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7"/>
          <p:cNvGraphicFramePr>
            <a:graphicFrameLocks noChangeAspect="1"/>
          </p:cNvGraphicFramePr>
          <p:nvPr/>
        </p:nvGraphicFramePr>
        <p:xfrm>
          <a:off x="6313488" y="2728913"/>
          <a:ext cx="2035175" cy="708025"/>
        </p:xfrm>
        <a:graphic>
          <a:graphicData uri="http://schemas.openxmlformats.org/presentationml/2006/ole">
            <mc:AlternateContent xmlns:mc="http://schemas.openxmlformats.org/markup-compatibility/2006">
              <mc:Choice xmlns:v="urn:schemas-microsoft-com:vml" Requires="v">
                <p:oleObj spid="_x0000_s13322" name="Equation" r:id="rId11" imgW="1130040" imgH="393480" progId="">
                  <p:embed/>
                </p:oleObj>
              </mc:Choice>
              <mc:Fallback>
                <p:oleObj name="Equation" r:id="rId11" imgW="1130040" imgH="393480" progId="">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3488" y="2728913"/>
                        <a:ext cx="2035175" cy="708025"/>
                      </a:xfrm>
                      <a:prstGeom prst="rect">
                        <a:avLst/>
                      </a:prstGeom>
                      <a:noFill/>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8" name="Object 8"/>
          <p:cNvGraphicFramePr>
            <a:graphicFrameLocks noChangeAspect="1"/>
          </p:cNvGraphicFramePr>
          <p:nvPr/>
        </p:nvGraphicFramePr>
        <p:xfrm>
          <a:off x="7526338" y="962025"/>
          <a:ext cx="1219200" cy="881063"/>
        </p:xfrm>
        <a:graphic>
          <a:graphicData uri="http://schemas.openxmlformats.org/presentationml/2006/ole">
            <mc:AlternateContent xmlns:mc="http://schemas.openxmlformats.org/markup-compatibility/2006">
              <mc:Choice xmlns:v="urn:schemas-microsoft-com:vml" Requires="v">
                <p:oleObj spid="_x0000_s13323" name="Equation" r:id="rId13" imgW="545760" imgH="393480" progId="">
                  <p:embed/>
                </p:oleObj>
              </mc:Choice>
              <mc:Fallback>
                <p:oleObj name="Equation" r:id="rId13" imgW="545760" imgH="393480" progId="">
                  <p:embed/>
                  <p:pic>
                    <p:nvPicPr>
                      <p:cNvPr id="0"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26338" y="962025"/>
                        <a:ext cx="1219200" cy="881063"/>
                      </a:xfrm>
                      <a:prstGeom prst="rect">
                        <a:avLst/>
                      </a:prstGeom>
                      <a:noFill/>
                      <a:ln w="9525">
                        <a:solidFill>
                          <a:schemeClr val="tx1"/>
                        </a:solidFill>
                        <a:miter lim="800000"/>
                        <a:headEnd/>
                        <a:tailEnd/>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321" name="Picture 9"/>
          <p:cNvPicPr>
            <a:picLocks noChangeAspect="1" noChangeArrowheads="1"/>
          </p:cNvPicPr>
          <p:nvPr/>
        </p:nvPicPr>
        <p:blipFill>
          <a:blip r:embed="rId15" cstate="print"/>
          <a:srcRect/>
          <a:stretch>
            <a:fillRect/>
          </a:stretch>
        </p:blipFill>
        <p:spPr bwMode="auto">
          <a:xfrm>
            <a:off x="5127625" y="3852863"/>
            <a:ext cx="4016375" cy="3005137"/>
          </a:xfrm>
          <a:prstGeom prst="rect">
            <a:avLst/>
          </a:prstGeom>
          <a:noFill/>
          <a:ln w="9525">
            <a:noFill/>
            <a:miter lim="800000"/>
            <a:headEnd/>
            <a:tailEnd/>
          </a:ln>
        </p:spPr>
      </p:pic>
    </p:spTree>
    <p:custDataLst>
      <p:tags r:id="rId2"/>
    </p:custData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 számának helye 3"/>
          <p:cNvSpPr>
            <a:spLocks noGrp="1"/>
          </p:cNvSpPr>
          <p:nvPr>
            <p:ph type="sldNum" sz="quarter" idx="10"/>
          </p:nvPr>
        </p:nvSpPr>
        <p:spPr/>
        <p:txBody>
          <a:bodyPr/>
          <a:lstStyle/>
          <a:p>
            <a:pPr>
              <a:defRPr/>
            </a:pPr>
            <a:fld id="{1285405E-93FB-435D-AA6E-404A6F110D79}" type="slidenum">
              <a:rPr lang="hu-HU"/>
              <a:pPr>
                <a:defRPr/>
              </a:pPr>
              <a:t>68</a:t>
            </a:fld>
            <a:endParaRPr lang="hu-HU"/>
          </a:p>
        </p:txBody>
      </p:sp>
      <p:sp>
        <p:nvSpPr>
          <p:cNvPr id="442370" name="Rectangle 2"/>
          <p:cNvSpPr>
            <a:spLocks noGrp="1" noChangeArrowheads="1"/>
          </p:cNvSpPr>
          <p:nvPr>
            <p:ph type="title"/>
          </p:nvPr>
        </p:nvSpPr>
        <p:spPr/>
        <p:txBody>
          <a:bodyPr/>
          <a:lstStyle/>
          <a:p>
            <a:pPr eaLnBrk="1" hangingPunct="1">
              <a:defRPr/>
            </a:pPr>
            <a:r>
              <a:rPr lang="hu-HU" smtClean="0"/>
              <a:t>5. mérföldkő: kvarkok folyadéka</a:t>
            </a:r>
            <a:endParaRPr lang="en-US" i="1" smtClean="0"/>
          </a:p>
        </p:txBody>
      </p:sp>
      <p:sp>
        <p:nvSpPr>
          <p:cNvPr id="442371" name="Rectangle 3"/>
          <p:cNvSpPr>
            <a:spLocks noGrp="1" noChangeArrowheads="1"/>
          </p:cNvSpPr>
          <p:nvPr>
            <p:ph type="body" idx="1"/>
          </p:nvPr>
        </p:nvSpPr>
        <p:spPr>
          <a:xfrm>
            <a:off x="0" y="4800600"/>
            <a:ext cx="8955088" cy="1652588"/>
          </a:xfrm>
        </p:spPr>
        <p:txBody>
          <a:bodyPr/>
          <a:lstStyle/>
          <a:p>
            <a:pPr eaLnBrk="1" hangingPunct="1">
              <a:lnSpc>
                <a:spcPct val="80000"/>
              </a:lnSpc>
              <a:defRPr/>
            </a:pPr>
            <a:r>
              <a:rPr lang="hu-HU" sz="2400" smtClean="0"/>
              <a:t>Releváns változó</a:t>
            </a:r>
            <a:r>
              <a:rPr lang="en-US" sz="2400" smtClean="0"/>
              <a:t>: </a:t>
            </a:r>
            <a:r>
              <a:rPr lang="hu-HU" sz="2400" smtClean="0"/>
              <a:t>transzverz kinetikus energia,</a:t>
            </a:r>
            <a:r>
              <a:rPr lang="en-US" sz="2400" smtClean="0"/>
              <a:t> KE</a:t>
            </a:r>
            <a:r>
              <a:rPr lang="en-US" sz="2400" baseline="-25000" smtClean="0"/>
              <a:t>t</a:t>
            </a:r>
          </a:p>
          <a:p>
            <a:pPr eaLnBrk="1" hangingPunct="1">
              <a:lnSpc>
                <a:spcPct val="80000"/>
              </a:lnSpc>
              <a:defRPr/>
            </a:pPr>
            <a:r>
              <a:rPr lang="hu-HU" sz="2400" smtClean="0"/>
              <a:t>Az elliptikus folyás a konstituens kvarkok számával skáláz</a:t>
            </a:r>
            <a:r>
              <a:rPr lang="en-US" sz="2400" smtClean="0"/>
              <a:t>!</a:t>
            </a:r>
          </a:p>
          <a:p>
            <a:pPr eaLnBrk="1" hangingPunct="1">
              <a:lnSpc>
                <a:spcPct val="80000"/>
              </a:lnSpc>
              <a:defRPr/>
            </a:pPr>
            <a:r>
              <a:rPr lang="hu-HU" sz="2400" smtClean="0"/>
              <a:t>Szabadsági fokok: kvarkok</a:t>
            </a:r>
            <a:endParaRPr lang="en-US" sz="2400" smtClean="0"/>
          </a:p>
        </p:txBody>
      </p:sp>
      <p:sp>
        <p:nvSpPr>
          <p:cNvPr id="442372" name="Text Box 4"/>
          <p:cNvSpPr txBox="1">
            <a:spLocks noChangeArrowheads="1"/>
          </p:cNvSpPr>
          <p:nvPr/>
        </p:nvSpPr>
        <p:spPr bwMode="auto">
          <a:xfrm>
            <a:off x="0" y="4419600"/>
            <a:ext cx="9144000" cy="336550"/>
          </a:xfrm>
          <a:prstGeom prst="rect">
            <a:avLst/>
          </a:prstGeom>
          <a:noFill/>
          <a:ln w="9525">
            <a:noFill/>
            <a:miter lim="800000"/>
            <a:headEnd/>
            <a:tailEnd/>
          </a:ln>
          <a:effectLst/>
        </p:spPr>
        <p:txBody>
          <a:bodyPr>
            <a:spAutoFit/>
          </a:bodyPr>
          <a:lstStyle/>
          <a:p>
            <a:pPr algn="ctr" eaLnBrk="0" hangingPunct="0">
              <a:defRPr/>
            </a:pPr>
            <a:r>
              <a:rPr lang="hu-HU" sz="1600">
                <a:effectLst>
                  <a:outerShdw blurRad="38100" dist="38100" dir="2700000" algn="tl">
                    <a:srgbClr val="000000"/>
                  </a:outerShdw>
                </a:effectLst>
                <a:latin typeface="Book Antiqua" pitchFamily="18" charset="0"/>
              </a:rPr>
              <a:t>PHENIX Collaboration, Phys.Rev.Letters 98:162301, 2007</a:t>
            </a:r>
          </a:p>
        </p:txBody>
      </p:sp>
      <p:graphicFrame>
        <p:nvGraphicFramePr>
          <p:cNvPr id="14338" name="Object 5"/>
          <p:cNvGraphicFramePr>
            <a:graphicFrameLocks noChangeAspect="1"/>
          </p:cNvGraphicFramePr>
          <p:nvPr/>
        </p:nvGraphicFramePr>
        <p:xfrm>
          <a:off x="4210050" y="5561013"/>
          <a:ext cx="4465638" cy="1039812"/>
        </p:xfrm>
        <a:graphic>
          <a:graphicData uri="http://schemas.openxmlformats.org/presentationml/2006/ole">
            <mc:AlternateContent xmlns:mc="http://schemas.openxmlformats.org/markup-compatibility/2006">
              <mc:Choice xmlns:v="urn:schemas-microsoft-com:vml" Requires="v">
                <p:oleObj spid="_x0000_s14339" name="Equation" r:id="rId4" imgW="2070000" imgH="482400" progId="">
                  <p:embed/>
                </p:oleObj>
              </mc:Choice>
              <mc:Fallback>
                <p:oleObj name="Equation" r:id="rId4" imgW="2070000" imgH="482400"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0050" y="5561013"/>
                        <a:ext cx="4465638" cy="1039812"/>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343" name="Picture 4" descr="v2nq"/>
          <p:cNvPicPr>
            <a:picLocks noChangeAspect="1" noChangeArrowheads="1"/>
          </p:cNvPicPr>
          <p:nvPr/>
        </p:nvPicPr>
        <p:blipFill>
          <a:blip r:embed="rId6" cstate="print"/>
          <a:srcRect/>
          <a:stretch>
            <a:fillRect/>
          </a:stretch>
        </p:blipFill>
        <p:spPr bwMode="auto">
          <a:xfrm>
            <a:off x="695325" y="827088"/>
            <a:ext cx="7727950" cy="35861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a számának helye 3"/>
          <p:cNvSpPr>
            <a:spLocks noGrp="1"/>
          </p:cNvSpPr>
          <p:nvPr>
            <p:ph type="sldNum" sz="quarter" idx="10"/>
          </p:nvPr>
        </p:nvSpPr>
        <p:spPr/>
        <p:txBody>
          <a:bodyPr/>
          <a:lstStyle/>
          <a:p>
            <a:pPr>
              <a:defRPr/>
            </a:pPr>
            <a:fld id="{E383196D-5C82-4065-8A1C-F47F6558CF67}" type="slidenum">
              <a:rPr lang="hu-HU"/>
              <a:pPr>
                <a:defRPr/>
              </a:pPr>
              <a:t>69</a:t>
            </a:fld>
            <a:endParaRPr lang="hu-HU"/>
          </a:p>
        </p:txBody>
      </p:sp>
      <p:pic>
        <p:nvPicPr>
          <p:cNvPr id="111619" name="Picture 2"/>
          <p:cNvPicPr>
            <a:picLocks noChangeAspect="1" noChangeArrowheads="1"/>
          </p:cNvPicPr>
          <p:nvPr/>
        </p:nvPicPr>
        <p:blipFill>
          <a:blip r:embed="rId3" cstate="print"/>
          <a:srcRect r="50748"/>
          <a:stretch>
            <a:fillRect/>
          </a:stretch>
        </p:blipFill>
        <p:spPr bwMode="auto">
          <a:xfrm>
            <a:off x="6172200" y="2465388"/>
            <a:ext cx="2895600" cy="3863975"/>
          </a:xfrm>
          <a:prstGeom prst="rect">
            <a:avLst/>
          </a:prstGeom>
          <a:noFill/>
          <a:ln w="9525">
            <a:noFill/>
            <a:miter lim="800000"/>
            <a:headEnd/>
            <a:tailEnd/>
          </a:ln>
        </p:spPr>
      </p:pic>
      <p:sp>
        <p:nvSpPr>
          <p:cNvPr id="444419" name="Rectangle 3"/>
          <p:cNvSpPr>
            <a:spLocks noGrp="1" noChangeArrowheads="1"/>
          </p:cNvSpPr>
          <p:nvPr>
            <p:ph type="title"/>
          </p:nvPr>
        </p:nvSpPr>
        <p:spPr/>
        <p:txBody>
          <a:bodyPr lIns="92160" tIns="46080" rIns="92160" bIns="46080" anchor="b"/>
          <a:lstStyle/>
          <a:p>
            <a:pP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hu-HU" sz="4000" smtClean="0"/>
              <a:t>Skálázás igaz </a:t>
            </a:r>
            <a:r>
              <a:rPr lang="en-US" sz="4000" smtClean="0"/>
              <a:t>d, D </a:t>
            </a:r>
            <a:r>
              <a:rPr lang="hu-HU" sz="4000" smtClean="0"/>
              <a:t>és</a:t>
            </a:r>
            <a:r>
              <a:rPr lang="en-US" sz="4000" smtClean="0"/>
              <a:t> Φ</a:t>
            </a:r>
            <a:r>
              <a:rPr lang="hu-HU" sz="4000" smtClean="0"/>
              <a:t> esetére is</a:t>
            </a:r>
            <a:endParaRPr lang="en-US" sz="4000" smtClean="0"/>
          </a:p>
        </p:txBody>
      </p:sp>
      <p:sp>
        <p:nvSpPr>
          <p:cNvPr id="444420" name="Rectangle 4"/>
          <p:cNvSpPr>
            <a:spLocks noGrp="1" noChangeArrowheads="1"/>
          </p:cNvSpPr>
          <p:nvPr>
            <p:ph type="body" idx="1"/>
          </p:nvPr>
        </p:nvSpPr>
        <p:spPr>
          <a:xfrm>
            <a:off x="0" y="765175"/>
            <a:ext cx="9144000" cy="1871663"/>
          </a:xfrm>
        </p:spPr>
        <p:txBody>
          <a:bodyPr/>
          <a:lstStyle/>
          <a:p>
            <a:pPr eaLnBrk="1" hangingPunct="1">
              <a:defRPr/>
            </a:pPr>
            <a:r>
              <a:rPr lang="hu-HU" sz="2800" b="0" smtClean="0"/>
              <a:t>A ritka és a bájos kvarkok is részei a folyási képnek</a:t>
            </a:r>
            <a:endParaRPr lang="en-US" sz="2800" b="0" smtClean="0"/>
          </a:p>
          <a:p>
            <a:pPr eaLnBrk="1" hangingPunct="1">
              <a:defRPr/>
            </a:pPr>
            <a:r>
              <a:rPr lang="en-US" sz="2800" b="0" smtClean="0"/>
              <a:t>D </a:t>
            </a:r>
            <a:r>
              <a:rPr lang="hu-HU" sz="2800" b="0" smtClean="0"/>
              <a:t>(bájos) és </a:t>
            </a:r>
            <a:r>
              <a:rPr lang="en-US" sz="2800" b="0" smtClean="0"/>
              <a:t>φ </a:t>
            </a:r>
            <a:r>
              <a:rPr lang="hu-HU" sz="2800" b="0" smtClean="0"/>
              <a:t>(ritka) esetén v</a:t>
            </a:r>
            <a:r>
              <a:rPr lang="hu-HU" sz="2800" b="0" baseline="-25000" smtClean="0"/>
              <a:t>2</a:t>
            </a:r>
            <a:r>
              <a:rPr lang="hu-HU" sz="2800" b="0" smtClean="0"/>
              <a:t> a mezonokkal</a:t>
            </a:r>
            <a:endParaRPr lang="en-US" sz="2800" b="0" smtClean="0"/>
          </a:p>
          <a:p>
            <a:pPr eaLnBrk="1" hangingPunct="1">
              <a:defRPr/>
            </a:pPr>
            <a:r>
              <a:rPr lang="en-US" sz="2800" b="0" smtClean="0"/>
              <a:t>d</a:t>
            </a:r>
            <a:r>
              <a:rPr lang="hu-HU" sz="2800" b="0" smtClean="0"/>
              <a:t>euteron</a:t>
            </a:r>
            <a:r>
              <a:rPr lang="en-US" sz="2800" b="0" smtClean="0"/>
              <a:t> </a:t>
            </a:r>
            <a:r>
              <a:rPr lang="hu-HU" sz="2800" b="0" smtClean="0"/>
              <a:t>esetén v</a:t>
            </a:r>
            <a:r>
              <a:rPr lang="hu-HU" sz="2800" b="0" baseline="-25000" smtClean="0"/>
              <a:t>2</a:t>
            </a:r>
            <a:r>
              <a:rPr lang="hu-HU" sz="2800" b="0" smtClean="0"/>
              <a:t> az n</a:t>
            </a:r>
            <a:r>
              <a:rPr lang="hu-HU" sz="2800" b="0" baseline="-25000" smtClean="0"/>
              <a:t>q</a:t>
            </a:r>
            <a:r>
              <a:rPr lang="hu-HU" sz="2800" b="0" smtClean="0"/>
              <a:t>= 6 esetnek megfelelően</a:t>
            </a:r>
            <a:endParaRPr lang="en-US" sz="2800" b="0" smtClean="0"/>
          </a:p>
        </p:txBody>
      </p:sp>
      <p:pic>
        <p:nvPicPr>
          <p:cNvPr id="111622" name="Picture 5" descr="v2-phi-d"/>
          <p:cNvPicPr>
            <a:picLocks noChangeAspect="1" noChangeArrowheads="1"/>
          </p:cNvPicPr>
          <p:nvPr/>
        </p:nvPicPr>
        <p:blipFill>
          <a:blip r:embed="rId4" cstate="print"/>
          <a:srcRect/>
          <a:stretch>
            <a:fillRect/>
          </a:stretch>
        </p:blipFill>
        <p:spPr bwMode="auto">
          <a:xfrm>
            <a:off x="90488" y="2465388"/>
            <a:ext cx="6096000" cy="3870325"/>
          </a:xfrm>
          <a:prstGeom prst="rect">
            <a:avLst/>
          </a:prstGeom>
          <a:noFill/>
          <a:ln w="9525">
            <a:noFill/>
            <a:miter lim="800000"/>
            <a:headEnd/>
            <a:tailEnd/>
          </a:ln>
        </p:spPr>
      </p:pic>
      <p:sp>
        <p:nvSpPr>
          <p:cNvPr id="111623" name="Text Box 6"/>
          <p:cNvSpPr txBox="1">
            <a:spLocks noChangeArrowheads="1"/>
          </p:cNvSpPr>
          <p:nvPr/>
        </p:nvSpPr>
        <p:spPr bwMode="auto">
          <a:xfrm>
            <a:off x="209550" y="2465388"/>
            <a:ext cx="1524000" cy="304800"/>
          </a:xfrm>
          <a:prstGeom prst="rect">
            <a:avLst/>
          </a:prstGeom>
          <a:noFill/>
          <a:ln w="57150" algn="ctr">
            <a:noFill/>
            <a:miter lim="800000"/>
            <a:headEnd/>
            <a:tailEnd/>
          </a:ln>
        </p:spPr>
        <p:txBody>
          <a:bodyPr lIns="92075" tIns="46038" rIns="92075" bIns="46038">
            <a:spAutoFit/>
          </a:bodyPr>
          <a:lstStyle/>
          <a:p>
            <a:pPr>
              <a:spcBef>
                <a:spcPct val="50000"/>
              </a:spcBef>
            </a:pPr>
            <a:r>
              <a:rPr lang="en-US" sz="1400">
                <a:latin typeface="Book Antiqua" pitchFamily="18" charset="0"/>
              </a:rPr>
              <a:t>nucl-ex/0703024</a:t>
            </a:r>
          </a:p>
        </p:txBody>
      </p:sp>
      <p:sp>
        <p:nvSpPr>
          <p:cNvPr id="111624" name="Rectangle 7"/>
          <p:cNvSpPr>
            <a:spLocks noChangeArrowheads="1"/>
          </p:cNvSpPr>
          <p:nvPr/>
        </p:nvSpPr>
        <p:spPr bwMode="auto">
          <a:xfrm>
            <a:off x="7023100" y="2962275"/>
            <a:ext cx="1462088" cy="268288"/>
          </a:xfrm>
          <a:prstGeom prst="rect">
            <a:avLst/>
          </a:prstGeom>
          <a:solidFill>
            <a:schemeClr val="tx1"/>
          </a:solidFill>
          <a:ln w="9525">
            <a:solidFill>
              <a:schemeClr val="tx1"/>
            </a:solidFill>
            <a:miter lim="800000"/>
            <a:headEnd/>
            <a:tailEnd/>
          </a:ln>
        </p:spPr>
        <p:txBody>
          <a:bodyPr wrap="none" anchor="ctr"/>
          <a:lstStyle/>
          <a:p>
            <a:endParaRPr lang="hu-HU"/>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 számának helye 2"/>
          <p:cNvSpPr>
            <a:spLocks noGrp="1"/>
          </p:cNvSpPr>
          <p:nvPr>
            <p:ph type="sldNum" sz="quarter" idx="10"/>
          </p:nvPr>
        </p:nvSpPr>
        <p:spPr/>
        <p:txBody>
          <a:bodyPr/>
          <a:lstStyle/>
          <a:p>
            <a:pPr>
              <a:defRPr/>
            </a:pPr>
            <a:fld id="{A53BA641-AACD-4F62-82FE-C4055B170291}" type="slidenum">
              <a:rPr lang="hu-HU"/>
              <a:pPr>
                <a:defRPr/>
              </a:pPr>
              <a:t>7</a:t>
            </a:fld>
            <a:endParaRPr lang="hu-HU"/>
          </a:p>
        </p:txBody>
      </p:sp>
      <p:sp>
        <p:nvSpPr>
          <p:cNvPr id="372740" name="Rectangle 4"/>
          <p:cNvSpPr>
            <a:spLocks noGrp="1" noChangeArrowheads="1"/>
          </p:cNvSpPr>
          <p:nvPr>
            <p:ph type="title"/>
          </p:nvPr>
        </p:nvSpPr>
        <p:spPr/>
        <p:txBody>
          <a:bodyPr/>
          <a:lstStyle/>
          <a:p>
            <a:pPr eaLnBrk="1" hangingPunct="1">
              <a:defRPr/>
            </a:pPr>
            <a:r>
              <a:rPr lang="hu-HU" sz="4000" smtClean="0"/>
              <a:t>Ismert mezonok és barionok</a:t>
            </a:r>
            <a:endParaRPr lang="en-US" sz="4000" smtClean="0"/>
          </a:p>
        </p:txBody>
      </p:sp>
      <p:pic>
        <p:nvPicPr>
          <p:cNvPr id="65540" name="Picture 8" descr="barion_8"/>
          <p:cNvPicPr>
            <a:picLocks noChangeAspect="1" noChangeArrowheads="1"/>
          </p:cNvPicPr>
          <p:nvPr/>
        </p:nvPicPr>
        <p:blipFill>
          <a:blip r:embed="rId2" cstate="print"/>
          <a:srcRect/>
          <a:stretch>
            <a:fillRect/>
          </a:stretch>
        </p:blipFill>
        <p:spPr bwMode="auto">
          <a:xfrm>
            <a:off x="552450" y="3789363"/>
            <a:ext cx="3435350" cy="2495550"/>
          </a:xfrm>
          <a:prstGeom prst="rect">
            <a:avLst/>
          </a:prstGeom>
          <a:noFill/>
          <a:ln w="9525">
            <a:noFill/>
            <a:miter lim="800000"/>
            <a:headEnd/>
            <a:tailEnd/>
          </a:ln>
        </p:spPr>
      </p:pic>
      <p:pic>
        <p:nvPicPr>
          <p:cNvPr id="65541" name="Picture 9" descr="barion_12"/>
          <p:cNvPicPr>
            <a:picLocks noChangeAspect="1" noChangeArrowheads="1"/>
          </p:cNvPicPr>
          <p:nvPr/>
        </p:nvPicPr>
        <p:blipFill>
          <a:blip r:embed="rId3" cstate="print"/>
          <a:srcRect/>
          <a:stretch>
            <a:fillRect/>
          </a:stretch>
        </p:blipFill>
        <p:spPr bwMode="auto">
          <a:xfrm>
            <a:off x="4500563" y="3541713"/>
            <a:ext cx="4054475" cy="3316287"/>
          </a:xfrm>
          <a:prstGeom prst="rect">
            <a:avLst/>
          </a:prstGeom>
          <a:noFill/>
          <a:ln w="9525">
            <a:noFill/>
            <a:miter lim="800000"/>
            <a:headEnd/>
            <a:tailEnd/>
          </a:ln>
        </p:spPr>
      </p:pic>
      <p:pic>
        <p:nvPicPr>
          <p:cNvPr id="65542" name="Picture 10" descr="meson_s0"/>
          <p:cNvPicPr>
            <a:picLocks noChangeAspect="1" noChangeArrowheads="1"/>
          </p:cNvPicPr>
          <p:nvPr/>
        </p:nvPicPr>
        <p:blipFill>
          <a:blip r:embed="rId4" cstate="print"/>
          <a:srcRect/>
          <a:stretch>
            <a:fillRect/>
          </a:stretch>
        </p:blipFill>
        <p:spPr bwMode="auto">
          <a:xfrm>
            <a:off x="250825" y="731838"/>
            <a:ext cx="3514725" cy="2533650"/>
          </a:xfrm>
          <a:prstGeom prst="rect">
            <a:avLst/>
          </a:prstGeom>
          <a:noFill/>
          <a:ln w="9525">
            <a:noFill/>
            <a:miter lim="800000"/>
            <a:headEnd/>
            <a:tailEnd/>
          </a:ln>
        </p:spPr>
      </p:pic>
      <p:pic>
        <p:nvPicPr>
          <p:cNvPr id="65543" name="Picture 11" descr="meson_s1"/>
          <p:cNvPicPr>
            <a:picLocks noChangeAspect="1" noChangeArrowheads="1"/>
          </p:cNvPicPr>
          <p:nvPr/>
        </p:nvPicPr>
        <p:blipFill>
          <a:blip r:embed="rId5" cstate="print"/>
          <a:srcRect/>
          <a:stretch>
            <a:fillRect/>
          </a:stretch>
        </p:blipFill>
        <p:spPr bwMode="auto">
          <a:xfrm>
            <a:off x="4675188" y="727075"/>
            <a:ext cx="3522662" cy="2541588"/>
          </a:xfrm>
          <a:prstGeom prst="rect">
            <a:avLst/>
          </a:prstGeom>
          <a:noFill/>
          <a:ln w="9525">
            <a:noFill/>
            <a:miter lim="800000"/>
            <a:headEnd/>
            <a:tailEnd/>
          </a:ln>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Dia számának helye 3"/>
          <p:cNvSpPr>
            <a:spLocks noGrp="1"/>
          </p:cNvSpPr>
          <p:nvPr>
            <p:ph type="sldNum" sz="quarter" idx="10"/>
          </p:nvPr>
        </p:nvSpPr>
        <p:spPr/>
        <p:txBody>
          <a:bodyPr/>
          <a:lstStyle/>
          <a:p>
            <a:pPr>
              <a:defRPr/>
            </a:pPr>
            <a:fld id="{A875FE05-7C0D-49AE-959C-43D4DE3CDC7A}" type="slidenum">
              <a:rPr lang="hu-HU"/>
              <a:pPr>
                <a:defRPr/>
              </a:pPr>
              <a:t>70</a:t>
            </a:fld>
            <a:endParaRPr lang="hu-HU"/>
          </a:p>
        </p:txBody>
      </p:sp>
      <p:pic>
        <p:nvPicPr>
          <p:cNvPr id="112643" name="Picture 2" descr="n1pt"/>
          <p:cNvPicPr>
            <a:picLocks noChangeAspect="1" noChangeArrowheads="1"/>
          </p:cNvPicPr>
          <p:nvPr/>
        </p:nvPicPr>
        <p:blipFill>
          <a:blip r:embed="rId2" cstate="print"/>
          <a:srcRect/>
          <a:stretch>
            <a:fillRect/>
          </a:stretch>
        </p:blipFill>
        <p:spPr bwMode="auto">
          <a:xfrm>
            <a:off x="4586288" y="2511425"/>
            <a:ext cx="4557712" cy="2973388"/>
          </a:xfrm>
          <a:prstGeom prst="rect">
            <a:avLst/>
          </a:prstGeom>
          <a:noFill/>
          <a:ln w="9525">
            <a:noFill/>
            <a:miter lim="800000"/>
            <a:headEnd/>
            <a:tailEnd/>
          </a:ln>
        </p:spPr>
      </p:pic>
      <p:sp>
        <p:nvSpPr>
          <p:cNvPr id="446467" name="Rectangle 3"/>
          <p:cNvSpPr>
            <a:spLocks noGrp="1" noChangeArrowheads="1"/>
          </p:cNvSpPr>
          <p:nvPr>
            <p:ph type="title"/>
          </p:nvPr>
        </p:nvSpPr>
        <p:spPr/>
        <p:txBody>
          <a:bodyPr/>
          <a:lstStyle/>
          <a:p>
            <a:pPr eaLnBrk="1" hangingPunct="1">
              <a:defRPr/>
            </a:pPr>
            <a:r>
              <a:rPr lang="hu-HU" sz="4000" smtClean="0"/>
              <a:t>Mekkora a kezdeti hőmérséklet</a:t>
            </a:r>
            <a:endParaRPr lang="en-US" sz="4000" smtClean="0"/>
          </a:p>
        </p:txBody>
      </p:sp>
      <p:sp>
        <p:nvSpPr>
          <p:cNvPr id="446468" name="Rectangle 4"/>
          <p:cNvSpPr>
            <a:spLocks noGrp="1" noChangeArrowheads="1"/>
          </p:cNvSpPr>
          <p:nvPr>
            <p:ph type="body" idx="1"/>
          </p:nvPr>
        </p:nvSpPr>
        <p:spPr>
          <a:xfrm>
            <a:off x="0" y="2008188"/>
            <a:ext cx="9144000" cy="4703762"/>
          </a:xfrm>
        </p:spPr>
        <p:txBody>
          <a:bodyPr lIns="0" rIns="0"/>
          <a:lstStyle/>
          <a:p>
            <a:pPr eaLnBrk="1" hangingPunct="1">
              <a:lnSpc>
                <a:spcPct val="90000"/>
              </a:lnSpc>
              <a:defRPr/>
            </a:pPr>
            <a:r>
              <a:rPr lang="hu-HU" sz="2800" smtClean="0"/>
              <a:t>Hadronok csak a végállapotban, </a:t>
            </a:r>
            <a:r>
              <a:rPr lang="hu-HU" sz="2800" smtClean="0">
                <a:latin typeface="Symbol" pitchFamily="18" charset="2"/>
              </a:rPr>
              <a:t>g</a:t>
            </a:r>
            <a:r>
              <a:rPr lang="hu-HU" sz="2800" smtClean="0"/>
              <a:t> végig keletkeznek!</a:t>
            </a:r>
          </a:p>
          <a:p>
            <a:pPr eaLnBrk="1" hangingPunct="1">
              <a:lnSpc>
                <a:spcPct val="90000"/>
              </a:lnSpc>
              <a:defRPr/>
            </a:pPr>
            <a:endParaRPr lang="hu-HU" sz="2800" smtClean="0"/>
          </a:p>
          <a:p>
            <a:pPr eaLnBrk="1" hangingPunct="1">
              <a:lnSpc>
                <a:spcPct val="90000"/>
              </a:lnSpc>
              <a:defRPr/>
            </a:pPr>
            <a:endParaRPr lang="hu-HU" sz="2800" smtClean="0"/>
          </a:p>
          <a:p>
            <a:pPr eaLnBrk="1" hangingPunct="1">
              <a:lnSpc>
                <a:spcPct val="90000"/>
              </a:lnSpc>
              <a:defRPr/>
            </a:pPr>
            <a:endParaRPr lang="hu-HU" sz="2800" smtClean="0"/>
          </a:p>
          <a:p>
            <a:pPr eaLnBrk="1" hangingPunct="1">
              <a:lnSpc>
                <a:spcPct val="90000"/>
              </a:lnSpc>
              <a:defRPr/>
            </a:pPr>
            <a:endParaRPr lang="hu-HU" sz="2800" smtClean="0"/>
          </a:p>
          <a:p>
            <a:pPr eaLnBrk="1" hangingPunct="1">
              <a:lnSpc>
                <a:spcPct val="90000"/>
              </a:lnSpc>
              <a:defRPr/>
            </a:pPr>
            <a:endParaRPr lang="hu-HU" sz="4000" smtClean="0"/>
          </a:p>
          <a:p>
            <a:pPr eaLnBrk="1" hangingPunct="1">
              <a:lnSpc>
                <a:spcPct val="90000"/>
              </a:lnSpc>
              <a:defRPr/>
            </a:pPr>
            <a:endParaRPr lang="hu-HU" sz="2800" smtClean="0"/>
          </a:p>
          <a:p>
            <a:pPr eaLnBrk="1" hangingPunct="1">
              <a:lnSpc>
                <a:spcPct val="90000"/>
              </a:lnSpc>
              <a:defRPr/>
            </a:pPr>
            <a:r>
              <a:rPr lang="hu-HU" sz="2800" smtClean="0"/>
              <a:t>Állapotegyenlet a direkt foton spektrumból: </a:t>
            </a:r>
            <a:r>
              <a:rPr lang="hu-HU" sz="2800" smtClean="0">
                <a:latin typeface="Symbol" pitchFamily="18" charset="2"/>
              </a:rPr>
              <a:t>k</a:t>
            </a:r>
            <a:r>
              <a:rPr lang="hu-HU" sz="2800" smtClean="0"/>
              <a:t>=7.7</a:t>
            </a:r>
            <a:r>
              <a:rPr lang="en-US" sz="2800" smtClean="0"/>
              <a:t>±</a:t>
            </a:r>
            <a:r>
              <a:rPr lang="hu-HU" sz="2800" smtClean="0"/>
              <a:t>0.8</a:t>
            </a:r>
          </a:p>
          <a:p>
            <a:pPr eaLnBrk="1" hangingPunct="1">
              <a:lnSpc>
                <a:spcPct val="90000"/>
              </a:lnSpc>
              <a:defRPr/>
            </a:pPr>
            <a:r>
              <a:rPr lang="hu-HU" sz="2800" smtClean="0"/>
              <a:t>Kezdeti hőmérséklet (</a:t>
            </a:r>
            <a:r>
              <a:rPr lang="hu-HU" sz="2800" smtClean="0">
                <a:latin typeface="Symbol" pitchFamily="18" charset="2"/>
              </a:rPr>
              <a:t>t</a:t>
            </a:r>
            <a:r>
              <a:rPr lang="hu-HU" sz="2800" smtClean="0"/>
              <a:t>=1 fm/c)</a:t>
            </a:r>
            <a:r>
              <a:rPr lang="hu-HU" smtClean="0">
                <a:solidFill>
                  <a:srgbClr val="FF4D15"/>
                </a:solidFill>
              </a:rPr>
              <a:t>T</a:t>
            </a:r>
            <a:r>
              <a:rPr lang="hu-HU" baseline="-25000" smtClean="0">
                <a:solidFill>
                  <a:srgbClr val="FF4D15"/>
                </a:solidFill>
              </a:rPr>
              <a:t>i</a:t>
            </a:r>
            <a:r>
              <a:rPr lang="hu-HU" smtClean="0">
                <a:solidFill>
                  <a:srgbClr val="FF4D15"/>
                </a:solidFill>
              </a:rPr>
              <a:t> ≈ 440 MeV</a:t>
            </a:r>
            <a:endParaRPr lang="en-US" smtClean="0">
              <a:solidFill>
                <a:srgbClr val="FF4D15"/>
              </a:solidFill>
            </a:endParaRPr>
          </a:p>
        </p:txBody>
      </p:sp>
      <p:pic>
        <p:nvPicPr>
          <p:cNvPr id="112646" name="Picture 5" descr="T"/>
          <p:cNvPicPr>
            <a:picLocks noChangeAspect="1" noChangeArrowheads="1"/>
          </p:cNvPicPr>
          <p:nvPr/>
        </p:nvPicPr>
        <p:blipFill>
          <a:blip r:embed="rId3" cstate="print"/>
          <a:srcRect/>
          <a:stretch>
            <a:fillRect/>
          </a:stretch>
        </p:blipFill>
        <p:spPr bwMode="auto">
          <a:xfrm>
            <a:off x="0" y="2500313"/>
            <a:ext cx="4602163" cy="2982912"/>
          </a:xfrm>
          <a:prstGeom prst="rect">
            <a:avLst/>
          </a:prstGeom>
          <a:noFill/>
          <a:ln w="9525">
            <a:noFill/>
            <a:miter lim="800000"/>
            <a:headEnd/>
            <a:tailEnd/>
          </a:ln>
        </p:spPr>
      </p:pic>
      <p:sp>
        <p:nvSpPr>
          <p:cNvPr id="446470" name="Rectangle 6"/>
          <p:cNvSpPr>
            <a:spLocks noChangeArrowheads="1"/>
          </p:cNvSpPr>
          <p:nvPr/>
        </p:nvSpPr>
        <p:spPr bwMode="auto">
          <a:xfrm>
            <a:off x="2459038" y="3335338"/>
            <a:ext cx="2173287" cy="458787"/>
          </a:xfrm>
          <a:prstGeom prst="rect">
            <a:avLst/>
          </a:prstGeom>
          <a:noFill/>
          <a:ln w="9525">
            <a:noFill/>
            <a:miter lim="800000"/>
            <a:headEnd/>
            <a:tailEnd/>
          </a:ln>
          <a:effectLst/>
        </p:spPr>
        <p:txBody>
          <a:bodyPr>
            <a:spAutoFit/>
          </a:bodyPr>
          <a:lstStyle/>
          <a:p>
            <a:pPr algn="ctr">
              <a:defRPr/>
            </a:pPr>
            <a:r>
              <a:rPr lang="hu-HU" sz="1200">
                <a:solidFill>
                  <a:schemeClr val="bg2"/>
                </a:solidFill>
                <a:effectLst>
                  <a:outerShdw blurRad="38100" dist="38100" dir="2700000" algn="tl">
                    <a:srgbClr val="FFFFFF"/>
                  </a:outerShdw>
                </a:effectLst>
                <a:latin typeface="Book Antiqua" pitchFamily="18" charset="0"/>
              </a:rPr>
              <a:t>M. Cs., M. Vargyas.</a:t>
            </a:r>
          </a:p>
          <a:p>
            <a:pPr algn="ctr">
              <a:defRPr/>
            </a:pPr>
            <a:r>
              <a:rPr lang="hu-HU" sz="1200">
                <a:solidFill>
                  <a:schemeClr val="bg2"/>
                </a:solidFill>
                <a:effectLst>
                  <a:outerShdw blurRad="38100" dist="38100" dir="2700000" algn="tl">
                    <a:srgbClr val="FFFFFF"/>
                  </a:outerShdw>
                </a:effectLst>
                <a:latin typeface="Book Antiqua" pitchFamily="18" charset="0"/>
              </a:rPr>
              <a:t>Eur. Phys. J. A 44, 473 (2010)</a:t>
            </a:r>
            <a:endParaRPr lang="en-US" sz="1000">
              <a:solidFill>
                <a:schemeClr val="bg2"/>
              </a:solidFill>
              <a:effectLst>
                <a:outerShdw blurRad="38100" dist="38100" dir="2700000" algn="tl">
                  <a:srgbClr val="FFFFFF"/>
                </a:outerShdw>
              </a:effectLst>
              <a:latin typeface="Book Antiqua" pitchFamily="18" charset="0"/>
            </a:endParaRPr>
          </a:p>
        </p:txBody>
      </p:sp>
      <p:sp>
        <p:nvSpPr>
          <p:cNvPr id="446471" name="Rectangle 7"/>
          <p:cNvSpPr>
            <a:spLocks noChangeArrowheads="1"/>
          </p:cNvSpPr>
          <p:nvPr/>
        </p:nvSpPr>
        <p:spPr bwMode="auto">
          <a:xfrm>
            <a:off x="5319713" y="4418013"/>
            <a:ext cx="3600450" cy="639762"/>
          </a:xfrm>
          <a:prstGeom prst="rect">
            <a:avLst/>
          </a:prstGeom>
          <a:noFill/>
          <a:ln w="9525">
            <a:noFill/>
            <a:miter lim="800000"/>
            <a:headEnd/>
            <a:tailEnd/>
          </a:ln>
          <a:effectLst/>
        </p:spPr>
        <p:txBody>
          <a:bodyPr>
            <a:spAutoFit/>
          </a:bodyPr>
          <a:lstStyle/>
          <a:p>
            <a:pPr>
              <a:defRPr/>
            </a:pPr>
            <a:r>
              <a:rPr lang="hu-HU" sz="1200">
                <a:solidFill>
                  <a:schemeClr val="bg2"/>
                </a:solidFill>
                <a:effectLst>
                  <a:outerShdw blurRad="38100" dist="38100" dir="2700000" algn="tl">
                    <a:srgbClr val="FFFFFF"/>
                  </a:outerShdw>
                </a:effectLst>
                <a:latin typeface="Book Antiqua" pitchFamily="18" charset="0"/>
              </a:rPr>
              <a:t>M. Cs., I. Májer</a:t>
            </a:r>
          </a:p>
          <a:p>
            <a:pPr>
              <a:defRPr/>
            </a:pPr>
            <a:r>
              <a:rPr lang="hu-HU" sz="1200">
                <a:solidFill>
                  <a:schemeClr val="bg2"/>
                </a:solidFill>
                <a:effectLst>
                  <a:outerShdw blurRad="38100" dist="38100" dir="2700000" algn="tl">
                    <a:srgbClr val="FFFFFF"/>
                  </a:outerShdw>
                </a:effectLst>
                <a:latin typeface="Book Antiqua" pitchFamily="18" charset="0"/>
              </a:rPr>
              <a:t>Workshop on Particle Correlations</a:t>
            </a:r>
          </a:p>
          <a:p>
            <a:pPr>
              <a:defRPr/>
            </a:pPr>
            <a:r>
              <a:rPr lang="hu-HU" sz="1200">
                <a:solidFill>
                  <a:schemeClr val="bg2"/>
                </a:solidFill>
                <a:effectLst>
                  <a:outerShdw blurRad="38100" dist="38100" dir="2700000" algn="tl">
                    <a:srgbClr val="FFFFFF"/>
                  </a:outerShdw>
                </a:effectLst>
                <a:latin typeface="Book Antiqua" pitchFamily="18" charset="0"/>
              </a:rPr>
              <a:t>and Femtoscopy 2010</a:t>
            </a:r>
            <a:endParaRPr lang="en-US" sz="1000">
              <a:solidFill>
                <a:schemeClr val="bg2"/>
              </a:solidFill>
              <a:effectLst>
                <a:outerShdw blurRad="38100" dist="38100" dir="2700000" algn="tl">
                  <a:srgbClr val="FFFFFF"/>
                </a:outerShdw>
              </a:effectLst>
              <a:latin typeface="Book Antiqua" pitchFamily="18" charset="0"/>
            </a:endParaRPr>
          </a:p>
        </p:txBody>
      </p:sp>
      <p:grpSp>
        <p:nvGrpSpPr>
          <p:cNvPr id="112649" name="Group 22"/>
          <p:cNvGrpSpPr>
            <a:grpSpLocks/>
          </p:cNvGrpSpPr>
          <p:nvPr/>
        </p:nvGrpSpPr>
        <p:grpSpPr bwMode="auto">
          <a:xfrm>
            <a:off x="6915150" y="657225"/>
            <a:ext cx="2139950" cy="1477963"/>
            <a:chOff x="2016" y="2352"/>
            <a:chExt cx="1392" cy="1152"/>
          </a:xfrm>
        </p:grpSpPr>
        <p:sp>
          <p:nvSpPr>
            <p:cNvPr id="446487" name="Oval 23"/>
            <p:cNvSpPr>
              <a:spLocks noChangeArrowheads="1"/>
            </p:cNvSpPr>
            <p:nvPr/>
          </p:nvSpPr>
          <p:spPr bwMode="auto">
            <a:xfrm>
              <a:off x="2640" y="2929"/>
              <a:ext cx="51"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488" name="Oval 24"/>
            <p:cNvSpPr>
              <a:spLocks noChangeArrowheads="1"/>
            </p:cNvSpPr>
            <p:nvPr/>
          </p:nvSpPr>
          <p:spPr bwMode="auto">
            <a:xfrm>
              <a:off x="2592" y="264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489" name="Oval 25"/>
            <p:cNvSpPr>
              <a:spLocks noChangeArrowheads="1"/>
            </p:cNvSpPr>
            <p:nvPr/>
          </p:nvSpPr>
          <p:spPr bwMode="auto">
            <a:xfrm>
              <a:off x="2688" y="288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490" name="Oval 26"/>
            <p:cNvSpPr>
              <a:spLocks noChangeArrowheads="1"/>
            </p:cNvSpPr>
            <p:nvPr/>
          </p:nvSpPr>
          <p:spPr bwMode="auto">
            <a:xfrm>
              <a:off x="2640" y="3024"/>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491" name="Oval 27"/>
            <p:cNvSpPr>
              <a:spLocks noChangeArrowheads="1"/>
            </p:cNvSpPr>
            <p:nvPr/>
          </p:nvSpPr>
          <p:spPr bwMode="auto">
            <a:xfrm>
              <a:off x="2736" y="2976"/>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492" name="Oval 28"/>
            <p:cNvSpPr>
              <a:spLocks noChangeArrowheads="1"/>
            </p:cNvSpPr>
            <p:nvPr/>
          </p:nvSpPr>
          <p:spPr bwMode="auto">
            <a:xfrm>
              <a:off x="2736" y="3024"/>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493" name="Oval 29"/>
            <p:cNvSpPr>
              <a:spLocks noChangeArrowheads="1"/>
            </p:cNvSpPr>
            <p:nvPr/>
          </p:nvSpPr>
          <p:spPr bwMode="auto">
            <a:xfrm>
              <a:off x="2784" y="307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494" name="Oval 30"/>
            <p:cNvSpPr>
              <a:spLocks noChangeArrowheads="1"/>
            </p:cNvSpPr>
            <p:nvPr/>
          </p:nvSpPr>
          <p:spPr bwMode="auto">
            <a:xfrm>
              <a:off x="2784" y="297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495" name="Oval 31"/>
            <p:cNvSpPr>
              <a:spLocks noChangeArrowheads="1"/>
            </p:cNvSpPr>
            <p:nvPr/>
          </p:nvSpPr>
          <p:spPr bwMode="auto">
            <a:xfrm>
              <a:off x="2736" y="3120"/>
              <a:ext cx="51"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496" name="Oval 32"/>
            <p:cNvSpPr>
              <a:spLocks noChangeArrowheads="1"/>
            </p:cNvSpPr>
            <p:nvPr/>
          </p:nvSpPr>
          <p:spPr bwMode="auto">
            <a:xfrm>
              <a:off x="2832" y="3072"/>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497" name="Oval 33"/>
            <p:cNvSpPr>
              <a:spLocks noChangeArrowheads="1"/>
            </p:cNvSpPr>
            <p:nvPr/>
          </p:nvSpPr>
          <p:spPr bwMode="auto">
            <a:xfrm>
              <a:off x="2448" y="2929"/>
              <a:ext cx="51"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498" name="Oval 34"/>
            <p:cNvSpPr>
              <a:spLocks noChangeArrowheads="1"/>
            </p:cNvSpPr>
            <p:nvPr/>
          </p:nvSpPr>
          <p:spPr bwMode="auto">
            <a:xfrm>
              <a:off x="2496" y="297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499" name="Oval 35"/>
            <p:cNvSpPr>
              <a:spLocks noChangeArrowheads="1"/>
            </p:cNvSpPr>
            <p:nvPr/>
          </p:nvSpPr>
          <p:spPr bwMode="auto">
            <a:xfrm>
              <a:off x="2496" y="288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00" name="Oval 36"/>
            <p:cNvSpPr>
              <a:spLocks noChangeArrowheads="1"/>
            </p:cNvSpPr>
            <p:nvPr/>
          </p:nvSpPr>
          <p:spPr bwMode="auto">
            <a:xfrm>
              <a:off x="2448" y="3024"/>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01" name="Oval 37"/>
            <p:cNvSpPr>
              <a:spLocks noChangeArrowheads="1"/>
            </p:cNvSpPr>
            <p:nvPr/>
          </p:nvSpPr>
          <p:spPr bwMode="auto">
            <a:xfrm>
              <a:off x="2544" y="2592"/>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02" name="Oval 38"/>
            <p:cNvSpPr>
              <a:spLocks noChangeArrowheads="1"/>
            </p:cNvSpPr>
            <p:nvPr/>
          </p:nvSpPr>
          <p:spPr bwMode="auto">
            <a:xfrm>
              <a:off x="2496" y="3120"/>
              <a:ext cx="48"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03" name="Oval 39"/>
            <p:cNvSpPr>
              <a:spLocks noChangeArrowheads="1"/>
            </p:cNvSpPr>
            <p:nvPr/>
          </p:nvSpPr>
          <p:spPr bwMode="auto">
            <a:xfrm>
              <a:off x="2592" y="3167"/>
              <a:ext cx="48"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04" name="Oval 40"/>
            <p:cNvSpPr>
              <a:spLocks noChangeArrowheads="1"/>
            </p:cNvSpPr>
            <p:nvPr/>
          </p:nvSpPr>
          <p:spPr bwMode="auto">
            <a:xfrm>
              <a:off x="2544" y="3072"/>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05" name="Oval 41"/>
            <p:cNvSpPr>
              <a:spLocks noChangeArrowheads="1"/>
            </p:cNvSpPr>
            <p:nvPr/>
          </p:nvSpPr>
          <p:spPr bwMode="auto">
            <a:xfrm>
              <a:off x="2400" y="307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06" name="Oval 42"/>
            <p:cNvSpPr>
              <a:spLocks noChangeArrowheads="1"/>
            </p:cNvSpPr>
            <p:nvPr/>
          </p:nvSpPr>
          <p:spPr bwMode="auto">
            <a:xfrm>
              <a:off x="2544" y="2929"/>
              <a:ext cx="51"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07" name="Oval 43"/>
            <p:cNvSpPr>
              <a:spLocks noChangeArrowheads="1"/>
            </p:cNvSpPr>
            <p:nvPr/>
          </p:nvSpPr>
          <p:spPr bwMode="auto">
            <a:xfrm>
              <a:off x="2304" y="3120"/>
              <a:ext cx="48"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08" name="Oval 44"/>
            <p:cNvSpPr>
              <a:spLocks noChangeArrowheads="1"/>
            </p:cNvSpPr>
            <p:nvPr/>
          </p:nvSpPr>
          <p:spPr bwMode="auto">
            <a:xfrm>
              <a:off x="2736" y="2880"/>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09" name="Oval 45"/>
            <p:cNvSpPr>
              <a:spLocks noChangeArrowheads="1"/>
            </p:cNvSpPr>
            <p:nvPr/>
          </p:nvSpPr>
          <p:spPr bwMode="auto">
            <a:xfrm>
              <a:off x="2832" y="3024"/>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10" name="Oval 46"/>
            <p:cNvSpPr>
              <a:spLocks noChangeArrowheads="1"/>
            </p:cNvSpPr>
            <p:nvPr/>
          </p:nvSpPr>
          <p:spPr bwMode="auto">
            <a:xfrm>
              <a:off x="2640" y="3072"/>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11" name="Oval 47"/>
            <p:cNvSpPr>
              <a:spLocks noChangeArrowheads="1"/>
            </p:cNvSpPr>
            <p:nvPr/>
          </p:nvSpPr>
          <p:spPr bwMode="auto">
            <a:xfrm>
              <a:off x="2784" y="2929"/>
              <a:ext cx="48"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12" name="Oval 48"/>
            <p:cNvSpPr>
              <a:spLocks noChangeArrowheads="1"/>
            </p:cNvSpPr>
            <p:nvPr/>
          </p:nvSpPr>
          <p:spPr bwMode="auto">
            <a:xfrm>
              <a:off x="2640" y="3120"/>
              <a:ext cx="51"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13" name="Oval 49"/>
            <p:cNvSpPr>
              <a:spLocks noChangeArrowheads="1"/>
            </p:cNvSpPr>
            <p:nvPr/>
          </p:nvSpPr>
          <p:spPr bwMode="auto">
            <a:xfrm>
              <a:off x="2688" y="3167"/>
              <a:ext cx="48"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14" name="Oval 50"/>
            <p:cNvSpPr>
              <a:spLocks noChangeArrowheads="1"/>
            </p:cNvSpPr>
            <p:nvPr/>
          </p:nvSpPr>
          <p:spPr bwMode="auto">
            <a:xfrm>
              <a:off x="2688" y="307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15" name="Oval 51"/>
            <p:cNvSpPr>
              <a:spLocks noChangeArrowheads="1"/>
            </p:cNvSpPr>
            <p:nvPr/>
          </p:nvSpPr>
          <p:spPr bwMode="auto">
            <a:xfrm>
              <a:off x="2640" y="3216"/>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16" name="Oval 52"/>
            <p:cNvSpPr>
              <a:spLocks noChangeArrowheads="1"/>
            </p:cNvSpPr>
            <p:nvPr/>
          </p:nvSpPr>
          <p:spPr bwMode="auto">
            <a:xfrm>
              <a:off x="2736" y="3167"/>
              <a:ext cx="51"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17" name="Oval 53"/>
            <p:cNvSpPr>
              <a:spLocks noChangeArrowheads="1"/>
            </p:cNvSpPr>
            <p:nvPr/>
          </p:nvSpPr>
          <p:spPr bwMode="auto">
            <a:xfrm>
              <a:off x="2736" y="3216"/>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18" name="Oval 54"/>
            <p:cNvSpPr>
              <a:spLocks noChangeArrowheads="1"/>
            </p:cNvSpPr>
            <p:nvPr/>
          </p:nvSpPr>
          <p:spPr bwMode="auto">
            <a:xfrm>
              <a:off x="2784" y="326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19" name="Oval 55"/>
            <p:cNvSpPr>
              <a:spLocks noChangeArrowheads="1"/>
            </p:cNvSpPr>
            <p:nvPr/>
          </p:nvSpPr>
          <p:spPr bwMode="auto">
            <a:xfrm>
              <a:off x="2784" y="3167"/>
              <a:ext cx="48"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20" name="Oval 56"/>
            <p:cNvSpPr>
              <a:spLocks noChangeArrowheads="1"/>
            </p:cNvSpPr>
            <p:nvPr/>
          </p:nvSpPr>
          <p:spPr bwMode="auto">
            <a:xfrm>
              <a:off x="2736" y="3312"/>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21" name="Oval 57"/>
            <p:cNvSpPr>
              <a:spLocks noChangeArrowheads="1"/>
            </p:cNvSpPr>
            <p:nvPr/>
          </p:nvSpPr>
          <p:spPr bwMode="auto">
            <a:xfrm>
              <a:off x="2832" y="3264"/>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22" name="Oval 58"/>
            <p:cNvSpPr>
              <a:spLocks noChangeArrowheads="1"/>
            </p:cNvSpPr>
            <p:nvPr/>
          </p:nvSpPr>
          <p:spPr bwMode="auto">
            <a:xfrm>
              <a:off x="2448" y="3120"/>
              <a:ext cx="51"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23" name="Oval 59"/>
            <p:cNvSpPr>
              <a:spLocks noChangeArrowheads="1"/>
            </p:cNvSpPr>
            <p:nvPr/>
          </p:nvSpPr>
          <p:spPr bwMode="auto">
            <a:xfrm>
              <a:off x="2496" y="3167"/>
              <a:ext cx="48"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24" name="Oval 60"/>
            <p:cNvSpPr>
              <a:spLocks noChangeArrowheads="1"/>
            </p:cNvSpPr>
            <p:nvPr/>
          </p:nvSpPr>
          <p:spPr bwMode="auto">
            <a:xfrm>
              <a:off x="2496" y="307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25" name="Oval 61"/>
            <p:cNvSpPr>
              <a:spLocks noChangeArrowheads="1"/>
            </p:cNvSpPr>
            <p:nvPr/>
          </p:nvSpPr>
          <p:spPr bwMode="auto">
            <a:xfrm>
              <a:off x="2448" y="3216"/>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26" name="Oval 62"/>
            <p:cNvSpPr>
              <a:spLocks noChangeArrowheads="1"/>
            </p:cNvSpPr>
            <p:nvPr/>
          </p:nvSpPr>
          <p:spPr bwMode="auto">
            <a:xfrm>
              <a:off x="2544" y="3167"/>
              <a:ext cx="51"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27" name="Oval 63"/>
            <p:cNvSpPr>
              <a:spLocks noChangeArrowheads="1"/>
            </p:cNvSpPr>
            <p:nvPr/>
          </p:nvSpPr>
          <p:spPr bwMode="auto">
            <a:xfrm>
              <a:off x="2496" y="331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28" name="Oval 64"/>
            <p:cNvSpPr>
              <a:spLocks noChangeArrowheads="1"/>
            </p:cNvSpPr>
            <p:nvPr/>
          </p:nvSpPr>
          <p:spPr bwMode="auto">
            <a:xfrm>
              <a:off x="2592" y="3360"/>
              <a:ext cx="48"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29" name="Oval 65"/>
            <p:cNvSpPr>
              <a:spLocks noChangeArrowheads="1"/>
            </p:cNvSpPr>
            <p:nvPr/>
          </p:nvSpPr>
          <p:spPr bwMode="auto">
            <a:xfrm>
              <a:off x="2544" y="3264"/>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30" name="Oval 66"/>
            <p:cNvSpPr>
              <a:spLocks noChangeArrowheads="1"/>
            </p:cNvSpPr>
            <p:nvPr/>
          </p:nvSpPr>
          <p:spPr bwMode="auto">
            <a:xfrm>
              <a:off x="2400" y="326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31" name="Oval 67"/>
            <p:cNvSpPr>
              <a:spLocks noChangeArrowheads="1"/>
            </p:cNvSpPr>
            <p:nvPr/>
          </p:nvSpPr>
          <p:spPr bwMode="auto">
            <a:xfrm>
              <a:off x="2544" y="3120"/>
              <a:ext cx="51"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32" name="Oval 68"/>
            <p:cNvSpPr>
              <a:spLocks noChangeArrowheads="1"/>
            </p:cNvSpPr>
            <p:nvPr/>
          </p:nvSpPr>
          <p:spPr bwMode="auto">
            <a:xfrm>
              <a:off x="2544" y="3072"/>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33" name="Oval 69"/>
            <p:cNvSpPr>
              <a:spLocks noChangeArrowheads="1"/>
            </p:cNvSpPr>
            <p:nvPr/>
          </p:nvSpPr>
          <p:spPr bwMode="auto">
            <a:xfrm>
              <a:off x="2688" y="278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34" name="Oval 70"/>
            <p:cNvSpPr>
              <a:spLocks noChangeArrowheads="1"/>
            </p:cNvSpPr>
            <p:nvPr/>
          </p:nvSpPr>
          <p:spPr bwMode="auto">
            <a:xfrm>
              <a:off x="2832" y="3216"/>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35" name="Oval 71"/>
            <p:cNvSpPr>
              <a:spLocks noChangeArrowheads="1"/>
            </p:cNvSpPr>
            <p:nvPr/>
          </p:nvSpPr>
          <p:spPr bwMode="auto">
            <a:xfrm>
              <a:off x="2640" y="3264"/>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36" name="Oval 72"/>
            <p:cNvSpPr>
              <a:spLocks noChangeArrowheads="1"/>
            </p:cNvSpPr>
            <p:nvPr/>
          </p:nvSpPr>
          <p:spPr bwMode="auto">
            <a:xfrm>
              <a:off x="2784" y="3120"/>
              <a:ext cx="48"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37" name="Oval 73"/>
            <p:cNvSpPr>
              <a:spLocks noChangeArrowheads="1"/>
            </p:cNvSpPr>
            <p:nvPr/>
          </p:nvSpPr>
          <p:spPr bwMode="auto">
            <a:xfrm>
              <a:off x="2784" y="297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38" name="Oval 74"/>
            <p:cNvSpPr>
              <a:spLocks noChangeArrowheads="1"/>
            </p:cNvSpPr>
            <p:nvPr/>
          </p:nvSpPr>
          <p:spPr bwMode="auto">
            <a:xfrm>
              <a:off x="2832" y="3024"/>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39" name="Oval 75"/>
            <p:cNvSpPr>
              <a:spLocks noChangeArrowheads="1"/>
            </p:cNvSpPr>
            <p:nvPr/>
          </p:nvSpPr>
          <p:spPr bwMode="auto">
            <a:xfrm>
              <a:off x="2832" y="2929"/>
              <a:ext cx="51"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40" name="Oval 76"/>
            <p:cNvSpPr>
              <a:spLocks noChangeArrowheads="1"/>
            </p:cNvSpPr>
            <p:nvPr/>
          </p:nvSpPr>
          <p:spPr bwMode="auto">
            <a:xfrm>
              <a:off x="2784" y="307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41" name="Oval 77"/>
            <p:cNvSpPr>
              <a:spLocks noChangeArrowheads="1"/>
            </p:cNvSpPr>
            <p:nvPr/>
          </p:nvSpPr>
          <p:spPr bwMode="auto">
            <a:xfrm>
              <a:off x="2880" y="302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42" name="Oval 78"/>
            <p:cNvSpPr>
              <a:spLocks noChangeArrowheads="1"/>
            </p:cNvSpPr>
            <p:nvPr/>
          </p:nvSpPr>
          <p:spPr bwMode="auto">
            <a:xfrm>
              <a:off x="2880" y="307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43" name="Oval 79"/>
            <p:cNvSpPr>
              <a:spLocks noChangeArrowheads="1"/>
            </p:cNvSpPr>
            <p:nvPr/>
          </p:nvSpPr>
          <p:spPr bwMode="auto">
            <a:xfrm>
              <a:off x="2928" y="3120"/>
              <a:ext cx="51"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44" name="Oval 80"/>
            <p:cNvSpPr>
              <a:spLocks noChangeArrowheads="1"/>
            </p:cNvSpPr>
            <p:nvPr/>
          </p:nvSpPr>
          <p:spPr bwMode="auto">
            <a:xfrm>
              <a:off x="2928" y="3024"/>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45" name="Oval 81"/>
            <p:cNvSpPr>
              <a:spLocks noChangeArrowheads="1"/>
            </p:cNvSpPr>
            <p:nvPr/>
          </p:nvSpPr>
          <p:spPr bwMode="auto">
            <a:xfrm>
              <a:off x="2880" y="3167"/>
              <a:ext cx="48"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46" name="Oval 82"/>
            <p:cNvSpPr>
              <a:spLocks noChangeArrowheads="1"/>
            </p:cNvSpPr>
            <p:nvPr/>
          </p:nvSpPr>
          <p:spPr bwMode="auto">
            <a:xfrm>
              <a:off x="2976" y="3120"/>
              <a:ext cx="48"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47" name="Oval 83"/>
            <p:cNvSpPr>
              <a:spLocks noChangeArrowheads="1"/>
            </p:cNvSpPr>
            <p:nvPr/>
          </p:nvSpPr>
          <p:spPr bwMode="auto">
            <a:xfrm>
              <a:off x="2496" y="2689"/>
              <a:ext cx="48"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48" name="Oval 84"/>
            <p:cNvSpPr>
              <a:spLocks noChangeArrowheads="1"/>
            </p:cNvSpPr>
            <p:nvPr/>
          </p:nvSpPr>
          <p:spPr bwMode="auto">
            <a:xfrm>
              <a:off x="2640" y="3024"/>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49" name="Oval 85"/>
            <p:cNvSpPr>
              <a:spLocks noChangeArrowheads="1"/>
            </p:cNvSpPr>
            <p:nvPr/>
          </p:nvSpPr>
          <p:spPr bwMode="auto">
            <a:xfrm>
              <a:off x="2640" y="2929"/>
              <a:ext cx="51"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50" name="Oval 86"/>
            <p:cNvSpPr>
              <a:spLocks noChangeArrowheads="1"/>
            </p:cNvSpPr>
            <p:nvPr/>
          </p:nvSpPr>
          <p:spPr bwMode="auto">
            <a:xfrm>
              <a:off x="2592" y="307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51" name="Oval 87"/>
            <p:cNvSpPr>
              <a:spLocks noChangeArrowheads="1"/>
            </p:cNvSpPr>
            <p:nvPr/>
          </p:nvSpPr>
          <p:spPr bwMode="auto">
            <a:xfrm>
              <a:off x="2688" y="2689"/>
              <a:ext cx="48"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52" name="Oval 88"/>
            <p:cNvSpPr>
              <a:spLocks noChangeArrowheads="1"/>
            </p:cNvSpPr>
            <p:nvPr/>
          </p:nvSpPr>
          <p:spPr bwMode="auto">
            <a:xfrm>
              <a:off x="2640" y="3167"/>
              <a:ext cx="51"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53" name="Oval 89"/>
            <p:cNvSpPr>
              <a:spLocks noChangeArrowheads="1"/>
            </p:cNvSpPr>
            <p:nvPr/>
          </p:nvSpPr>
          <p:spPr bwMode="auto">
            <a:xfrm>
              <a:off x="2736" y="3216"/>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54" name="Oval 90"/>
            <p:cNvSpPr>
              <a:spLocks noChangeArrowheads="1"/>
            </p:cNvSpPr>
            <p:nvPr/>
          </p:nvSpPr>
          <p:spPr bwMode="auto">
            <a:xfrm>
              <a:off x="2544" y="2736"/>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55" name="Oval 91"/>
            <p:cNvSpPr>
              <a:spLocks noChangeArrowheads="1"/>
            </p:cNvSpPr>
            <p:nvPr/>
          </p:nvSpPr>
          <p:spPr bwMode="auto">
            <a:xfrm>
              <a:off x="2544" y="3120"/>
              <a:ext cx="51"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56" name="Oval 92"/>
            <p:cNvSpPr>
              <a:spLocks noChangeArrowheads="1"/>
            </p:cNvSpPr>
            <p:nvPr/>
          </p:nvSpPr>
          <p:spPr bwMode="auto">
            <a:xfrm>
              <a:off x="2688" y="259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57" name="Oval 93"/>
            <p:cNvSpPr>
              <a:spLocks noChangeArrowheads="1"/>
            </p:cNvSpPr>
            <p:nvPr/>
          </p:nvSpPr>
          <p:spPr bwMode="auto">
            <a:xfrm>
              <a:off x="2688" y="2929"/>
              <a:ext cx="48"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58" name="Oval 94"/>
            <p:cNvSpPr>
              <a:spLocks noChangeArrowheads="1"/>
            </p:cNvSpPr>
            <p:nvPr/>
          </p:nvSpPr>
          <p:spPr bwMode="auto">
            <a:xfrm>
              <a:off x="2880" y="2929"/>
              <a:ext cx="48"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59" name="Oval 95"/>
            <p:cNvSpPr>
              <a:spLocks noChangeArrowheads="1"/>
            </p:cNvSpPr>
            <p:nvPr/>
          </p:nvSpPr>
          <p:spPr bwMode="auto">
            <a:xfrm>
              <a:off x="2976" y="307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60" name="Oval 96"/>
            <p:cNvSpPr>
              <a:spLocks noChangeArrowheads="1"/>
            </p:cNvSpPr>
            <p:nvPr/>
          </p:nvSpPr>
          <p:spPr bwMode="auto">
            <a:xfrm>
              <a:off x="2784" y="3120"/>
              <a:ext cx="48"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61" name="Oval 97"/>
            <p:cNvSpPr>
              <a:spLocks noChangeArrowheads="1"/>
            </p:cNvSpPr>
            <p:nvPr/>
          </p:nvSpPr>
          <p:spPr bwMode="auto">
            <a:xfrm>
              <a:off x="2928" y="2976"/>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62" name="Oval 98"/>
            <p:cNvSpPr>
              <a:spLocks noChangeArrowheads="1"/>
            </p:cNvSpPr>
            <p:nvPr/>
          </p:nvSpPr>
          <p:spPr bwMode="auto">
            <a:xfrm>
              <a:off x="2496" y="283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63" name="Oval 99"/>
            <p:cNvSpPr>
              <a:spLocks noChangeArrowheads="1"/>
            </p:cNvSpPr>
            <p:nvPr/>
          </p:nvSpPr>
          <p:spPr bwMode="auto">
            <a:xfrm>
              <a:off x="2880" y="283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64" name="Oval 100"/>
            <p:cNvSpPr>
              <a:spLocks noChangeArrowheads="1"/>
            </p:cNvSpPr>
            <p:nvPr/>
          </p:nvSpPr>
          <p:spPr bwMode="auto">
            <a:xfrm>
              <a:off x="2544" y="2784"/>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65" name="Oval 101"/>
            <p:cNvSpPr>
              <a:spLocks noChangeArrowheads="1"/>
            </p:cNvSpPr>
            <p:nvPr/>
          </p:nvSpPr>
          <p:spPr bwMode="auto">
            <a:xfrm>
              <a:off x="2496" y="2929"/>
              <a:ext cx="48"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66" name="Oval 102"/>
            <p:cNvSpPr>
              <a:spLocks noChangeArrowheads="1"/>
            </p:cNvSpPr>
            <p:nvPr/>
          </p:nvSpPr>
          <p:spPr bwMode="auto">
            <a:xfrm>
              <a:off x="2976" y="288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67" name="Oval 103"/>
            <p:cNvSpPr>
              <a:spLocks noChangeArrowheads="1"/>
            </p:cNvSpPr>
            <p:nvPr/>
          </p:nvSpPr>
          <p:spPr bwMode="auto">
            <a:xfrm>
              <a:off x="2592" y="2929"/>
              <a:ext cx="48"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68" name="Oval 104"/>
            <p:cNvSpPr>
              <a:spLocks noChangeArrowheads="1"/>
            </p:cNvSpPr>
            <p:nvPr/>
          </p:nvSpPr>
          <p:spPr bwMode="auto">
            <a:xfrm>
              <a:off x="2640" y="2976"/>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69" name="Oval 105"/>
            <p:cNvSpPr>
              <a:spLocks noChangeArrowheads="1"/>
            </p:cNvSpPr>
            <p:nvPr/>
          </p:nvSpPr>
          <p:spPr bwMode="auto">
            <a:xfrm>
              <a:off x="2640" y="2880"/>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70" name="Oval 106"/>
            <p:cNvSpPr>
              <a:spLocks noChangeArrowheads="1"/>
            </p:cNvSpPr>
            <p:nvPr/>
          </p:nvSpPr>
          <p:spPr bwMode="auto">
            <a:xfrm>
              <a:off x="2592" y="283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71" name="Oval 107"/>
            <p:cNvSpPr>
              <a:spLocks noChangeArrowheads="1"/>
            </p:cNvSpPr>
            <p:nvPr/>
          </p:nvSpPr>
          <p:spPr bwMode="auto">
            <a:xfrm>
              <a:off x="2784" y="278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72" name="Oval 108"/>
            <p:cNvSpPr>
              <a:spLocks noChangeArrowheads="1"/>
            </p:cNvSpPr>
            <p:nvPr/>
          </p:nvSpPr>
          <p:spPr bwMode="auto">
            <a:xfrm>
              <a:off x="2304" y="283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73" name="Oval 109"/>
            <p:cNvSpPr>
              <a:spLocks noChangeArrowheads="1"/>
            </p:cNvSpPr>
            <p:nvPr/>
          </p:nvSpPr>
          <p:spPr bwMode="auto">
            <a:xfrm>
              <a:off x="2352" y="2880"/>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74" name="Oval 110"/>
            <p:cNvSpPr>
              <a:spLocks noChangeArrowheads="1"/>
            </p:cNvSpPr>
            <p:nvPr/>
          </p:nvSpPr>
          <p:spPr bwMode="auto">
            <a:xfrm>
              <a:off x="2352" y="2784"/>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75" name="Oval 111"/>
            <p:cNvSpPr>
              <a:spLocks noChangeArrowheads="1"/>
            </p:cNvSpPr>
            <p:nvPr/>
          </p:nvSpPr>
          <p:spPr bwMode="auto">
            <a:xfrm>
              <a:off x="2304" y="2929"/>
              <a:ext cx="48"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76" name="Oval 112"/>
            <p:cNvSpPr>
              <a:spLocks noChangeArrowheads="1"/>
            </p:cNvSpPr>
            <p:nvPr/>
          </p:nvSpPr>
          <p:spPr bwMode="auto">
            <a:xfrm>
              <a:off x="2400" y="288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77" name="Oval 113"/>
            <p:cNvSpPr>
              <a:spLocks noChangeArrowheads="1"/>
            </p:cNvSpPr>
            <p:nvPr/>
          </p:nvSpPr>
          <p:spPr bwMode="auto">
            <a:xfrm>
              <a:off x="2352" y="3024"/>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78" name="Oval 114"/>
            <p:cNvSpPr>
              <a:spLocks noChangeArrowheads="1"/>
            </p:cNvSpPr>
            <p:nvPr/>
          </p:nvSpPr>
          <p:spPr bwMode="auto">
            <a:xfrm>
              <a:off x="2448" y="3072"/>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79" name="Oval 115"/>
            <p:cNvSpPr>
              <a:spLocks noChangeArrowheads="1"/>
            </p:cNvSpPr>
            <p:nvPr/>
          </p:nvSpPr>
          <p:spPr bwMode="auto">
            <a:xfrm>
              <a:off x="2400" y="297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80" name="Oval 116"/>
            <p:cNvSpPr>
              <a:spLocks noChangeArrowheads="1"/>
            </p:cNvSpPr>
            <p:nvPr/>
          </p:nvSpPr>
          <p:spPr bwMode="auto">
            <a:xfrm>
              <a:off x="2256" y="2976"/>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81" name="Oval 117"/>
            <p:cNvSpPr>
              <a:spLocks noChangeArrowheads="1"/>
            </p:cNvSpPr>
            <p:nvPr/>
          </p:nvSpPr>
          <p:spPr bwMode="auto">
            <a:xfrm>
              <a:off x="2400" y="283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82" name="Oval 118"/>
            <p:cNvSpPr>
              <a:spLocks noChangeArrowheads="1"/>
            </p:cNvSpPr>
            <p:nvPr/>
          </p:nvSpPr>
          <p:spPr bwMode="auto">
            <a:xfrm>
              <a:off x="2400" y="278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83" name="Oval 119"/>
            <p:cNvSpPr>
              <a:spLocks noChangeArrowheads="1"/>
            </p:cNvSpPr>
            <p:nvPr/>
          </p:nvSpPr>
          <p:spPr bwMode="auto">
            <a:xfrm>
              <a:off x="2592" y="278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84" name="Oval 120"/>
            <p:cNvSpPr>
              <a:spLocks noChangeArrowheads="1"/>
            </p:cNvSpPr>
            <p:nvPr/>
          </p:nvSpPr>
          <p:spPr bwMode="auto">
            <a:xfrm>
              <a:off x="2688" y="2929"/>
              <a:ext cx="48" cy="47"/>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85" name="Oval 121"/>
            <p:cNvSpPr>
              <a:spLocks noChangeArrowheads="1"/>
            </p:cNvSpPr>
            <p:nvPr/>
          </p:nvSpPr>
          <p:spPr bwMode="auto">
            <a:xfrm>
              <a:off x="2496" y="297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86" name="Oval 122"/>
            <p:cNvSpPr>
              <a:spLocks noChangeArrowheads="1"/>
            </p:cNvSpPr>
            <p:nvPr/>
          </p:nvSpPr>
          <p:spPr bwMode="auto">
            <a:xfrm>
              <a:off x="2640" y="2832"/>
              <a:ext cx="51"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46587" name="Line 123"/>
            <p:cNvSpPr>
              <a:spLocks noChangeShapeType="1"/>
            </p:cNvSpPr>
            <p:nvPr/>
          </p:nvSpPr>
          <p:spPr bwMode="auto">
            <a:xfrm flipH="1" flipV="1">
              <a:off x="2544" y="2352"/>
              <a:ext cx="51" cy="288"/>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46588" name="Line 124"/>
            <p:cNvSpPr>
              <a:spLocks noChangeShapeType="1"/>
            </p:cNvSpPr>
            <p:nvPr/>
          </p:nvSpPr>
          <p:spPr bwMode="auto">
            <a:xfrm flipH="1" flipV="1">
              <a:off x="2256" y="2449"/>
              <a:ext cx="243" cy="240"/>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46589" name="Line 125"/>
            <p:cNvSpPr>
              <a:spLocks noChangeShapeType="1"/>
            </p:cNvSpPr>
            <p:nvPr/>
          </p:nvSpPr>
          <p:spPr bwMode="auto">
            <a:xfrm flipV="1">
              <a:off x="2688" y="2398"/>
              <a:ext cx="96" cy="291"/>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46590" name="Line 126"/>
            <p:cNvSpPr>
              <a:spLocks noChangeShapeType="1"/>
            </p:cNvSpPr>
            <p:nvPr/>
          </p:nvSpPr>
          <p:spPr bwMode="auto">
            <a:xfrm flipV="1">
              <a:off x="2832" y="2491"/>
              <a:ext cx="288" cy="293"/>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46591" name="Line 127"/>
            <p:cNvSpPr>
              <a:spLocks noChangeShapeType="1"/>
            </p:cNvSpPr>
            <p:nvPr/>
          </p:nvSpPr>
          <p:spPr bwMode="auto">
            <a:xfrm flipH="1" flipV="1">
              <a:off x="2016" y="2814"/>
              <a:ext cx="336" cy="21"/>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46592" name="Line 128"/>
            <p:cNvSpPr>
              <a:spLocks noChangeShapeType="1"/>
            </p:cNvSpPr>
            <p:nvPr/>
          </p:nvSpPr>
          <p:spPr bwMode="auto">
            <a:xfrm flipV="1">
              <a:off x="2928" y="2628"/>
              <a:ext cx="384" cy="204"/>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46593" name="Line 129"/>
            <p:cNvSpPr>
              <a:spLocks noChangeShapeType="1"/>
            </p:cNvSpPr>
            <p:nvPr/>
          </p:nvSpPr>
          <p:spPr bwMode="auto">
            <a:xfrm flipV="1">
              <a:off x="2976" y="2880"/>
              <a:ext cx="432" cy="94"/>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46594" name="Line 130"/>
            <p:cNvSpPr>
              <a:spLocks noChangeShapeType="1"/>
            </p:cNvSpPr>
            <p:nvPr/>
          </p:nvSpPr>
          <p:spPr bwMode="auto">
            <a:xfrm>
              <a:off x="3024" y="3120"/>
              <a:ext cx="274" cy="42"/>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46595" name="Line 131"/>
            <p:cNvSpPr>
              <a:spLocks noChangeShapeType="1"/>
            </p:cNvSpPr>
            <p:nvPr/>
          </p:nvSpPr>
          <p:spPr bwMode="auto">
            <a:xfrm>
              <a:off x="2832" y="3216"/>
              <a:ext cx="243" cy="197"/>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46596" name="Line 132"/>
            <p:cNvSpPr>
              <a:spLocks noChangeShapeType="1"/>
            </p:cNvSpPr>
            <p:nvPr/>
          </p:nvSpPr>
          <p:spPr bwMode="auto">
            <a:xfrm flipH="1">
              <a:off x="2544" y="3264"/>
              <a:ext cx="51" cy="240"/>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46597" name="Line 133"/>
            <p:cNvSpPr>
              <a:spLocks noChangeShapeType="1"/>
            </p:cNvSpPr>
            <p:nvPr/>
          </p:nvSpPr>
          <p:spPr bwMode="auto">
            <a:xfrm flipH="1">
              <a:off x="2256" y="3167"/>
              <a:ext cx="192" cy="245"/>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grpSp>
      <p:grpSp>
        <p:nvGrpSpPr>
          <p:cNvPr id="112650" name="Group 142"/>
          <p:cNvGrpSpPr>
            <a:grpSpLocks/>
          </p:cNvGrpSpPr>
          <p:nvPr/>
        </p:nvGrpSpPr>
        <p:grpSpPr bwMode="auto">
          <a:xfrm>
            <a:off x="4408488" y="871538"/>
            <a:ext cx="2197100" cy="1127125"/>
            <a:chOff x="205" y="572"/>
            <a:chExt cx="1384" cy="710"/>
          </a:xfrm>
        </p:grpSpPr>
        <p:sp>
          <p:nvSpPr>
            <p:cNvPr id="446485" name="Cloud"/>
            <p:cNvSpPr>
              <a:spLocks noChangeAspect="1" noEditPoints="1" noChangeArrowheads="1"/>
            </p:cNvSpPr>
            <p:nvPr/>
          </p:nvSpPr>
          <p:spPr bwMode="auto">
            <a:xfrm>
              <a:off x="428" y="690"/>
              <a:ext cx="911" cy="48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chemeClr val="tx1"/>
              </a:solidFill>
              <a:miter lim="800000"/>
              <a:headEnd/>
              <a:tailEnd/>
            </a:ln>
            <a:effectLst>
              <a:outerShdw dist="17961" dir="2700000" algn="ctr" rotWithShape="0">
                <a:schemeClr val="bg2"/>
              </a:outerShdw>
            </a:effectLst>
          </p:spPr>
          <p:txBody>
            <a:bodyPr/>
            <a:lstStyle/>
            <a:p>
              <a:pPr>
                <a:defRPr/>
              </a:pPr>
              <a:endParaRPr lang="hu-HU"/>
            </a:p>
          </p:txBody>
        </p:sp>
        <p:sp>
          <p:nvSpPr>
            <p:cNvPr id="446602" name="Freeform 138"/>
            <p:cNvSpPr>
              <a:spLocks/>
            </p:cNvSpPr>
            <p:nvPr/>
          </p:nvSpPr>
          <p:spPr bwMode="auto">
            <a:xfrm>
              <a:off x="1151" y="940"/>
              <a:ext cx="438" cy="116"/>
            </a:xfrm>
            <a:custGeom>
              <a:avLst/>
              <a:gdLst/>
              <a:ahLst/>
              <a:cxnLst>
                <a:cxn ang="0">
                  <a:pos x="0" y="89"/>
                </a:cxn>
                <a:cxn ang="0">
                  <a:pos x="70" y="5"/>
                </a:cxn>
                <a:cxn ang="0">
                  <a:pos x="100" y="120"/>
                </a:cxn>
                <a:cxn ang="0">
                  <a:pos x="154" y="20"/>
                </a:cxn>
                <a:cxn ang="0">
                  <a:pos x="169" y="143"/>
                </a:cxn>
                <a:cxn ang="0">
                  <a:pos x="231" y="43"/>
                </a:cxn>
                <a:cxn ang="0">
                  <a:pos x="246" y="174"/>
                </a:cxn>
                <a:cxn ang="0">
                  <a:pos x="323" y="59"/>
                </a:cxn>
                <a:cxn ang="0">
                  <a:pos x="361" y="151"/>
                </a:cxn>
                <a:cxn ang="0">
                  <a:pos x="438" y="158"/>
                </a:cxn>
              </a:cxnLst>
              <a:rect l="0" t="0" r="r" b="b"/>
              <a:pathLst>
                <a:path w="438" h="177">
                  <a:moveTo>
                    <a:pt x="0" y="89"/>
                  </a:moveTo>
                  <a:cubicBezTo>
                    <a:pt x="26" y="44"/>
                    <a:pt x="53" y="0"/>
                    <a:pt x="70" y="5"/>
                  </a:cubicBezTo>
                  <a:cubicBezTo>
                    <a:pt x="87" y="10"/>
                    <a:pt x="86" y="118"/>
                    <a:pt x="100" y="120"/>
                  </a:cubicBezTo>
                  <a:cubicBezTo>
                    <a:pt x="114" y="122"/>
                    <a:pt x="142" y="16"/>
                    <a:pt x="154" y="20"/>
                  </a:cubicBezTo>
                  <a:cubicBezTo>
                    <a:pt x="166" y="24"/>
                    <a:pt x="156" y="139"/>
                    <a:pt x="169" y="143"/>
                  </a:cubicBezTo>
                  <a:cubicBezTo>
                    <a:pt x="182" y="147"/>
                    <a:pt x="218" y="38"/>
                    <a:pt x="231" y="43"/>
                  </a:cubicBezTo>
                  <a:cubicBezTo>
                    <a:pt x="244" y="48"/>
                    <a:pt x="231" y="171"/>
                    <a:pt x="246" y="174"/>
                  </a:cubicBezTo>
                  <a:cubicBezTo>
                    <a:pt x="261" y="177"/>
                    <a:pt x="304" y="63"/>
                    <a:pt x="323" y="59"/>
                  </a:cubicBezTo>
                  <a:cubicBezTo>
                    <a:pt x="342" y="55"/>
                    <a:pt x="342" y="135"/>
                    <a:pt x="361" y="151"/>
                  </a:cubicBezTo>
                  <a:cubicBezTo>
                    <a:pt x="380" y="167"/>
                    <a:pt x="424" y="157"/>
                    <a:pt x="438" y="158"/>
                  </a:cubicBezTo>
                </a:path>
              </a:pathLst>
            </a:custGeom>
            <a:noFill/>
            <a:ln w="25400">
              <a:solidFill>
                <a:schemeClr val="tx1"/>
              </a:solidFill>
              <a:round/>
              <a:headEnd/>
              <a:tailEnd type="triangle" w="lg" len="lg"/>
            </a:ln>
            <a:effectLst>
              <a:outerShdw dist="35921" dir="2700000" algn="ctr" rotWithShape="0">
                <a:schemeClr val="bg2"/>
              </a:outerShdw>
            </a:effectLst>
          </p:spPr>
          <p:txBody>
            <a:bodyPr wrap="none"/>
            <a:lstStyle/>
            <a:p>
              <a:pPr>
                <a:defRPr/>
              </a:pPr>
              <a:endParaRPr lang="hu-HU"/>
            </a:p>
          </p:txBody>
        </p:sp>
        <p:sp>
          <p:nvSpPr>
            <p:cNvPr id="446603" name="Freeform 139"/>
            <p:cNvSpPr>
              <a:spLocks/>
            </p:cNvSpPr>
            <p:nvPr/>
          </p:nvSpPr>
          <p:spPr bwMode="auto">
            <a:xfrm rot="-4977253">
              <a:off x="848" y="680"/>
              <a:ext cx="355" cy="134"/>
            </a:xfrm>
            <a:custGeom>
              <a:avLst/>
              <a:gdLst/>
              <a:ahLst/>
              <a:cxnLst>
                <a:cxn ang="0">
                  <a:pos x="0" y="89"/>
                </a:cxn>
                <a:cxn ang="0">
                  <a:pos x="70" y="5"/>
                </a:cxn>
                <a:cxn ang="0">
                  <a:pos x="100" y="120"/>
                </a:cxn>
                <a:cxn ang="0">
                  <a:pos x="154" y="20"/>
                </a:cxn>
                <a:cxn ang="0">
                  <a:pos x="169" y="143"/>
                </a:cxn>
                <a:cxn ang="0">
                  <a:pos x="231" y="43"/>
                </a:cxn>
                <a:cxn ang="0">
                  <a:pos x="246" y="174"/>
                </a:cxn>
                <a:cxn ang="0">
                  <a:pos x="323" y="59"/>
                </a:cxn>
                <a:cxn ang="0">
                  <a:pos x="361" y="151"/>
                </a:cxn>
                <a:cxn ang="0">
                  <a:pos x="438" y="158"/>
                </a:cxn>
              </a:cxnLst>
              <a:rect l="0" t="0" r="r" b="b"/>
              <a:pathLst>
                <a:path w="438" h="177">
                  <a:moveTo>
                    <a:pt x="0" y="89"/>
                  </a:moveTo>
                  <a:cubicBezTo>
                    <a:pt x="26" y="44"/>
                    <a:pt x="53" y="0"/>
                    <a:pt x="70" y="5"/>
                  </a:cubicBezTo>
                  <a:cubicBezTo>
                    <a:pt x="87" y="10"/>
                    <a:pt x="86" y="118"/>
                    <a:pt x="100" y="120"/>
                  </a:cubicBezTo>
                  <a:cubicBezTo>
                    <a:pt x="114" y="122"/>
                    <a:pt x="142" y="16"/>
                    <a:pt x="154" y="20"/>
                  </a:cubicBezTo>
                  <a:cubicBezTo>
                    <a:pt x="166" y="24"/>
                    <a:pt x="156" y="139"/>
                    <a:pt x="169" y="143"/>
                  </a:cubicBezTo>
                  <a:cubicBezTo>
                    <a:pt x="182" y="147"/>
                    <a:pt x="218" y="38"/>
                    <a:pt x="231" y="43"/>
                  </a:cubicBezTo>
                  <a:cubicBezTo>
                    <a:pt x="244" y="48"/>
                    <a:pt x="231" y="171"/>
                    <a:pt x="246" y="174"/>
                  </a:cubicBezTo>
                  <a:cubicBezTo>
                    <a:pt x="261" y="177"/>
                    <a:pt x="304" y="63"/>
                    <a:pt x="323" y="59"/>
                  </a:cubicBezTo>
                  <a:cubicBezTo>
                    <a:pt x="342" y="55"/>
                    <a:pt x="342" y="135"/>
                    <a:pt x="361" y="151"/>
                  </a:cubicBezTo>
                  <a:cubicBezTo>
                    <a:pt x="380" y="167"/>
                    <a:pt x="424" y="157"/>
                    <a:pt x="438" y="158"/>
                  </a:cubicBezTo>
                </a:path>
              </a:pathLst>
            </a:custGeom>
            <a:noFill/>
            <a:ln w="25400">
              <a:solidFill>
                <a:schemeClr val="tx1"/>
              </a:solidFill>
              <a:round/>
              <a:headEnd/>
              <a:tailEnd type="triangle" w="lg" len="lg"/>
            </a:ln>
            <a:effectLst>
              <a:outerShdw dist="35921" dir="2700000" algn="ctr" rotWithShape="0">
                <a:schemeClr val="bg2"/>
              </a:outerShdw>
            </a:effectLst>
          </p:spPr>
          <p:txBody>
            <a:bodyPr wrap="none"/>
            <a:lstStyle/>
            <a:p>
              <a:pPr>
                <a:defRPr/>
              </a:pPr>
              <a:endParaRPr lang="hu-HU"/>
            </a:p>
          </p:txBody>
        </p:sp>
        <p:sp>
          <p:nvSpPr>
            <p:cNvPr id="446604" name="Freeform 140"/>
            <p:cNvSpPr>
              <a:spLocks/>
            </p:cNvSpPr>
            <p:nvPr/>
          </p:nvSpPr>
          <p:spPr bwMode="auto">
            <a:xfrm rot="-11118234">
              <a:off x="205" y="858"/>
              <a:ext cx="438" cy="100"/>
            </a:xfrm>
            <a:custGeom>
              <a:avLst/>
              <a:gdLst/>
              <a:ahLst/>
              <a:cxnLst>
                <a:cxn ang="0">
                  <a:pos x="0" y="89"/>
                </a:cxn>
                <a:cxn ang="0">
                  <a:pos x="70" y="5"/>
                </a:cxn>
                <a:cxn ang="0">
                  <a:pos x="100" y="120"/>
                </a:cxn>
                <a:cxn ang="0">
                  <a:pos x="154" y="20"/>
                </a:cxn>
                <a:cxn ang="0">
                  <a:pos x="169" y="143"/>
                </a:cxn>
                <a:cxn ang="0">
                  <a:pos x="231" y="43"/>
                </a:cxn>
                <a:cxn ang="0">
                  <a:pos x="246" y="174"/>
                </a:cxn>
                <a:cxn ang="0">
                  <a:pos x="323" y="59"/>
                </a:cxn>
                <a:cxn ang="0">
                  <a:pos x="361" y="151"/>
                </a:cxn>
                <a:cxn ang="0">
                  <a:pos x="438" y="158"/>
                </a:cxn>
              </a:cxnLst>
              <a:rect l="0" t="0" r="r" b="b"/>
              <a:pathLst>
                <a:path w="438" h="177">
                  <a:moveTo>
                    <a:pt x="0" y="89"/>
                  </a:moveTo>
                  <a:cubicBezTo>
                    <a:pt x="26" y="44"/>
                    <a:pt x="53" y="0"/>
                    <a:pt x="70" y="5"/>
                  </a:cubicBezTo>
                  <a:cubicBezTo>
                    <a:pt x="87" y="10"/>
                    <a:pt x="86" y="118"/>
                    <a:pt x="100" y="120"/>
                  </a:cubicBezTo>
                  <a:cubicBezTo>
                    <a:pt x="114" y="122"/>
                    <a:pt x="142" y="16"/>
                    <a:pt x="154" y="20"/>
                  </a:cubicBezTo>
                  <a:cubicBezTo>
                    <a:pt x="166" y="24"/>
                    <a:pt x="156" y="139"/>
                    <a:pt x="169" y="143"/>
                  </a:cubicBezTo>
                  <a:cubicBezTo>
                    <a:pt x="182" y="147"/>
                    <a:pt x="218" y="38"/>
                    <a:pt x="231" y="43"/>
                  </a:cubicBezTo>
                  <a:cubicBezTo>
                    <a:pt x="244" y="48"/>
                    <a:pt x="231" y="171"/>
                    <a:pt x="246" y="174"/>
                  </a:cubicBezTo>
                  <a:cubicBezTo>
                    <a:pt x="261" y="177"/>
                    <a:pt x="304" y="63"/>
                    <a:pt x="323" y="59"/>
                  </a:cubicBezTo>
                  <a:cubicBezTo>
                    <a:pt x="342" y="55"/>
                    <a:pt x="342" y="135"/>
                    <a:pt x="361" y="151"/>
                  </a:cubicBezTo>
                  <a:cubicBezTo>
                    <a:pt x="380" y="167"/>
                    <a:pt x="424" y="157"/>
                    <a:pt x="438" y="158"/>
                  </a:cubicBezTo>
                </a:path>
              </a:pathLst>
            </a:custGeom>
            <a:noFill/>
            <a:ln w="25400">
              <a:solidFill>
                <a:schemeClr val="tx1"/>
              </a:solidFill>
              <a:round/>
              <a:headEnd/>
              <a:tailEnd type="triangle" w="lg" len="lg"/>
            </a:ln>
            <a:effectLst>
              <a:outerShdw dist="35921" dir="2700000" algn="ctr" rotWithShape="0">
                <a:schemeClr val="bg2"/>
              </a:outerShdw>
            </a:effectLst>
          </p:spPr>
          <p:txBody>
            <a:bodyPr wrap="none"/>
            <a:lstStyle/>
            <a:p>
              <a:pPr>
                <a:defRPr/>
              </a:pPr>
              <a:endParaRPr lang="hu-HU"/>
            </a:p>
          </p:txBody>
        </p:sp>
        <p:sp>
          <p:nvSpPr>
            <p:cNvPr id="446605" name="Freeform 141"/>
            <p:cNvSpPr>
              <a:spLocks/>
            </p:cNvSpPr>
            <p:nvPr/>
          </p:nvSpPr>
          <p:spPr bwMode="auto">
            <a:xfrm rot="-15561511">
              <a:off x="565" y="1035"/>
              <a:ext cx="346" cy="148"/>
            </a:xfrm>
            <a:custGeom>
              <a:avLst/>
              <a:gdLst/>
              <a:ahLst/>
              <a:cxnLst>
                <a:cxn ang="0">
                  <a:pos x="0" y="89"/>
                </a:cxn>
                <a:cxn ang="0">
                  <a:pos x="70" y="5"/>
                </a:cxn>
                <a:cxn ang="0">
                  <a:pos x="100" y="120"/>
                </a:cxn>
                <a:cxn ang="0">
                  <a:pos x="154" y="20"/>
                </a:cxn>
                <a:cxn ang="0">
                  <a:pos x="169" y="143"/>
                </a:cxn>
                <a:cxn ang="0">
                  <a:pos x="231" y="43"/>
                </a:cxn>
                <a:cxn ang="0">
                  <a:pos x="246" y="174"/>
                </a:cxn>
                <a:cxn ang="0">
                  <a:pos x="323" y="59"/>
                </a:cxn>
                <a:cxn ang="0">
                  <a:pos x="361" y="151"/>
                </a:cxn>
                <a:cxn ang="0">
                  <a:pos x="438" y="158"/>
                </a:cxn>
              </a:cxnLst>
              <a:rect l="0" t="0" r="r" b="b"/>
              <a:pathLst>
                <a:path w="438" h="177">
                  <a:moveTo>
                    <a:pt x="0" y="89"/>
                  </a:moveTo>
                  <a:cubicBezTo>
                    <a:pt x="26" y="44"/>
                    <a:pt x="53" y="0"/>
                    <a:pt x="70" y="5"/>
                  </a:cubicBezTo>
                  <a:cubicBezTo>
                    <a:pt x="87" y="10"/>
                    <a:pt x="86" y="118"/>
                    <a:pt x="100" y="120"/>
                  </a:cubicBezTo>
                  <a:cubicBezTo>
                    <a:pt x="114" y="122"/>
                    <a:pt x="142" y="16"/>
                    <a:pt x="154" y="20"/>
                  </a:cubicBezTo>
                  <a:cubicBezTo>
                    <a:pt x="166" y="24"/>
                    <a:pt x="156" y="139"/>
                    <a:pt x="169" y="143"/>
                  </a:cubicBezTo>
                  <a:cubicBezTo>
                    <a:pt x="182" y="147"/>
                    <a:pt x="218" y="38"/>
                    <a:pt x="231" y="43"/>
                  </a:cubicBezTo>
                  <a:cubicBezTo>
                    <a:pt x="244" y="48"/>
                    <a:pt x="231" y="171"/>
                    <a:pt x="246" y="174"/>
                  </a:cubicBezTo>
                  <a:cubicBezTo>
                    <a:pt x="261" y="177"/>
                    <a:pt x="304" y="63"/>
                    <a:pt x="323" y="59"/>
                  </a:cubicBezTo>
                  <a:cubicBezTo>
                    <a:pt x="342" y="55"/>
                    <a:pt x="342" y="135"/>
                    <a:pt x="361" y="151"/>
                  </a:cubicBezTo>
                  <a:cubicBezTo>
                    <a:pt x="380" y="167"/>
                    <a:pt x="424" y="157"/>
                    <a:pt x="438" y="158"/>
                  </a:cubicBezTo>
                </a:path>
              </a:pathLst>
            </a:custGeom>
            <a:noFill/>
            <a:ln w="25400">
              <a:solidFill>
                <a:schemeClr val="tx1"/>
              </a:solidFill>
              <a:round/>
              <a:headEnd/>
              <a:tailEnd type="triangle" w="lg" len="lg"/>
            </a:ln>
            <a:effectLst>
              <a:outerShdw dist="35921" dir="2700000" algn="ctr" rotWithShape="0">
                <a:schemeClr val="bg2"/>
              </a:outerShdw>
            </a:effectLst>
          </p:spPr>
          <p:txBody>
            <a:bodyPr wrap="none"/>
            <a:lstStyle/>
            <a:p>
              <a:pPr>
                <a:defRPr/>
              </a:pPr>
              <a:endParaRPr lang="hu-HU"/>
            </a:p>
          </p:txBody>
        </p:sp>
      </p:grpSp>
      <p:grpSp>
        <p:nvGrpSpPr>
          <p:cNvPr id="112651" name="Group 143"/>
          <p:cNvGrpSpPr>
            <a:grpSpLocks/>
          </p:cNvGrpSpPr>
          <p:nvPr/>
        </p:nvGrpSpPr>
        <p:grpSpPr bwMode="auto">
          <a:xfrm>
            <a:off x="273050" y="1109663"/>
            <a:ext cx="1392238" cy="628650"/>
            <a:chOff x="205" y="572"/>
            <a:chExt cx="1384" cy="710"/>
          </a:xfrm>
        </p:grpSpPr>
        <p:sp>
          <p:nvSpPr>
            <p:cNvPr id="446608" name="Cloud"/>
            <p:cNvSpPr>
              <a:spLocks noChangeAspect="1" noEditPoints="1" noChangeArrowheads="1"/>
            </p:cNvSpPr>
            <p:nvPr/>
          </p:nvSpPr>
          <p:spPr bwMode="auto">
            <a:xfrm>
              <a:off x="428" y="690"/>
              <a:ext cx="912" cy="48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chemeClr val="tx1"/>
              </a:solidFill>
              <a:miter lim="800000"/>
              <a:headEnd/>
              <a:tailEnd/>
            </a:ln>
            <a:effectLst>
              <a:outerShdw dist="17961" dir="2700000" algn="ctr" rotWithShape="0">
                <a:schemeClr val="bg2"/>
              </a:outerShdw>
            </a:effectLst>
          </p:spPr>
          <p:txBody>
            <a:bodyPr/>
            <a:lstStyle/>
            <a:p>
              <a:pPr>
                <a:defRPr/>
              </a:pPr>
              <a:endParaRPr lang="hu-HU"/>
            </a:p>
          </p:txBody>
        </p:sp>
        <p:sp>
          <p:nvSpPr>
            <p:cNvPr id="446609" name="Freeform 145"/>
            <p:cNvSpPr>
              <a:spLocks/>
            </p:cNvSpPr>
            <p:nvPr/>
          </p:nvSpPr>
          <p:spPr bwMode="auto">
            <a:xfrm>
              <a:off x="1150" y="940"/>
              <a:ext cx="439" cy="118"/>
            </a:xfrm>
            <a:custGeom>
              <a:avLst/>
              <a:gdLst/>
              <a:ahLst/>
              <a:cxnLst>
                <a:cxn ang="0">
                  <a:pos x="0" y="89"/>
                </a:cxn>
                <a:cxn ang="0">
                  <a:pos x="70" y="5"/>
                </a:cxn>
                <a:cxn ang="0">
                  <a:pos x="100" y="120"/>
                </a:cxn>
                <a:cxn ang="0">
                  <a:pos x="154" y="20"/>
                </a:cxn>
                <a:cxn ang="0">
                  <a:pos x="169" y="143"/>
                </a:cxn>
                <a:cxn ang="0">
                  <a:pos x="231" y="43"/>
                </a:cxn>
                <a:cxn ang="0">
                  <a:pos x="246" y="174"/>
                </a:cxn>
                <a:cxn ang="0">
                  <a:pos x="323" y="59"/>
                </a:cxn>
                <a:cxn ang="0">
                  <a:pos x="361" y="151"/>
                </a:cxn>
                <a:cxn ang="0">
                  <a:pos x="438" y="158"/>
                </a:cxn>
              </a:cxnLst>
              <a:rect l="0" t="0" r="r" b="b"/>
              <a:pathLst>
                <a:path w="438" h="177">
                  <a:moveTo>
                    <a:pt x="0" y="89"/>
                  </a:moveTo>
                  <a:cubicBezTo>
                    <a:pt x="26" y="44"/>
                    <a:pt x="53" y="0"/>
                    <a:pt x="70" y="5"/>
                  </a:cubicBezTo>
                  <a:cubicBezTo>
                    <a:pt x="87" y="10"/>
                    <a:pt x="86" y="118"/>
                    <a:pt x="100" y="120"/>
                  </a:cubicBezTo>
                  <a:cubicBezTo>
                    <a:pt x="114" y="122"/>
                    <a:pt x="142" y="16"/>
                    <a:pt x="154" y="20"/>
                  </a:cubicBezTo>
                  <a:cubicBezTo>
                    <a:pt x="166" y="24"/>
                    <a:pt x="156" y="139"/>
                    <a:pt x="169" y="143"/>
                  </a:cubicBezTo>
                  <a:cubicBezTo>
                    <a:pt x="182" y="147"/>
                    <a:pt x="218" y="38"/>
                    <a:pt x="231" y="43"/>
                  </a:cubicBezTo>
                  <a:cubicBezTo>
                    <a:pt x="244" y="48"/>
                    <a:pt x="231" y="171"/>
                    <a:pt x="246" y="174"/>
                  </a:cubicBezTo>
                  <a:cubicBezTo>
                    <a:pt x="261" y="177"/>
                    <a:pt x="304" y="63"/>
                    <a:pt x="323" y="59"/>
                  </a:cubicBezTo>
                  <a:cubicBezTo>
                    <a:pt x="342" y="55"/>
                    <a:pt x="342" y="135"/>
                    <a:pt x="361" y="151"/>
                  </a:cubicBezTo>
                  <a:cubicBezTo>
                    <a:pt x="380" y="167"/>
                    <a:pt x="424" y="157"/>
                    <a:pt x="438" y="158"/>
                  </a:cubicBezTo>
                </a:path>
              </a:pathLst>
            </a:custGeom>
            <a:noFill/>
            <a:ln w="25400">
              <a:solidFill>
                <a:schemeClr val="tx1"/>
              </a:solidFill>
              <a:round/>
              <a:headEnd/>
              <a:tailEnd type="triangle" w="lg" len="lg"/>
            </a:ln>
            <a:effectLst>
              <a:outerShdw dist="35921" dir="2700000" algn="ctr" rotWithShape="0">
                <a:schemeClr val="bg2"/>
              </a:outerShdw>
            </a:effectLst>
          </p:spPr>
          <p:txBody>
            <a:bodyPr wrap="none"/>
            <a:lstStyle/>
            <a:p>
              <a:pPr>
                <a:defRPr/>
              </a:pPr>
              <a:endParaRPr lang="hu-HU"/>
            </a:p>
          </p:txBody>
        </p:sp>
        <p:sp>
          <p:nvSpPr>
            <p:cNvPr id="446610" name="Freeform 146"/>
            <p:cNvSpPr>
              <a:spLocks/>
            </p:cNvSpPr>
            <p:nvPr/>
          </p:nvSpPr>
          <p:spPr bwMode="auto">
            <a:xfrm rot="-4977253">
              <a:off x="847" y="683"/>
              <a:ext cx="355" cy="133"/>
            </a:xfrm>
            <a:custGeom>
              <a:avLst/>
              <a:gdLst/>
              <a:ahLst/>
              <a:cxnLst>
                <a:cxn ang="0">
                  <a:pos x="0" y="89"/>
                </a:cxn>
                <a:cxn ang="0">
                  <a:pos x="70" y="5"/>
                </a:cxn>
                <a:cxn ang="0">
                  <a:pos x="100" y="120"/>
                </a:cxn>
                <a:cxn ang="0">
                  <a:pos x="154" y="20"/>
                </a:cxn>
                <a:cxn ang="0">
                  <a:pos x="169" y="143"/>
                </a:cxn>
                <a:cxn ang="0">
                  <a:pos x="231" y="43"/>
                </a:cxn>
                <a:cxn ang="0">
                  <a:pos x="246" y="174"/>
                </a:cxn>
                <a:cxn ang="0">
                  <a:pos x="323" y="59"/>
                </a:cxn>
                <a:cxn ang="0">
                  <a:pos x="361" y="151"/>
                </a:cxn>
                <a:cxn ang="0">
                  <a:pos x="438" y="158"/>
                </a:cxn>
              </a:cxnLst>
              <a:rect l="0" t="0" r="r" b="b"/>
              <a:pathLst>
                <a:path w="438" h="177">
                  <a:moveTo>
                    <a:pt x="0" y="89"/>
                  </a:moveTo>
                  <a:cubicBezTo>
                    <a:pt x="26" y="44"/>
                    <a:pt x="53" y="0"/>
                    <a:pt x="70" y="5"/>
                  </a:cubicBezTo>
                  <a:cubicBezTo>
                    <a:pt x="87" y="10"/>
                    <a:pt x="86" y="118"/>
                    <a:pt x="100" y="120"/>
                  </a:cubicBezTo>
                  <a:cubicBezTo>
                    <a:pt x="114" y="122"/>
                    <a:pt x="142" y="16"/>
                    <a:pt x="154" y="20"/>
                  </a:cubicBezTo>
                  <a:cubicBezTo>
                    <a:pt x="166" y="24"/>
                    <a:pt x="156" y="139"/>
                    <a:pt x="169" y="143"/>
                  </a:cubicBezTo>
                  <a:cubicBezTo>
                    <a:pt x="182" y="147"/>
                    <a:pt x="218" y="38"/>
                    <a:pt x="231" y="43"/>
                  </a:cubicBezTo>
                  <a:cubicBezTo>
                    <a:pt x="244" y="48"/>
                    <a:pt x="231" y="171"/>
                    <a:pt x="246" y="174"/>
                  </a:cubicBezTo>
                  <a:cubicBezTo>
                    <a:pt x="261" y="177"/>
                    <a:pt x="304" y="63"/>
                    <a:pt x="323" y="59"/>
                  </a:cubicBezTo>
                  <a:cubicBezTo>
                    <a:pt x="342" y="55"/>
                    <a:pt x="342" y="135"/>
                    <a:pt x="361" y="151"/>
                  </a:cubicBezTo>
                  <a:cubicBezTo>
                    <a:pt x="380" y="167"/>
                    <a:pt x="424" y="157"/>
                    <a:pt x="438" y="158"/>
                  </a:cubicBezTo>
                </a:path>
              </a:pathLst>
            </a:custGeom>
            <a:noFill/>
            <a:ln w="25400">
              <a:solidFill>
                <a:schemeClr val="tx1"/>
              </a:solidFill>
              <a:round/>
              <a:headEnd/>
              <a:tailEnd type="triangle" w="lg" len="lg"/>
            </a:ln>
            <a:effectLst>
              <a:outerShdw dist="35921" dir="2700000" algn="ctr" rotWithShape="0">
                <a:schemeClr val="bg2"/>
              </a:outerShdw>
            </a:effectLst>
          </p:spPr>
          <p:txBody>
            <a:bodyPr wrap="none"/>
            <a:lstStyle/>
            <a:p>
              <a:pPr>
                <a:defRPr/>
              </a:pPr>
              <a:endParaRPr lang="hu-HU"/>
            </a:p>
          </p:txBody>
        </p:sp>
        <p:sp>
          <p:nvSpPr>
            <p:cNvPr id="446611" name="Freeform 147"/>
            <p:cNvSpPr>
              <a:spLocks/>
            </p:cNvSpPr>
            <p:nvPr/>
          </p:nvSpPr>
          <p:spPr bwMode="auto">
            <a:xfrm rot="-11118234">
              <a:off x="205" y="859"/>
              <a:ext cx="439" cy="99"/>
            </a:xfrm>
            <a:custGeom>
              <a:avLst/>
              <a:gdLst/>
              <a:ahLst/>
              <a:cxnLst>
                <a:cxn ang="0">
                  <a:pos x="0" y="89"/>
                </a:cxn>
                <a:cxn ang="0">
                  <a:pos x="70" y="5"/>
                </a:cxn>
                <a:cxn ang="0">
                  <a:pos x="100" y="120"/>
                </a:cxn>
                <a:cxn ang="0">
                  <a:pos x="154" y="20"/>
                </a:cxn>
                <a:cxn ang="0">
                  <a:pos x="169" y="143"/>
                </a:cxn>
                <a:cxn ang="0">
                  <a:pos x="231" y="43"/>
                </a:cxn>
                <a:cxn ang="0">
                  <a:pos x="246" y="174"/>
                </a:cxn>
                <a:cxn ang="0">
                  <a:pos x="323" y="59"/>
                </a:cxn>
                <a:cxn ang="0">
                  <a:pos x="361" y="151"/>
                </a:cxn>
                <a:cxn ang="0">
                  <a:pos x="438" y="158"/>
                </a:cxn>
              </a:cxnLst>
              <a:rect l="0" t="0" r="r" b="b"/>
              <a:pathLst>
                <a:path w="438" h="177">
                  <a:moveTo>
                    <a:pt x="0" y="89"/>
                  </a:moveTo>
                  <a:cubicBezTo>
                    <a:pt x="26" y="44"/>
                    <a:pt x="53" y="0"/>
                    <a:pt x="70" y="5"/>
                  </a:cubicBezTo>
                  <a:cubicBezTo>
                    <a:pt x="87" y="10"/>
                    <a:pt x="86" y="118"/>
                    <a:pt x="100" y="120"/>
                  </a:cubicBezTo>
                  <a:cubicBezTo>
                    <a:pt x="114" y="122"/>
                    <a:pt x="142" y="16"/>
                    <a:pt x="154" y="20"/>
                  </a:cubicBezTo>
                  <a:cubicBezTo>
                    <a:pt x="166" y="24"/>
                    <a:pt x="156" y="139"/>
                    <a:pt x="169" y="143"/>
                  </a:cubicBezTo>
                  <a:cubicBezTo>
                    <a:pt x="182" y="147"/>
                    <a:pt x="218" y="38"/>
                    <a:pt x="231" y="43"/>
                  </a:cubicBezTo>
                  <a:cubicBezTo>
                    <a:pt x="244" y="48"/>
                    <a:pt x="231" y="171"/>
                    <a:pt x="246" y="174"/>
                  </a:cubicBezTo>
                  <a:cubicBezTo>
                    <a:pt x="261" y="177"/>
                    <a:pt x="304" y="63"/>
                    <a:pt x="323" y="59"/>
                  </a:cubicBezTo>
                  <a:cubicBezTo>
                    <a:pt x="342" y="55"/>
                    <a:pt x="342" y="135"/>
                    <a:pt x="361" y="151"/>
                  </a:cubicBezTo>
                  <a:cubicBezTo>
                    <a:pt x="380" y="167"/>
                    <a:pt x="424" y="157"/>
                    <a:pt x="438" y="158"/>
                  </a:cubicBezTo>
                </a:path>
              </a:pathLst>
            </a:custGeom>
            <a:noFill/>
            <a:ln w="25400">
              <a:solidFill>
                <a:schemeClr val="tx1"/>
              </a:solidFill>
              <a:round/>
              <a:headEnd/>
              <a:tailEnd type="triangle" w="lg" len="lg"/>
            </a:ln>
            <a:effectLst>
              <a:outerShdw dist="35921" dir="2700000" algn="ctr" rotWithShape="0">
                <a:schemeClr val="bg2"/>
              </a:outerShdw>
            </a:effectLst>
          </p:spPr>
          <p:txBody>
            <a:bodyPr wrap="none"/>
            <a:lstStyle/>
            <a:p>
              <a:pPr>
                <a:defRPr/>
              </a:pPr>
              <a:endParaRPr lang="hu-HU"/>
            </a:p>
          </p:txBody>
        </p:sp>
        <p:sp>
          <p:nvSpPr>
            <p:cNvPr id="446612" name="Freeform 148"/>
            <p:cNvSpPr>
              <a:spLocks/>
            </p:cNvSpPr>
            <p:nvPr/>
          </p:nvSpPr>
          <p:spPr bwMode="auto">
            <a:xfrm rot="-15561511">
              <a:off x="565" y="1035"/>
              <a:ext cx="346" cy="148"/>
            </a:xfrm>
            <a:custGeom>
              <a:avLst/>
              <a:gdLst/>
              <a:ahLst/>
              <a:cxnLst>
                <a:cxn ang="0">
                  <a:pos x="0" y="89"/>
                </a:cxn>
                <a:cxn ang="0">
                  <a:pos x="70" y="5"/>
                </a:cxn>
                <a:cxn ang="0">
                  <a:pos x="100" y="120"/>
                </a:cxn>
                <a:cxn ang="0">
                  <a:pos x="154" y="20"/>
                </a:cxn>
                <a:cxn ang="0">
                  <a:pos x="169" y="143"/>
                </a:cxn>
                <a:cxn ang="0">
                  <a:pos x="231" y="43"/>
                </a:cxn>
                <a:cxn ang="0">
                  <a:pos x="246" y="174"/>
                </a:cxn>
                <a:cxn ang="0">
                  <a:pos x="323" y="59"/>
                </a:cxn>
                <a:cxn ang="0">
                  <a:pos x="361" y="151"/>
                </a:cxn>
                <a:cxn ang="0">
                  <a:pos x="438" y="158"/>
                </a:cxn>
              </a:cxnLst>
              <a:rect l="0" t="0" r="r" b="b"/>
              <a:pathLst>
                <a:path w="438" h="177">
                  <a:moveTo>
                    <a:pt x="0" y="89"/>
                  </a:moveTo>
                  <a:cubicBezTo>
                    <a:pt x="26" y="44"/>
                    <a:pt x="53" y="0"/>
                    <a:pt x="70" y="5"/>
                  </a:cubicBezTo>
                  <a:cubicBezTo>
                    <a:pt x="87" y="10"/>
                    <a:pt x="86" y="118"/>
                    <a:pt x="100" y="120"/>
                  </a:cubicBezTo>
                  <a:cubicBezTo>
                    <a:pt x="114" y="122"/>
                    <a:pt x="142" y="16"/>
                    <a:pt x="154" y="20"/>
                  </a:cubicBezTo>
                  <a:cubicBezTo>
                    <a:pt x="166" y="24"/>
                    <a:pt x="156" y="139"/>
                    <a:pt x="169" y="143"/>
                  </a:cubicBezTo>
                  <a:cubicBezTo>
                    <a:pt x="182" y="147"/>
                    <a:pt x="218" y="38"/>
                    <a:pt x="231" y="43"/>
                  </a:cubicBezTo>
                  <a:cubicBezTo>
                    <a:pt x="244" y="48"/>
                    <a:pt x="231" y="171"/>
                    <a:pt x="246" y="174"/>
                  </a:cubicBezTo>
                  <a:cubicBezTo>
                    <a:pt x="261" y="177"/>
                    <a:pt x="304" y="63"/>
                    <a:pt x="323" y="59"/>
                  </a:cubicBezTo>
                  <a:cubicBezTo>
                    <a:pt x="342" y="55"/>
                    <a:pt x="342" y="135"/>
                    <a:pt x="361" y="151"/>
                  </a:cubicBezTo>
                  <a:cubicBezTo>
                    <a:pt x="380" y="167"/>
                    <a:pt x="424" y="157"/>
                    <a:pt x="438" y="158"/>
                  </a:cubicBezTo>
                </a:path>
              </a:pathLst>
            </a:custGeom>
            <a:noFill/>
            <a:ln w="25400">
              <a:solidFill>
                <a:schemeClr val="tx1"/>
              </a:solidFill>
              <a:round/>
              <a:headEnd/>
              <a:tailEnd type="triangle" w="lg" len="lg"/>
            </a:ln>
            <a:effectLst>
              <a:outerShdw dist="35921" dir="2700000" algn="ctr" rotWithShape="0">
                <a:schemeClr val="bg2"/>
              </a:outerShdw>
            </a:effectLst>
          </p:spPr>
          <p:txBody>
            <a:bodyPr wrap="none"/>
            <a:lstStyle/>
            <a:p>
              <a:pPr>
                <a:defRPr/>
              </a:pPr>
              <a:endParaRPr lang="hu-HU"/>
            </a:p>
          </p:txBody>
        </p:sp>
      </p:grpSp>
      <p:grpSp>
        <p:nvGrpSpPr>
          <p:cNvPr id="112652" name="Group 149"/>
          <p:cNvGrpSpPr>
            <a:grpSpLocks/>
          </p:cNvGrpSpPr>
          <p:nvPr/>
        </p:nvGrpSpPr>
        <p:grpSpPr bwMode="auto">
          <a:xfrm>
            <a:off x="2136775" y="950913"/>
            <a:ext cx="1746250" cy="968375"/>
            <a:chOff x="205" y="572"/>
            <a:chExt cx="1384" cy="710"/>
          </a:xfrm>
        </p:grpSpPr>
        <p:sp>
          <p:nvSpPr>
            <p:cNvPr id="446614" name="Cloud"/>
            <p:cNvSpPr>
              <a:spLocks noChangeAspect="1" noEditPoints="1" noChangeArrowheads="1"/>
            </p:cNvSpPr>
            <p:nvPr/>
          </p:nvSpPr>
          <p:spPr bwMode="auto">
            <a:xfrm>
              <a:off x="428" y="690"/>
              <a:ext cx="911" cy="49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chemeClr val="tx1"/>
              </a:solidFill>
              <a:miter lim="800000"/>
              <a:headEnd/>
              <a:tailEnd/>
            </a:ln>
            <a:effectLst>
              <a:outerShdw dist="17961" dir="2700000" algn="ctr" rotWithShape="0">
                <a:schemeClr val="bg2"/>
              </a:outerShdw>
            </a:effectLst>
          </p:spPr>
          <p:txBody>
            <a:bodyPr/>
            <a:lstStyle/>
            <a:p>
              <a:pPr>
                <a:defRPr/>
              </a:pPr>
              <a:endParaRPr lang="hu-HU"/>
            </a:p>
          </p:txBody>
        </p:sp>
        <p:sp>
          <p:nvSpPr>
            <p:cNvPr id="446615" name="Freeform 151"/>
            <p:cNvSpPr>
              <a:spLocks/>
            </p:cNvSpPr>
            <p:nvPr/>
          </p:nvSpPr>
          <p:spPr bwMode="auto">
            <a:xfrm>
              <a:off x="1151" y="940"/>
              <a:ext cx="438" cy="116"/>
            </a:xfrm>
            <a:custGeom>
              <a:avLst/>
              <a:gdLst/>
              <a:ahLst/>
              <a:cxnLst>
                <a:cxn ang="0">
                  <a:pos x="0" y="89"/>
                </a:cxn>
                <a:cxn ang="0">
                  <a:pos x="70" y="5"/>
                </a:cxn>
                <a:cxn ang="0">
                  <a:pos x="100" y="120"/>
                </a:cxn>
                <a:cxn ang="0">
                  <a:pos x="154" y="20"/>
                </a:cxn>
                <a:cxn ang="0">
                  <a:pos x="169" y="143"/>
                </a:cxn>
                <a:cxn ang="0">
                  <a:pos x="231" y="43"/>
                </a:cxn>
                <a:cxn ang="0">
                  <a:pos x="246" y="174"/>
                </a:cxn>
                <a:cxn ang="0">
                  <a:pos x="323" y="59"/>
                </a:cxn>
                <a:cxn ang="0">
                  <a:pos x="361" y="151"/>
                </a:cxn>
                <a:cxn ang="0">
                  <a:pos x="438" y="158"/>
                </a:cxn>
              </a:cxnLst>
              <a:rect l="0" t="0" r="r" b="b"/>
              <a:pathLst>
                <a:path w="438" h="177">
                  <a:moveTo>
                    <a:pt x="0" y="89"/>
                  </a:moveTo>
                  <a:cubicBezTo>
                    <a:pt x="26" y="44"/>
                    <a:pt x="53" y="0"/>
                    <a:pt x="70" y="5"/>
                  </a:cubicBezTo>
                  <a:cubicBezTo>
                    <a:pt x="87" y="10"/>
                    <a:pt x="86" y="118"/>
                    <a:pt x="100" y="120"/>
                  </a:cubicBezTo>
                  <a:cubicBezTo>
                    <a:pt x="114" y="122"/>
                    <a:pt x="142" y="16"/>
                    <a:pt x="154" y="20"/>
                  </a:cubicBezTo>
                  <a:cubicBezTo>
                    <a:pt x="166" y="24"/>
                    <a:pt x="156" y="139"/>
                    <a:pt x="169" y="143"/>
                  </a:cubicBezTo>
                  <a:cubicBezTo>
                    <a:pt x="182" y="147"/>
                    <a:pt x="218" y="38"/>
                    <a:pt x="231" y="43"/>
                  </a:cubicBezTo>
                  <a:cubicBezTo>
                    <a:pt x="244" y="48"/>
                    <a:pt x="231" y="171"/>
                    <a:pt x="246" y="174"/>
                  </a:cubicBezTo>
                  <a:cubicBezTo>
                    <a:pt x="261" y="177"/>
                    <a:pt x="304" y="63"/>
                    <a:pt x="323" y="59"/>
                  </a:cubicBezTo>
                  <a:cubicBezTo>
                    <a:pt x="342" y="55"/>
                    <a:pt x="342" y="135"/>
                    <a:pt x="361" y="151"/>
                  </a:cubicBezTo>
                  <a:cubicBezTo>
                    <a:pt x="380" y="167"/>
                    <a:pt x="424" y="157"/>
                    <a:pt x="438" y="158"/>
                  </a:cubicBezTo>
                </a:path>
              </a:pathLst>
            </a:custGeom>
            <a:noFill/>
            <a:ln w="25400">
              <a:solidFill>
                <a:schemeClr val="tx1"/>
              </a:solidFill>
              <a:round/>
              <a:headEnd/>
              <a:tailEnd type="triangle" w="lg" len="lg"/>
            </a:ln>
            <a:effectLst>
              <a:outerShdw dist="35921" dir="2700000" algn="ctr" rotWithShape="0">
                <a:schemeClr val="bg2"/>
              </a:outerShdw>
            </a:effectLst>
          </p:spPr>
          <p:txBody>
            <a:bodyPr wrap="none"/>
            <a:lstStyle/>
            <a:p>
              <a:pPr>
                <a:defRPr/>
              </a:pPr>
              <a:endParaRPr lang="hu-HU"/>
            </a:p>
          </p:txBody>
        </p:sp>
        <p:sp>
          <p:nvSpPr>
            <p:cNvPr id="446616" name="Freeform 152"/>
            <p:cNvSpPr>
              <a:spLocks/>
            </p:cNvSpPr>
            <p:nvPr/>
          </p:nvSpPr>
          <p:spPr bwMode="auto">
            <a:xfrm rot="-4977253">
              <a:off x="847" y="683"/>
              <a:ext cx="355" cy="133"/>
            </a:xfrm>
            <a:custGeom>
              <a:avLst/>
              <a:gdLst/>
              <a:ahLst/>
              <a:cxnLst>
                <a:cxn ang="0">
                  <a:pos x="0" y="89"/>
                </a:cxn>
                <a:cxn ang="0">
                  <a:pos x="70" y="5"/>
                </a:cxn>
                <a:cxn ang="0">
                  <a:pos x="100" y="120"/>
                </a:cxn>
                <a:cxn ang="0">
                  <a:pos x="154" y="20"/>
                </a:cxn>
                <a:cxn ang="0">
                  <a:pos x="169" y="143"/>
                </a:cxn>
                <a:cxn ang="0">
                  <a:pos x="231" y="43"/>
                </a:cxn>
                <a:cxn ang="0">
                  <a:pos x="246" y="174"/>
                </a:cxn>
                <a:cxn ang="0">
                  <a:pos x="323" y="59"/>
                </a:cxn>
                <a:cxn ang="0">
                  <a:pos x="361" y="151"/>
                </a:cxn>
                <a:cxn ang="0">
                  <a:pos x="438" y="158"/>
                </a:cxn>
              </a:cxnLst>
              <a:rect l="0" t="0" r="r" b="b"/>
              <a:pathLst>
                <a:path w="438" h="177">
                  <a:moveTo>
                    <a:pt x="0" y="89"/>
                  </a:moveTo>
                  <a:cubicBezTo>
                    <a:pt x="26" y="44"/>
                    <a:pt x="53" y="0"/>
                    <a:pt x="70" y="5"/>
                  </a:cubicBezTo>
                  <a:cubicBezTo>
                    <a:pt x="87" y="10"/>
                    <a:pt x="86" y="118"/>
                    <a:pt x="100" y="120"/>
                  </a:cubicBezTo>
                  <a:cubicBezTo>
                    <a:pt x="114" y="122"/>
                    <a:pt x="142" y="16"/>
                    <a:pt x="154" y="20"/>
                  </a:cubicBezTo>
                  <a:cubicBezTo>
                    <a:pt x="166" y="24"/>
                    <a:pt x="156" y="139"/>
                    <a:pt x="169" y="143"/>
                  </a:cubicBezTo>
                  <a:cubicBezTo>
                    <a:pt x="182" y="147"/>
                    <a:pt x="218" y="38"/>
                    <a:pt x="231" y="43"/>
                  </a:cubicBezTo>
                  <a:cubicBezTo>
                    <a:pt x="244" y="48"/>
                    <a:pt x="231" y="171"/>
                    <a:pt x="246" y="174"/>
                  </a:cubicBezTo>
                  <a:cubicBezTo>
                    <a:pt x="261" y="177"/>
                    <a:pt x="304" y="63"/>
                    <a:pt x="323" y="59"/>
                  </a:cubicBezTo>
                  <a:cubicBezTo>
                    <a:pt x="342" y="55"/>
                    <a:pt x="342" y="135"/>
                    <a:pt x="361" y="151"/>
                  </a:cubicBezTo>
                  <a:cubicBezTo>
                    <a:pt x="380" y="167"/>
                    <a:pt x="424" y="157"/>
                    <a:pt x="438" y="158"/>
                  </a:cubicBezTo>
                </a:path>
              </a:pathLst>
            </a:custGeom>
            <a:noFill/>
            <a:ln w="25400">
              <a:solidFill>
                <a:schemeClr val="tx1"/>
              </a:solidFill>
              <a:round/>
              <a:headEnd/>
              <a:tailEnd type="triangle" w="lg" len="lg"/>
            </a:ln>
            <a:effectLst>
              <a:outerShdw dist="35921" dir="2700000" algn="ctr" rotWithShape="0">
                <a:schemeClr val="bg2"/>
              </a:outerShdw>
            </a:effectLst>
          </p:spPr>
          <p:txBody>
            <a:bodyPr wrap="none"/>
            <a:lstStyle/>
            <a:p>
              <a:pPr>
                <a:defRPr/>
              </a:pPr>
              <a:endParaRPr lang="hu-HU"/>
            </a:p>
          </p:txBody>
        </p:sp>
        <p:sp>
          <p:nvSpPr>
            <p:cNvPr id="446617" name="Freeform 153"/>
            <p:cNvSpPr>
              <a:spLocks/>
            </p:cNvSpPr>
            <p:nvPr/>
          </p:nvSpPr>
          <p:spPr bwMode="auto">
            <a:xfrm rot="-11118234">
              <a:off x="205" y="858"/>
              <a:ext cx="438" cy="100"/>
            </a:xfrm>
            <a:custGeom>
              <a:avLst/>
              <a:gdLst/>
              <a:ahLst/>
              <a:cxnLst>
                <a:cxn ang="0">
                  <a:pos x="0" y="89"/>
                </a:cxn>
                <a:cxn ang="0">
                  <a:pos x="70" y="5"/>
                </a:cxn>
                <a:cxn ang="0">
                  <a:pos x="100" y="120"/>
                </a:cxn>
                <a:cxn ang="0">
                  <a:pos x="154" y="20"/>
                </a:cxn>
                <a:cxn ang="0">
                  <a:pos x="169" y="143"/>
                </a:cxn>
                <a:cxn ang="0">
                  <a:pos x="231" y="43"/>
                </a:cxn>
                <a:cxn ang="0">
                  <a:pos x="246" y="174"/>
                </a:cxn>
                <a:cxn ang="0">
                  <a:pos x="323" y="59"/>
                </a:cxn>
                <a:cxn ang="0">
                  <a:pos x="361" y="151"/>
                </a:cxn>
                <a:cxn ang="0">
                  <a:pos x="438" y="158"/>
                </a:cxn>
              </a:cxnLst>
              <a:rect l="0" t="0" r="r" b="b"/>
              <a:pathLst>
                <a:path w="438" h="177">
                  <a:moveTo>
                    <a:pt x="0" y="89"/>
                  </a:moveTo>
                  <a:cubicBezTo>
                    <a:pt x="26" y="44"/>
                    <a:pt x="53" y="0"/>
                    <a:pt x="70" y="5"/>
                  </a:cubicBezTo>
                  <a:cubicBezTo>
                    <a:pt x="87" y="10"/>
                    <a:pt x="86" y="118"/>
                    <a:pt x="100" y="120"/>
                  </a:cubicBezTo>
                  <a:cubicBezTo>
                    <a:pt x="114" y="122"/>
                    <a:pt x="142" y="16"/>
                    <a:pt x="154" y="20"/>
                  </a:cubicBezTo>
                  <a:cubicBezTo>
                    <a:pt x="166" y="24"/>
                    <a:pt x="156" y="139"/>
                    <a:pt x="169" y="143"/>
                  </a:cubicBezTo>
                  <a:cubicBezTo>
                    <a:pt x="182" y="147"/>
                    <a:pt x="218" y="38"/>
                    <a:pt x="231" y="43"/>
                  </a:cubicBezTo>
                  <a:cubicBezTo>
                    <a:pt x="244" y="48"/>
                    <a:pt x="231" y="171"/>
                    <a:pt x="246" y="174"/>
                  </a:cubicBezTo>
                  <a:cubicBezTo>
                    <a:pt x="261" y="177"/>
                    <a:pt x="304" y="63"/>
                    <a:pt x="323" y="59"/>
                  </a:cubicBezTo>
                  <a:cubicBezTo>
                    <a:pt x="342" y="55"/>
                    <a:pt x="342" y="135"/>
                    <a:pt x="361" y="151"/>
                  </a:cubicBezTo>
                  <a:cubicBezTo>
                    <a:pt x="380" y="167"/>
                    <a:pt x="424" y="157"/>
                    <a:pt x="438" y="158"/>
                  </a:cubicBezTo>
                </a:path>
              </a:pathLst>
            </a:custGeom>
            <a:noFill/>
            <a:ln w="25400">
              <a:solidFill>
                <a:schemeClr val="tx1"/>
              </a:solidFill>
              <a:round/>
              <a:headEnd/>
              <a:tailEnd type="triangle" w="lg" len="lg"/>
            </a:ln>
            <a:effectLst>
              <a:outerShdw dist="35921" dir="2700000" algn="ctr" rotWithShape="0">
                <a:schemeClr val="bg2"/>
              </a:outerShdw>
            </a:effectLst>
          </p:spPr>
          <p:txBody>
            <a:bodyPr wrap="none"/>
            <a:lstStyle/>
            <a:p>
              <a:pPr>
                <a:defRPr/>
              </a:pPr>
              <a:endParaRPr lang="hu-HU"/>
            </a:p>
          </p:txBody>
        </p:sp>
        <p:sp>
          <p:nvSpPr>
            <p:cNvPr id="446618" name="Freeform 154"/>
            <p:cNvSpPr>
              <a:spLocks/>
            </p:cNvSpPr>
            <p:nvPr/>
          </p:nvSpPr>
          <p:spPr bwMode="auto">
            <a:xfrm rot="-15561511">
              <a:off x="564" y="1037"/>
              <a:ext cx="347" cy="147"/>
            </a:xfrm>
            <a:custGeom>
              <a:avLst/>
              <a:gdLst/>
              <a:ahLst/>
              <a:cxnLst>
                <a:cxn ang="0">
                  <a:pos x="0" y="89"/>
                </a:cxn>
                <a:cxn ang="0">
                  <a:pos x="70" y="5"/>
                </a:cxn>
                <a:cxn ang="0">
                  <a:pos x="100" y="120"/>
                </a:cxn>
                <a:cxn ang="0">
                  <a:pos x="154" y="20"/>
                </a:cxn>
                <a:cxn ang="0">
                  <a:pos x="169" y="143"/>
                </a:cxn>
                <a:cxn ang="0">
                  <a:pos x="231" y="43"/>
                </a:cxn>
                <a:cxn ang="0">
                  <a:pos x="246" y="174"/>
                </a:cxn>
                <a:cxn ang="0">
                  <a:pos x="323" y="59"/>
                </a:cxn>
                <a:cxn ang="0">
                  <a:pos x="361" y="151"/>
                </a:cxn>
                <a:cxn ang="0">
                  <a:pos x="438" y="158"/>
                </a:cxn>
              </a:cxnLst>
              <a:rect l="0" t="0" r="r" b="b"/>
              <a:pathLst>
                <a:path w="438" h="177">
                  <a:moveTo>
                    <a:pt x="0" y="89"/>
                  </a:moveTo>
                  <a:cubicBezTo>
                    <a:pt x="26" y="44"/>
                    <a:pt x="53" y="0"/>
                    <a:pt x="70" y="5"/>
                  </a:cubicBezTo>
                  <a:cubicBezTo>
                    <a:pt x="87" y="10"/>
                    <a:pt x="86" y="118"/>
                    <a:pt x="100" y="120"/>
                  </a:cubicBezTo>
                  <a:cubicBezTo>
                    <a:pt x="114" y="122"/>
                    <a:pt x="142" y="16"/>
                    <a:pt x="154" y="20"/>
                  </a:cubicBezTo>
                  <a:cubicBezTo>
                    <a:pt x="166" y="24"/>
                    <a:pt x="156" y="139"/>
                    <a:pt x="169" y="143"/>
                  </a:cubicBezTo>
                  <a:cubicBezTo>
                    <a:pt x="182" y="147"/>
                    <a:pt x="218" y="38"/>
                    <a:pt x="231" y="43"/>
                  </a:cubicBezTo>
                  <a:cubicBezTo>
                    <a:pt x="244" y="48"/>
                    <a:pt x="231" y="171"/>
                    <a:pt x="246" y="174"/>
                  </a:cubicBezTo>
                  <a:cubicBezTo>
                    <a:pt x="261" y="177"/>
                    <a:pt x="304" y="63"/>
                    <a:pt x="323" y="59"/>
                  </a:cubicBezTo>
                  <a:cubicBezTo>
                    <a:pt x="342" y="55"/>
                    <a:pt x="342" y="135"/>
                    <a:pt x="361" y="151"/>
                  </a:cubicBezTo>
                  <a:cubicBezTo>
                    <a:pt x="380" y="167"/>
                    <a:pt x="424" y="157"/>
                    <a:pt x="438" y="158"/>
                  </a:cubicBezTo>
                </a:path>
              </a:pathLst>
            </a:custGeom>
            <a:noFill/>
            <a:ln w="25400">
              <a:solidFill>
                <a:schemeClr val="tx1"/>
              </a:solidFill>
              <a:round/>
              <a:headEnd/>
              <a:tailEnd type="triangle" w="lg" len="lg"/>
            </a:ln>
            <a:effectLst>
              <a:outerShdw dist="35921" dir="2700000" algn="ctr" rotWithShape="0">
                <a:schemeClr val="bg2"/>
              </a:outerShdw>
            </a:effectLst>
          </p:spPr>
          <p:txBody>
            <a:bodyPr wrap="none"/>
            <a:lstStyle/>
            <a:p>
              <a:pPr>
                <a:defRPr/>
              </a:pPr>
              <a:endParaRPr lang="hu-HU"/>
            </a:p>
          </p:txBody>
        </p:sp>
      </p:grpSp>
      <p:sp>
        <p:nvSpPr>
          <p:cNvPr id="112653" name="Oval 155"/>
          <p:cNvSpPr>
            <a:spLocks noChangeArrowheads="1"/>
          </p:cNvSpPr>
          <p:nvPr/>
        </p:nvSpPr>
        <p:spPr bwMode="auto">
          <a:xfrm>
            <a:off x="4316413" y="4694238"/>
            <a:ext cx="268287" cy="279400"/>
          </a:xfrm>
          <a:prstGeom prst="ellipse">
            <a:avLst/>
          </a:prstGeom>
          <a:noFill/>
          <a:ln w="38100">
            <a:solidFill>
              <a:srgbClr val="800000"/>
            </a:solidFill>
            <a:round/>
            <a:headEnd/>
            <a:tailEnd/>
          </a:ln>
        </p:spPr>
        <p:txBody>
          <a:bodyPr wrap="none" anchor="ctr"/>
          <a:lstStyle/>
          <a:p>
            <a:endParaRPr lang="hu-HU"/>
          </a:p>
        </p:txBody>
      </p:sp>
      <p:sp>
        <p:nvSpPr>
          <p:cNvPr id="112654" name="Line 156"/>
          <p:cNvSpPr>
            <a:spLocks noChangeShapeType="1"/>
          </p:cNvSpPr>
          <p:nvPr/>
        </p:nvSpPr>
        <p:spPr bwMode="auto">
          <a:xfrm flipH="1">
            <a:off x="4486275" y="2365375"/>
            <a:ext cx="244475" cy="2341563"/>
          </a:xfrm>
          <a:prstGeom prst="line">
            <a:avLst/>
          </a:prstGeom>
          <a:noFill/>
          <a:ln w="38100">
            <a:solidFill>
              <a:srgbClr val="800000"/>
            </a:solidFill>
            <a:round/>
            <a:headEnd/>
            <a:tailEnd type="triangle" w="med" len="med"/>
          </a:ln>
        </p:spPr>
        <p:txBody>
          <a:bodyPr wrap="none"/>
          <a:lstStyle/>
          <a:p>
            <a:endParaRPr lang="hu-HU"/>
          </a:p>
        </p:txBody>
      </p:sp>
      <p:sp>
        <p:nvSpPr>
          <p:cNvPr id="112655" name="Line 157"/>
          <p:cNvSpPr>
            <a:spLocks noChangeShapeType="1"/>
          </p:cNvSpPr>
          <p:nvPr/>
        </p:nvSpPr>
        <p:spPr bwMode="auto">
          <a:xfrm flipV="1">
            <a:off x="3255963" y="2378075"/>
            <a:ext cx="2193925" cy="11113"/>
          </a:xfrm>
          <a:prstGeom prst="line">
            <a:avLst/>
          </a:prstGeom>
          <a:noFill/>
          <a:ln w="38100">
            <a:solidFill>
              <a:srgbClr val="800000"/>
            </a:solidFill>
            <a:round/>
            <a:headEnd/>
            <a:tailEnd/>
          </a:ln>
        </p:spPr>
        <p:txBody>
          <a:bodyPr wrap="none"/>
          <a:lstStyle/>
          <a:p>
            <a:endParaRPr lang="hu-HU"/>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p:txBody>
          <a:bodyPr lIns="0" rIns="0"/>
          <a:lstStyle/>
          <a:p>
            <a:pPr eaLnBrk="1" hangingPunct="1">
              <a:defRPr/>
            </a:pPr>
            <a:r>
              <a:rPr lang="hu-HU" sz="3800" smtClean="0"/>
              <a:t>6. mérföldkő: magas kezdeti hőmérséklet</a:t>
            </a:r>
            <a:endParaRPr lang="en-US" sz="3800" smtClean="0"/>
          </a:p>
        </p:txBody>
      </p:sp>
      <p:sp>
        <p:nvSpPr>
          <p:cNvPr id="447491" name="Rectangle 3"/>
          <p:cNvSpPr>
            <a:spLocks noGrp="1" noChangeArrowheads="1"/>
          </p:cNvSpPr>
          <p:nvPr>
            <p:ph type="body" idx="1"/>
          </p:nvPr>
        </p:nvSpPr>
        <p:spPr>
          <a:xfrm>
            <a:off x="450850" y="5121275"/>
            <a:ext cx="8539163" cy="1347788"/>
          </a:xfrm>
        </p:spPr>
        <p:txBody>
          <a:bodyPr/>
          <a:lstStyle/>
          <a:p>
            <a:pPr eaLnBrk="1" hangingPunct="1">
              <a:defRPr/>
            </a:pPr>
            <a:r>
              <a:rPr lang="en-US" smtClean="0"/>
              <a:t>Modell-</a:t>
            </a:r>
            <a:r>
              <a:rPr lang="hu-HU" smtClean="0"/>
              <a:t>számítások</a:t>
            </a:r>
            <a:r>
              <a:rPr lang="en-US" smtClean="0"/>
              <a:t>:   T</a:t>
            </a:r>
            <a:r>
              <a:rPr lang="en-US" baseline="-25000" smtClean="0"/>
              <a:t>ini</a:t>
            </a:r>
            <a:r>
              <a:rPr lang="en-US" smtClean="0"/>
              <a:t> = 300 - 600 MeV </a:t>
            </a:r>
            <a:endParaRPr lang="hu-HU" smtClean="0"/>
          </a:p>
          <a:p>
            <a:pPr eaLnBrk="1" hangingPunct="1">
              <a:defRPr/>
            </a:pPr>
            <a:r>
              <a:rPr lang="hu-HU" smtClean="0"/>
              <a:t>Rács</a:t>
            </a:r>
            <a:r>
              <a:rPr lang="en-US" smtClean="0"/>
              <a:t> QCD:  T</a:t>
            </a:r>
            <a:r>
              <a:rPr lang="en-US" baseline="-25000" smtClean="0"/>
              <a:t>c</a:t>
            </a:r>
            <a:r>
              <a:rPr lang="en-US" smtClean="0"/>
              <a:t> ~ 170 MeV</a:t>
            </a:r>
          </a:p>
        </p:txBody>
      </p:sp>
      <p:pic>
        <p:nvPicPr>
          <p:cNvPr id="113668" name="Picture 4" descr="névtelen"/>
          <p:cNvPicPr>
            <a:picLocks noChangeAspect="1" noChangeArrowheads="1"/>
          </p:cNvPicPr>
          <p:nvPr/>
        </p:nvPicPr>
        <p:blipFill>
          <a:blip r:embed="rId3" cstate="print"/>
          <a:srcRect/>
          <a:stretch>
            <a:fillRect/>
          </a:stretch>
        </p:blipFill>
        <p:spPr bwMode="auto">
          <a:xfrm>
            <a:off x="1803400" y="823913"/>
            <a:ext cx="5591175" cy="3895725"/>
          </a:xfrm>
          <a:prstGeom prst="rect">
            <a:avLst/>
          </a:prstGeom>
          <a:noFill/>
          <a:ln w="9525">
            <a:noFill/>
            <a:miter lim="800000"/>
            <a:headEnd/>
            <a:tailEnd/>
          </a:ln>
        </p:spPr>
      </p:pic>
      <p:sp>
        <p:nvSpPr>
          <p:cNvPr id="113669" name="Rectangle 5"/>
          <p:cNvSpPr>
            <a:spLocks noChangeArrowheads="1"/>
          </p:cNvSpPr>
          <p:nvPr/>
        </p:nvSpPr>
        <p:spPr bwMode="auto">
          <a:xfrm>
            <a:off x="3987800" y="1924050"/>
            <a:ext cx="3081338" cy="762000"/>
          </a:xfrm>
          <a:prstGeom prst="rect">
            <a:avLst/>
          </a:prstGeom>
          <a:noFill/>
          <a:ln w="9525">
            <a:noFill/>
            <a:miter lim="800000"/>
            <a:headEnd/>
            <a:tailEnd/>
          </a:ln>
        </p:spPr>
        <p:txBody>
          <a:bodyPr/>
          <a:lstStyle/>
          <a:p>
            <a:pPr marL="182563" indent="-182563">
              <a:lnSpc>
                <a:spcPct val="80000"/>
              </a:lnSpc>
              <a:spcBef>
                <a:spcPct val="20000"/>
              </a:spcBef>
              <a:buClr>
                <a:schemeClr val="tx1"/>
              </a:buClr>
            </a:pPr>
            <a:r>
              <a:rPr lang="hu-HU" sz="1600">
                <a:solidFill>
                  <a:schemeClr val="bg2"/>
                </a:solidFill>
                <a:latin typeface="Book Antiqua" pitchFamily="18" charset="0"/>
              </a:rPr>
              <a:t>PHENIX direkt foton adatok</a:t>
            </a:r>
          </a:p>
          <a:p>
            <a:pPr marL="182563" indent="-182563">
              <a:lnSpc>
                <a:spcPct val="80000"/>
              </a:lnSpc>
              <a:spcBef>
                <a:spcPct val="20000"/>
              </a:spcBef>
              <a:buClr>
                <a:schemeClr val="tx1"/>
              </a:buClr>
            </a:pPr>
            <a:r>
              <a:rPr lang="hu-HU" sz="1600">
                <a:solidFill>
                  <a:schemeClr val="bg2"/>
                </a:solidFill>
                <a:latin typeface="Book Antiqua" pitchFamily="18" charset="0"/>
              </a:rPr>
              <a:t>Phys.Rev.C81, 034911 (2010)</a:t>
            </a:r>
          </a:p>
          <a:p>
            <a:pPr marL="182563" indent="-182563">
              <a:lnSpc>
                <a:spcPct val="80000"/>
              </a:lnSpc>
              <a:spcBef>
                <a:spcPct val="20000"/>
              </a:spcBef>
              <a:buClr>
                <a:schemeClr val="tx1"/>
              </a:buClr>
            </a:pPr>
            <a:r>
              <a:rPr lang="hu-HU" sz="1600">
                <a:solidFill>
                  <a:schemeClr val="bg2"/>
                </a:solidFill>
                <a:latin typeface="Book Antiqua" pitchFamily="18" charset="0"/>
              </a:rPr>
              <a:t>Phys.Rev.Lett.104,132301(2010) </a:t>
            </a:r>
          </a:p>
          <a:p>
            <a:pPr marL="182563" indent="-182563">
              <a:lnSpc>
                <a:spcPct val="80000"/>
              </a:lnSpc>
              <a:spcBef>
                <a:spcPct val="20000"/>
              </a:spcBef>
              <a:buClr>
                <a:schemeClr val="tx1"/>
              </a:buClr>
              <a:buFontTx/>
              <a:buChar char="•"/>
            </a:pPr>
            <a:endParaRPr lang="en-US" sz="1600">
              <a:solidFill>
                <a:schemeClr val="bg2"/>
              </a:solidFill>
              <a:latin typeface="Book Antiqua" pitchFamily="18"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0"/>
          </p:nvPr>
        </p:nvSpPr>
        <p:spPr/>
        <p:txBody>
          <a:bodyPr/>
          <a:lstStyle/>
          <a:p>
            <a:pPr>
              <a:defRPr/>
            </a:pPr>
            <a:fld id="{8F0E4EB9-E375-4538-9372-EAE86399A4BE}" type="slidenum">
              <a:rPr lang="hu-HU"/>
              <a:pPr>
                <a:defRPr/>
              </a:pPr>
              <a:t>72</a:t>
            </a:fld>
            <a:endParaRPr lang="hu-HU"/>
          </a:p>
        </p:txBody>
      </p:sp>
      <p:sp>
        <p:nvSpPr>
          <p:cNvPr id="449538" name="Rectangle 2"/>
          <p:cNvSpPr>
            <a:spLocks noGrp="1" noChangeArrowheads="1"/>
          </p:cNvSpPr>
          <p:nvPr>
            <p:ph type="body" idx="1"/>
          </p:nvPr>
        </p:nvSpPr>
        <p:spPr>
          <a:xfrm>
            <a:off x="0" y="908050"/>
            <a:ext cx="9144000" cy="5543550"/>
          </a:xfrm>
        </p:spPr>
        <p:txBody>
          <a:bodyPr/>
          <a:lstStyle/>
          <a:p>
            <a:pPr marL="533400" indent="-533400" eaLnBrk="1" hangingPunct="1">
              <a:lnSpc>
                <a:spcPct val="130000"/>
              </a:lnSpc>
              <a:buFontTx/>
              <a:buAutoNum type="arabicPeriod"/>
              <a:defRPr/>
            </a:pPr>
            <a:r>
              <a:rPr lang="hu-HU" sz="2800" smtClean="0"/>
              <a:t>Részecskeelnyelés,</a:t>
            </a:r>
            <a:r>
              <a:rPr lang="en-US" sz="2800" smtClean="0"/>
              <a:t> A</a:t>
            </a:r>
            <a:r>
              <a:rPr lang="hu-HU" sz="2800" smtClean="0"/>
              <a:t>u</a:t>
            </a:r>
            <a:r>
              <a:rPr lang="en-US" sz="2800" smtClean="0"/>
              <a:t>+A</a:t>
            </a:r>
            <a:r>
              <a:rPr lang="hu-HU" sz="2800" smtClean="0"/>
              <a:t>u</a:t>
            </a:r>
            <a:r>
              <a:rPr lang="en-US" sz="2800" smtClean="0"/>
              <a:t>: </a:t>
            </a:r>
            <a:r>
              <a:rPr lang="hu-HU" sz="2800" u="sng" smtClean="0">
                <a:solidFill>
                  <a:srgbClr val="FF4D15"/>
                </a:solidFill>
              </a:rPr>
              <a:t>új jelenség</a:t>
            </a:r>
            <a:endParaRPr lang="en-US" sz="2800" u="sng" smtClean="0">
              <a:solidFill>
                <a:srgbClr val="FF4D15"/>
              </a:solidFill>
            </a:endParaRPr>
          </a:p>
          <a:p>
            <a:pPr marL="533400" indent="-533400" eaLnBrk="1" hangingPunct="1">
              <a:lnSpc>
                <a:spcPct val="130000"/>
              </a:lnSpc>
              <a:buFontTx/>
              <a:buAutoNum type="arabicPeriod"/>
              <a:defRPr/>
            </a:pPr>
            <a:r>
              <a:rPr lang="hu-HU" sz="2800" smtClean="0"/>
              <a:t>Nincs elnyelés,</a:t>
            </a:r>
            <a:r>
              <a:rPr lang="en-US" sz="2800" smtClean="0"/>
              <a:t> d+A</a:t>
            </a:r>
            <a:r>
              <a:rPr lang="hu-HU" sz="2800" smtClean="0"/>
              <a:t>u</a:t>
            </a:r>
            <a:r>
              <a:rPr lang="en-US" sz="2800" smtClean="0"/>
              <a:t>:</a:t>
            </a:r>
            <a:r>
              <a:rPr lang="hu-HU" sz="2800" smtClean="0"/>
              <a:t> </a:t>
            </a:r>
            <a:r>
              <a:rPr lang="hu-HU" sz="2800" u="sng" smtClean="0">
                <a:solidFill>
                  <a:srgbClr val="FF4D15"/>
                </a:solidFill>
              </a:rPr>
              <a:t>erősen kölcsönható anyag</a:t>
            </a:r>
            <a:endParaRPr lang="en-US" sz="2800" u="sng" smtClean="0">
              <a:solidFill>
                <a:srgbClr val="FF4D15"/>
              </a:solidFill>
            </a:endParaRPr>
          </a:p>
          <a:p>
            <a:pPr marL="533400" indent="-533400" eaLnBrk="1" hangingPunct="1">
              <a:lnSpc>
                <a:spcPct val="130000"/>
              </a:lnSpc>
              <a:buFontTx/>
              <a:buAutoNum type="arabicPeriod"/>
              <a:defRPr/>
            </a:pPr>
            <a:r>
              <a:rPr lang="hu-HU" sz="2800" smtClean="0"/>
              <a:t>Egybehangzó következtetés</a:t>
            </a:r>
            <a:r>
              <a:rPr lang="en-US" sz="2800" smtClean="0"/>
              <a:t>: </a:t>
            </a:r>
            <a:r>
              <a:rPr lang="hu-HU" sz="2800" u="sng" smtClean="0">
                <a:solidFill>
                  <a:srgbClr val="FF4D15"/>
                </a:solidFill>
              </a:rPr>
              <a:t>folyadék</a:t>
            </a:r>
            <a:endParaRPr lang="en-US" sz="2800" u="sng" smtClean="0">
              <a:solidFill>
                <a:srgbClr val="FF4D15"/>
              </a:solidFill>
            </a:endParaRPr>
          </a:p>
          <a:p>
            <a:pPr marL="533400" indent="-533400" eaLnBrk="1" hangingPunct="1">
              <a:lnSpc>
                <a:spcPct val="130000"/>
              </a:lnSpc>
              <a:buFontTx/>
              <a:buAutoNum type="arabicPeriod"/>
              <a:defRPr/>
            </a:pPr>
            <a:r>
              <a:rPr lang="hu-HU" sz="2800" smtClean="0"/>
              <a:t>Skálázási viselkedés</a:t>
            </a:r>
            <a:r>
              <a:rPr lang="en-US" sz="2800" smtClean="0"/>
              <a:t>: </a:t>
            </a:r>
            <a:r>
              <a:rPr lang="hu-HU" sz="2800" u="sng" smtClean="0">
                <a:solidFill>
                  <a:srgbClr val="FF4D15"/>
                </a:solidFill>
              </a:rPr>
              <a:t>kvark szabadsági fokok</a:t>
            </a:r>
            <a:endParaRPr lang="en-US" sz="2800" u="sng" smtClean="0">
              <a:solidFill>
                <a:srgbClr val="FF4D15"/>
              </a:solidFill>
            </a:endParaRPr>
          </a:p>
          <a:p>
            <a:pPr marL="533400" indent="-533400" eaLnBrk="1" hangingPunct="1">
              <a:lnSpc>
                <a:spcPct val="130000"/>
              </a:lnSpc>
              <a:buFontTx/>
              <a:buAutoNum type="arabicPeriod"/>
              <a:defRPr/>
            </a:pPr>
            <a:r>
              <a:rPr lang="hu-HU" sz="2800" smtClean="0"/>
              <a:t>Nehéz kvarkok viselkedése</a:t>
            </a:r>
            <a:r>
              <a:rPr lang="en-US" sz="2800" smtClean="0"/>
              <a:t>: </a:t>
            </a:r>
            <a:r>
              <a:rPr lang="hu-HU" sz="2800" u="sng" smtClean="0">
                <a:solidFill>
                  <a:srgbClr val="F63B00"/>
                </a:solidFill>
              </a:rPr>
              <a:t>tökéletes folyadék</a:t>
            </a:r>
            <a:endParaRPr lang="en-US" sz="2800" u="sng" smtClean="0">
              <a:solidFill>
                <a:srgbClr val="F63B00"/>
              </a:solidFill>
            </a:endParaRPr>
          </a:p>
          <a:p>
            <a:pPr marL="533400" indent="-533400" eaLnBrk="1" hangingPunct="1">
              <a:lnSpc>
                <a:spcPct val="130000"/>
              </a:lnSpc>
              <a:buFontTx/>
              <a:buAutoNum type="arabicPeriod"/>
              <a:defRPr/>
            </a:pPr>
            <a:r>
              <a:rPr lang="hu-HU" sz="2800" smtClean="0"/>
              <a:t>Fotonspektrum: </a:t>
            </a:r>
            <a:r>
              <a:rPr lang="hu-HU" sz="2800" u="sng" smtClean="0">
                <a:solidFill>
                  <a:srgbClr val="FF4D15"/>
                </a:solidFill>
              </a:rPr>
              <a:t>magas kezdeti hőmérséklet</a:t>
            </a:r>
          </a:p>
          <a:p>
            <a:pPr marL="533400" indent="-533400" eaLnBrk="1" hangingPunct="1">
              <a:lnSpc>
                <a:spcPct val="130000"/>
              </a:lnSpc>
              <a:buFont typeface="Book Antiqua" pitchFamily="18" charset="0"/>
              <a:buChar char="∑"/>
              <a:defRPr/>
            </a:pPr>
            <a:r>
              <a:rPr lang="hu-HU" sz="2800" smtClean="0"/>
              <a:t>Következtetés: </a:t>
            </a:r>
            <a:r>
              <a:rPr lang="hu-HU" sz="2800" u="sng" smtClean="0">
                <a:solidFill>
                  <a:srgbClr val="FF4409"/>
                </a:solidFill>
              </a:rPr>
              <a:t>kvarkok tökéletes folyadéka, sQGP</a:t>
            </a:r>
            <a:r>
              <a:rPr lang="hu-HU" sz="2800" smtClean="0"/>
              <a:t>!</a:t>
            </a:r>
          </a:p>
          <a:p>
            <a:pPr marL="533400" indent="-533400" eaLnBrk="1" hangingPunct="1">
              <a:lnSpc>
                <a:spcPct val="130000"/>
              </a:lnSpc>
              <a:buFontTx/>
              <a:buNone/>
              <a:defRPr/>
            </a:pPr>
            <a:r>
              <a:rPr lang="hu-HU" sz="2800" smtClean="0"/>
              <a:t>	Fázisátalakulás, kritikus pont, királis átmenet?</a:t>
            </a:r>
          </a:p>
        </p:txBody>
      </p:sp>
      <p:sp>
        <p:nvSpPr>
          <p:cNvPr id="449539" name="Rectangle 3"/>
          <p:cNvSpPr>
            <a:spLocks noGrp="1" noChangeArrowheads="1"/>
          </p:cNvSpPr>
          <p:nvPr>
            <p:ph type="title"/>
          </p:nvPr>
        </p:nvSpPr>
        <p:spPr/>
        <p:txBody>
          <a:bodyPr/>
          <a:lstStyle/>
          <a:p>
            <a:pPr eaLnBrk="1" hangingPunct="1">
              <a:defRPr/>
            </a:pPr>
            <a:r>
              <a:rPr lang="hu-HU" sz="4000" smtClean="0"/>
              <a:t>RHIC mérföldkövek mégegyszer</a:t>
            </a:r>
            <a:endParaRPr lang="en-US" sz="400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a számának helye 3"/>
          <p:cNvSpPr>
            <a:spLocks noGrp="1"/>
          </p:cNvSpPr>
          <p:nvPr>
            <p:ph type="sldNum" sz="quarter" idx="10"/>
          </p:nvPr>
        </p:nvSpPr>
        <p:spPr/>
        <p:txBody>
          <a:bodyPr/>
          <a:lstStyle/>
          <a:p>
            <a:pPr>
              <a:defRPr/>
            </a:pPr>
            <a:fld id="{971B5C1C-8B0C-4EBC-A1BF-45B4923684EA}" type="slidenum">
              <a:rPr lang="hu-HU"/>
              <a:pPr>
                <a:defRPr/>
              </a:pPr>
              <a:t>73</a:t>
            </a:fld>
            <a:endParaRPr lang="hu-HU"/>
          </a:p>
        </p:txBody>
      </p:sp>
      <p:pic>
        <p:nvPicPr>
          <p:cNvPr id="117763" name="Picture 2" descr="hbt_antenne"/>
          <p:cNvPicPr>
            <a:picLocks noChangeAspect="1" noChangeArrowheads="1"/>
          </p:cNvPicPr>
          <p:nvPr/>
        </p:nvPicPr>
        <p:blipFill>
          <a:blip r:embed="rId2" cstate="print"/>
          <a:srcRect/>
          <a:stretch>
            <a:fillRect/>
          </a:stretch>
        </p:blipFill>
        <p:spPr bwMode="auto">
          <a:xfrm>
            <a:off x="0" y="2209800"/>
            <a:ext cx="2895600" cy="1939925"/>
          </a:xfrm>
          <a:prstGeom prst="rect">
            <a:avLst/>
          </a:prstGeom>
          <a:noFill/>
          <a:ln w="9525">
            <a:noFill/>
            <a:miter lim="800000"/>
            <a:headEnd/>
            <a:tailEnd/>
          </a:ln>
        </p:spPr>
      </p:pic>
      <p:sp>
        <p:nvSpPr>
          <p:cNvPr id="387075" name="Rectangle 3"/>
          <p:cNvSpPr>
            <a:spLocks noGrp="1" noChangeArrowheads="1"/>
          </p:cNvSpPr>
          <p:nvPr>
            <p:ph type="title"/>
          </p:nvPr>
        </p:nvSpPr>
        <p:spPr/>
        <p:txBody>
          <a:bodyPr/>
          <a:lstStyle/>
          <a:p>
            <a:pPr eaLnBrk="1" hangingPunct="1">
              <a:defRPr/>
            </a:pPr>
            <a:r>
              <a:rPr lang="en-US" smtClean="0"/>
              <a:t>A new look at the stars</a:t>
            </a:r>
          </a:p>
        </p:txBody>
      </p:sp>
      <p:sp>
        <p:nvSpPr>
          <p:cNvPr id="387076" name="Rectangle 4"/>
          <p:cNvSpPr>
            <a:spLocks noGrp="1" noChangeArrowheads="1"/>
          </p:cNvSpPr>
          <p:nvPr>
            <p:ph type="body" idx="1"/>
          </p:nvPr>
        </p:nvSpPr>
        <p:spPr>
          <a:xfrm>
            <a:off x="0" y="873125"/>
            <a:ext cx="9144000" cy="4953000"/>
          </a:xfrm>
        </p:spPr>
        <p:txBody>
          <a:bodyPr/>
          <a:lstStyle/>
          <a:p>
            <a:pPr eaLnBrk="1" hangingPunct="1">
              <a:defRPr/>
            </a:pPr>
            <a:r>
              <a:rPr lang="en-US" sz="2800" smtClean="0"/>
              <a:t>Intensity interferometry in radio astronomy</a:t>
            </a:r>
          </a:p>
          <a:p>
            <a:pPr eaLnBrk="1" hangingPunct="1">
              <a:defRPr/>
            </a:pPr>
            <a:r>
              <a:rPr lang="en-US" sz="2800" smtClean="0"/>
              <a:t>Angular diameter of a main sequence star measured</a:t>
            </a:r>
          </a:p>
        </p:txBody>
      </p:sp>
      <p:pic>
        <p:nvPicPr>
          <p:cNvPr id="117766" name="Picture 5"/>
          <p:cNvPicPr>
            <a:picLocks noChangeAspect="1" noChangeArrowheads="1"/>
          </p:cNvPicPr>
          <p:nvPr/>
        </p:nvPicPr>
        <p:blipFill>
          <a:blip r:embed="rId3" cstate="print"/>
          <a:srcRect/>
          <a:stretch>
            <a:fillRect/>
          </a:stretch>
        </p:blipFill>
        <p:spPr bwMode="auto">
          <a:xfrm>
            <a:off x="152400" y="4724400"/>
            <a:ext cx="2819400" cy="1838325"/>
          </a:xfrm>
          <a:prstGeom prst="rect">
            <a:avLst/>
          </a:prstGeom>
          <a:noFill/>
          <a:ln w="9525">
            <a:noFill/>
            <a:miter lim="800000"/>
            <a:headEnd/>
            <a:tailEnd/>
          </a:ln>
        </p:spPr>
      </p:pic>
      <p:pic>
        <p:nvPicPr>
          <p:cNvPr id="117767" name="Picture 6" descr="hbt_stars"/>
          <p:cNvPicPr>
            <a:picLocks noChangeAspect="1" noChangeArrowheads="1"/>
          </p:cNvPicPr>
          <p:nvPr/>
        </p:nvPicPr>
        <p:blipFill>
          <a:blip r:embed="rId4" cstate="print"/>
          <a:srcRect/>
          <a:stretch>
            <a:fillRect/>
          </a:stretch>
        </p:blipFill>
        <p:spPr bwMode="auto">
          <a:xfrm>
            <a:off x="5659438" y="2133600"/>
            <a:ext cx="3484562" cy="4267200"/>
          </a:xfrm>
          <a:prstGeom prst="rect">
            <a:avLst/>
          </a:prstGeom>
          <a:noFill/>
          <a:ln w="9525">
            <a:noFill/>
            <a:miter lim="800000"/>
            <a:headEnd/>
            <a:tailEnd/>
          </a:ln>
        </p:spPr>
      </p:pic>
      <p:grpSp>
        <p:nvGrpSpPr>
          <p:cNvPr id="117768" name="Group 7"/>
          <p:cNvGrpSpPr>
            <a:grpSpLocks/>
          </p:cNvGrpSpPr>
          <p:nvPr/>
        </p:nvGrpSpPr>
        <p:grpSpPr bwMode="auto">
          <a:xfrm>
            <a:off x="3124200" y="2819400"/>
            <a:ext cx="2349500" cy="3581400"/>
            <a:chOff x="1968" y="1776"/>
            <a:chExt cx="1480" cy="2256"/>
          </a:xfrm>
        </p:grpSpPr>
        <p:pic>
          <p:nvPicPr>
            <p:cNvPr id="117769" name="Picture 8" descr="hanbury-brown"/>
            <p:cNvPicPr>
              <a:picLocks noChangeAspect="1" noChangeArrowheads="1"/>
            </p:cNvPicPr>
            <p:nvPr/>
          </p:nvPicPr>
          <p:blipFill>
            <a:blip r:embed="rId5" cstate="print"/>
            <a:srcRect/>
            <a:stretch>
              <a:fillRect/>
            </a:stretch>
          </p:blipFill>
          <p:spPr bwMode="auto">
            <a:xfrm>
              <a:off x="1968" y="1776"/>
              <a:ext cx="1480" cy="2016"/>
            </a:xfrm>
            <a:prstGeom prst="rect">
              <a:avLst/>
            </a:prstGeom>
            <a:noFill/>
            <a:ln w="9525">
              <a:noFill/>
              <a:miter lim="800000"/>
              <a:headEnd/>
              <a:tailEnd/>
            </a:ln>
          </p:spPr>
        </p:pic>
        <p:sp>
          <p:nvSpPr>
            <p:cNvPr id="387081" name="Text Box 9"/>
            <p:cNvSpPr txBox="1">
              <a:spLocks noChangeArrowheads="1"/>
            </p:cNvSpPr>
            <p:nvPr/>
          </p:nvSpPr>
          <p:spPr bwMode="auto">
            <a:xfrm>
              <a:off x="2160" y="3782"/>
              <a:ext cx="1104" cy="250"/>
            </a:xfrm>
            <a:prstGeom prst="rect">
              <a:avLst/>
            </a:prstGeom>
            <a:noFill/>
            <a:ln w="9525">
              <a:noFill/>
              <a:miter lim="800000"/>
              <a:headEnd/>
              <a:tailEnd/>
            </a:ln>
            <a:effectLst/>
          </p:spPr>
          <p:txBody>
            <a:bodyPr>
              <a:spAutoFit/>
            </a:bodyPr>
            <a:lstStyle/>
            <a:p>
              <a:pPr>
                <a:spcBef>
                  <a:spcPct val="50000"/>
                </a:spcBef>
                <a:defRPr/>
              </a:pPr>
              <a:r>
                <a:rPr lang="en-US" sz="2000">
                  <a:effectLst>
                    <a:outerShdw blurRad="38100" dist="38100" dir="2700000" algn="tl">
                      <a:srgbClr val="000000"/>
                    </a:outerShdw>
                  </a:effectLst>
                  <a:latin typeface="Book Antiqua" pitchFamily="18" charset="0"/>
                </a:rPr>
                <a:t>R. H. Brown</a:t>
              </a:r>
            </a:p>
          </p:txBody>
        </p:sp>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0"/>
          </p:nvPr>
        </p:nvSpPr>
        <p:spPr/>
        <p:txBody>
          <a:bodyPr/>
          <a:lstStyle/>
          <a:p>
            <a:pPr>
              <a:defRPr/>
            </a:pPr>
            <a:fld id="{95E7260A-B833-4DCF-845B-7646C440E479}" type="slidenum">
              <a:rPr lang="hu-HU"/>
              <a:pPr>
                <a:defRPr/>
              </a:pPr>
              <a:t>74</a:t>
            </a:fld>
            <a:endParaRPr lang="hu-HU"/>
          </a:p>
        </p:txBody>
      </p:sp>
      <p:sp>
        <p:nvSpPr>
          <p:cNvPr id="388098" name="Rectangle 2"/>
          <p:cNvSpPr>
            <a:spLocks noGrp="1" noChangeArrowheads="1"/>
          </p:cNvSpPr>
          <p:nvPr>
            <p:ph type="title"/>
          </p:nvPr>
        </p:nvSpPr>
        <p:spPr/>
        <p:txBody>
          <a:bodyPr/>
          <a:lstStyle/>
          <a:p>
            <a:pPr eaLnBrk="1" hangingPunct="1">
              <a:defRPr/>
            </a:pPr>
            <a:r>
              <a:rPr lang="en-US" u="sng" smtClean="0"/>
              <a:t>H</a:t>
            </a:r>
            <a:r>
              <a:rPr lang="en-US" smtClean="0"/>
              <a:t>anbury </a:t>
            </a:r>
            <a:r>
              <a:rPr lang="en-US" u="sng" smtClean="0"/>
              <a:t>B</a:t>
            </a:r>
            <a:r>
              <a:rPr lang="en-US" smtClean="0"/>
              <a:t>rown and </a:t>
            </a:r>
            <a:r>
              <a:rPr lang="en-US" u="sng" smtClean="0"/>
              <a:t>T</a:t>
            </a:r>
            <a:r>
              <a:rPr lang="en-US" smtClean="0"/>
              <a:t>wiss</a:t>
            </a:r>
          </a:p>
        </p:txBody>
      </p:sp>
      <p:sp>
        <p:nvSpPr>
          <p:cNvPr id="388099" name="Rectangle 3"/>
          <p:cNvSpPr>
            <a:spLocks noGrp="1" noChangeArrowheads="1"/>
          </p:cNvSpPr>
          <p:nvPr>
            <p:ph type="body" idx="1"/>
          </p:nvPr>
        </p:nvSpPr>
        <p:spPr>
          <a:xfrm>
            <a:off x="0" y="776288"/>
            <a:ext cx="9144000" cy="5654675"/>
          </a:xfrm>
        </p:spPr>
        <p:txBody>
          <a:bodyPr/>
          <a:lstStyle/>
          <a:p>
            <a:pPr eaLnBrk="1" hangingPunct="1">
              <a:spcBef>
                <a:spcPct val="0"/>
              </a:spcBef>
              <a:spcAft>
                <a:spcPct val="50000"/>
              </a:spcAft>
              <a:defRPr/>
            </a:pPr>
            <a:r>
              <a:rPr lang="en-US" sz="2000" smtClean="0"/>
              <a:t>Engineers, worked in radio astronomy</a:t>
            </a:r>
          </a:p>
          <a:p>
            <a:pPr eaLnBrk="1" hangingPunct="1">
              <a:spcBef>
                <a:spcPct val="0"/>
              </a:spcBef>
              <a:spcAft>
                <a:spcPct val="50000"/>
              </a:spcAft>
              <a:defRPr/>
            </a:pPr>
            <a:r>
              <a:rPr lang="en-US" sz="2000" smtClean="0"/>
              <a:t>In fact two people: </a:t>
            </a:r>
            <a:r>
              <a:rPr lang="en-US" sz="2000" u="sng" smtClean="0"/>
              <a:t>Robert Hanbury Brown</a:t>
            </a:r>
            <a:r>
              <a:rPr lang="en-US" sz="2000" smtClean="0"/>
              <a:t> and </a:t>
            </a:r>
            <a:r>
              <a:rPr lang="en-US" sz="2000" u="sng" smtClean="0"/>
              <a:t>Richard Q. Twiss</a:t>
            </a:r>
          </a:p>
          <a:p>
            <a:pPr lvl="1" eaLnBrk="1" hangingPunct="1">
              <a:spcBef>
                <a:spcPct val="0"/>
              </a:spcBef>
              <a:spcAft>
                <a:spcPct val="50000"/>
              </a:spcAft>
              <a:defRPr/>
            </a:pPr>
            <a:r>
              <a:rPr lang="en-US" sz="1600" b="0" smtClean="0"/>
              <a:t>Robert, Hanbury and Richard: all given names…</a:t>
            </a:r>
            <a:endParaRPr lang="en-US" sz="1800" smtClean="0"/>
          </a:p>
          <a:p>
            <a:pPr eaLnBrk="1" hangingPunct="1">
              <a:spcBef>
                <a:spcPct val="0"/>
              </a:spcBef>
              <a:spcAft>
                <a:spcPct val="50000"/>
              </a:spcAft>
              <a:defRPr/>
            </a:pPr>
            <a:r>
              <a:rPr lang="en-US" sz="2000" smtClean="0"/>
              <a:t>„Interference between two different photons can never occur.” </a:t>
            </a:r>
          </a:p>
          <a:p>
            <a:pPr eaLnBrk="1" hangingPunct="1">
              <a:spcBef>
                <a:spcPct val="0"/>
              </a:spcBef>
              <a:spcAft>
                <a:spcPct val="50000"/>
              </a:spcAft>
              <a:buFontTx/>
              <a:buNone/>
              <a:defRPr/>
            </a:pPr>
            <a:r>
              <a:rPr lang="en-US" sz="2000" smtClean="0"/>
              <a:t>	P. A. M. Dirac, The Principles of Quantum Mechanics, Oxford, 1930</a:t>
            </a:r>
            <a:endParaRPr lang="en-US" sz="1600" smtClean="0"/>
          </a:p>
          <a:p>
            <a:pPr eaLnBrk="1" hangingPunct="1">
              <a:spcBef>
                <a:spcPct val="0"/>
              </a:spcBef>
              <a:spcAft>
                <a:spcPct val="50000"/>
              </a:spcAft>
              <a:defRPr/>
            </a:pPr>
            <a:r>
              <a:rPr lang="en-US" sz="2000" smtClean="0"/>
              <a:t>„In fact to a surprising number of people the idea that the arrival of photons at two separated detectors can ever be correlated was not only heretical but patently absurd, and they told us so in no uncertain terms, in person, by letter, in print, and by publishing the results of laboratory experiments, which </a:t>
            </a:r>
            <a:r>
              <a:rPr lang="en-US" sz="2000" smtClean="0">
                <a:solidFill>
                  <a:srgbClr val="800000"/>
                </a:solidFill>
              </a:rPr>
              <a:t>claimed to show that we were wrong</a:t>
            </a:r>
            <a:r>
              <a:rPr lang="en-US" sz="2000" smtClean="0"/>
              <a:t> …” </a:t>
            </a:r>
          </a:p>
          <a:p>
            <a:pPr eaLnBrk="1" hangingPunct="1">
              <a:spcBef>
                <a:spcPct val="0"/>
              </a:spcBef>
              <a:spcAft>
                <a:spcPct val="50000"/>
              </a:spcAft>
              <a:defRPr/>
            </a:pPr>
            <a:r>
              <a:rPr lang="en-US" sz="2000" smtClean="0"/>
              <a:t>“I was a long way from being able to calculate, whether it would be sensitive enough to measure a star. To do that one has to be familiar with photons and as an engineer my education in physics had stopped far short of the quantum theory. Perhaps just as well, otherwise like most physicists I would have come to the conclusion that the thing would not work – </a:t>
            </a:r>
            <a:r>
              <a:rPr lang="en-US" sz="2000" smtClean="0">
                <a:solidFill>
                  <a:srgbClr val="800000"/>
                </a:solidFill>
              </a:rPr>
              <a:t>ignorance is sometimes a bliss in science</a:t>
            </a:r>
            <a:r>
              <a:rPr lang="en-US" sz="2000" smtClean="0"/>
              <a:t>”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 name="Dia számának helye 5"/>
          <p:cNvSpPr>
            <a:spLocks noGrp="1"/>
          </p:cNvSpPr>
          <p:nvPr>
            <p:ph type="sldNum" sz="quarter" idx="10"/>
          </p:nvPr>
        </p:nvSpPr>
        <p:spPr/>
        <p:txBody>
          <a:bodyPr/>
          <a:lstStyle/>
          <a:p>
            <a:pPr>
              <a:defRPr/>
            </a:pPr>
            <a:fld id="{F94F8012-1061-4B54-84CA-70AE56429025}" type="slidenum">
              <a:rPr lang="hu-HU"/>
              <a:pPr>
                <a:defRPr/>
              </a:pPr>
              <a:t>75</a:t>
            </a:fld>
            <a:endParaRPr lang="hu-HU"/>
          </a:p>
        </p:txBody>
      </p:sp>
      <p:sp>
        <p:nvSpPr>
          <p:cNvPr id="389122" name="Rectangle 2"/>
          <p:cNvSpPr>
            <a:spLocks noGrp="1" noChangeArrowheads="1"/>
          </p:cNvSpPr>
          <p:nvPr>
            <p:ph type="title"/>
          </p:nvPr>
        </p:nvSpPr>
        <p:spPr/>
        <p:txBody>
          <a:bodyPr/>
          <a:lstStyle/>
          <a:p>
            <a:pPr eaLnBrk="1" hangingPunct="1">
              <a:defRPr/>
            </a:pPr>
            <a:r>
              <a:rPr lang="en-US" smtClean="0"/>
              <a:t>Bose-Einstein correlations</a:t>
            </a:r>
          </a:p>
        </p:txBody>
      </p:sp>
      <p:sp>
        <p:nvSpPr>
          <p:cNvPr id="389123" name="Rectangle 3"/>
          <p:cNvSpPr>
            <a:spLocks noGrp="1" noChangeArrowheads="1"/>
          </p:cNvSpPr>
          <p:nvPr>
            <p:ph type="body" sz="half" idx="1"/>
          </p:nvPr>
        </p:nvSpPr>
        <p:spPr>
          <a:xfrm>
            <a:off x="50800" y="1270000"/>
            <a:ext cx="8686800" cy="4724400"/>
          </a:xfrm>
        </p:spPr>
        <p:txBody>
          <a:bodyPr/>
          <a:lstStyle/>
          <a:p>
            <a:pPr eaLnBrk="1" hangingPunct="1">
              <a:defRPr/>
            </a:pPr>
            <a:r>
              <a:rPr lang="en-US" sz="2800" smtClean="0"/>
              <a:t>Two plan</a:t>
            </a:r>
            <a:r>
              <a:rPr lang="hu-HU" sz="2800" smtClean="0"/>
              <a:t>e</a:t>
            </a:r>
            <a:r>
              <a:rPr lang="en-US" sz="2800" smtClean="0"/>
              <a:t>-waves:</a:t>
            </a:r>
            <a:endParaRPr lang="hu-HU" sz="2800" smtClean="0"/>
          </a:p>
          <a:p>
            <a:pPr eaLnBrk="1" hangingPunct="1">
              <a:defRPr/>
            </a:pPr>
            <a:endParaRPr lang="hu-HU" sz="2800" smtClean="0"/>
          </a:p>
          <a:p>
            <a:pPr eaLnBrk="1" hangingPunct="1">
              <a:defRPr/>
            </a:pPr>
            <a:r>
              <a:rPr lang="en-US" sz="2800" smtClean="0"/>
              <a:t>Bosons: need for symmetrization</a:t>
            </a:r>
            <a:endParaRPr lang="hu-HU" sz="2800" smtClean="0"/>
          </a:p>
          <a:p>
            <a:pPr eaLnBrk="1" hangingPunct="1">
              <a:defRPr/>
            </a:pPr>
            <a:endParaRPr lang="hu-HU" sz="2800" smtClean="0"/>
          </a:p>
          <a:p>
            <a:pPr eaLnBrk="1" hangingPunct="1">
              <a:defRPr/>
            </a:pPr>
            <a:r>
              <a:rPr lang="en-US" sz="2800" smtClean="0"/>
              <a:t>Spectrum:</a:t>
            </a:r>
            <a:endParaRPr lang="hu-HU" sz="2800" smtClean="0"/>
          </a:p>
          <a:p>
            <a:pPr eaLnBrk="1" hangingPunct="1">
              <a:defRPr/>
            </a:pPr>
            <a:endParaRPr lang="hu-HU" sz="2800" smtClean="0"/>
          </a:p>
          <a:p>
            <a:pPr eaLnBrk="1" hangingPunct="1">
              <a:lnSpc>
                <a:spcPct val="90000"/>
              </a:lnSpc>
              <a:buClrTx/>
              <a:defRPr/>
            </a:pPr>
            <a:r>
              <a:rPr lang="en-US" sz="2800" smtClean="0"/>
              <a:t>Two-particle spectrum (momentum-distribution):</a:t>
            </a:r>
          </a:p>
          <a:p>
            <a:pPr eaLnBrk="1" hangingPunct="1">
              <a:defRPr/>
            </a:pPr>
            <a:endParaRPr lang="en-US" sz="2800" b="0" smtClean="0"/>
          </a:p>
        </p:txBody>
      </p:sp>
      <p:graphicFrame>
        <p:nvGraphicFramePr>
          <p:cNvPr id="15362" name="Object 31"/>
          <p:cNvGraphicFramePr>
            <a:graphicFrameLocks noGrp="1" noChangeAspect="1"/>
          </p:cNvGraphicFramePr>
          <p:nvPr>
            <p:ph sz="quarter" idx="3"/>
          </p:nvPr>
        </p:nvGraphicFramePr>
        <p:xfrm>
          <a:off x="1228725" y="1765300"/>
          <a:ext cx="3130550" cy="571500"/>
        </p:xfrm>
        <a:graphic>
          <a:graphicData uri="http://schemas.openxmlformats.org/presentationml/2006/ole">
            <mc:AlternateContent xmlns:mc="http://schemas.openxmlformats.org/markup-compatibility/2006">
              <mc:Choice xmlns:v="urn:schemas-microsoft-com:vml" Requires="v">
                <p:oleObj spid="_x0000_s15366" name="Equation" r:id="rId3" imgW="1396800" imgH="241200" progId="">
                  <p:embed/>
                </p:oleObj>
              </mc:Choice>
              <mc:Fallback>
                <p:oleObj name="Equation" r:id="rId3" imgW="1396800" imgH="241200" progId="">
                  <p:embed/>
                  <p:pic>
                    <p:nvPicPr>
                      <p:cNvPr id="0" name="Object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8725" y="1765300"/>
                        <a:ext cx="3130550" cy="571500"/>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69" name="Oval 13"/>
          <p:cNvSpPr>
            <a:spLocks noChangeArrowheads="1"/>
          </p:cNvSpPr>
          <p:nvPr/>
        </p:nvSpPr>
        <p:spPr bwMode="auto">
          <a:xfrm>
            <a:off x="6934200" y="1333500"/>
            <a:ext cx="1828800" cy="1073150"/>
          </a:xfrm>
          <a:prstGeom prst="ellipse">
            <a:avLst/>
          </a:prstGeom>
          <a:noFill/>
          <a:ln w="38100">
            <a:solidFill>
              <a:schemeClr val="tx1"/>
            </a:solidFill>
            <a:round/>
            <a:headEnd/>
            <a:tailEnd/>
          </a:ln>
        </p:spPr>
        <p:txBody>
          <a:bodyPr wrap="none" anchor="ctr"/>
          <a:lstStyle/>
          <a:p>
            <a:endParaRPr lang="hu-HU"/>
          </a:p>
        </p:txBody>
      </p:sp>
      <p:sp>
        <p:nvSpPr>
          <p:cNvPr id="15370" name="Line 14"/>
          <p:cNvSpPr>
            <a:spLocks noChangeShapeType="1"/>
          </p:cNvSpPr>
          <p:nvPr/>
        </p:nvSpPr>
        <p:spPr bwMode="auto">
          <a:xfrm>
            <a:off x="7696200" y="2120900"/>
            <a:ext cx="152400" cy="930275"/>
          </a:xfrm>
          <a:prstGeom prst="line">
            <a:avLst/>
          </a:prstGeom>
          <a:noFill/>
          <a:ln w="12700">
            <a:solidFill>
              <a:schemeClr val="tx1"/>
            </a:solidFill>
            <a:round/>
            <a:headEnd/>
            <a:tailEnd/>
          </a:ln>
        </p:spPr>
        <p:txBody>
          <a:bodyPr/>
          <a:lstStyle/>
          <a:p>
            <a:endParaRPr lang="hu-HU"/>
          </a:p>
        </p:txBody>
      </p:sp>
      <p:sp>
        <p:nvSpPr>
          <p:cNvPr id="15371" name="Line 15"/>
          <p:cNvSpPr>
            <a:spLocks noChangeShapeType="1"/>
          </p:cNvSpPr>
          <p:nvPr/>
        </p:nvSpPr>
        <p:spPr bwMode="auto">
          <a:xfrm>
            <a:off x="7696200" y="2120900"/>
            <a:ext cx="457200" cy="930275"/>
          </a:xfrm>
          <a:prstGeom prst="line">
            <a:avLst/>
          </a:prstGeom>
          <a:noFill/>
          <a:ln w="12700">
            <a:solidFill>
              <a:schemeClr val="tx1"/>
            </a:solidFill>
            <a:round/>
            <a:headEnd/>
            <a:tailEnd/>
          </a:ln>
        </p:spPr>
        <p:txBody>
          <a:bodyPr/>
          <a:lstStyle/>
          <a:p>
            <a:endParaRPr lang="hu-HU"/>
          </a:p>
        </p:txBody>
      </p:sp>
      <p:sp>
        <p:nvSpPr>
          <p:cNvPr id="15372" name="Line 16"/>
          <p:cNvSpPr>
            <a:spLocks noChangeShapeType="1"/>
          </p:cNvSpPr>
          <p:nvPr/>
        </p:nvSpPr>
        <p:spPr bwMode="auto">
          <a:xfrm flipH="1">
            <a:off x="8153400" y="1906588"/>
            <a:ext cx="152400" cy="1144587"/>
          </a:xfrm>
          <a:prstGeom prst="line">
            <a:avLst/>
          </a:prstGeom>
          <a:noFill/>
          <a:ln w="12700">
            <a:solidFill>
              <a:schemeClr val="tx1"/>
            </a:solidFill>
            <a:round/>
            <a:headEnd/>
            <a:tailEnd/>
          </a:ln>
        </p:spPr>
        <p:txBody>
          <a:bodyPr/>
          <a:lstStyle/>
          <a:p>
            <a:endParaRPr lang="hu-HU"/>
          </a:p>
        </p:txBody>
      </p:sp>
      <p:sp>
        <p:nvSpPr>
          <p:cNvPr id="15373" name="Line 17"/>
          <p:cNvSpPr>
            <a:spLocks noChangeShapeType="1"/>
          </p:cNvSpPr>
          <p:nvPr/>
        </p:nvSpPr>
        <p:spPr bwMode="auto">
          <a:xfrm flipV="1">
            <a:off x="7848600" y="1906588"/>
            <a:ext cx="457200" cy="1144587"/>
          </a:xfrm>
          <a:prstGeom prst="line">
            <a:avLst/>
          </a:prstGeom>
          <a:noFill/>
          <a:ln w="12700">
            <a:solidFill>
              <a:schemeClr val="tx1"/>
            </a:solidFill>
            <a:round/>
            <a:headEnd/>
            <a:tailEnd/>
          </a:ln>
        </p:spPr>
        <p:txBody>
          <a:bodyPr/>
          <a:lstStyle/>
          <a:p>
            <a:endParaRPr lang="hu-HU"/>
          </a:p>
        </p:txBody>
      </p:sp>
      <p:sp>
        <p:nvSpPr>
          <p:cNvPr id="15374" name="AutoShape 18"/>
          <p:cNvSpPr>
            <a:spLocks noChangeArrowheads="1"/>
          </p:cNvSpPr>
          <p:nvPr/>
        </p:nvSpPr>
        <p:spPr bwMode="auto">
          <a:xfrm>
            <a:off x="7620000" y="2908300"/>
            <a:ext cx="762000" cy="787400"/>
          </a:xfrm>
          <a:prstGeom prst="can">
            <a:avLst>
              <a:gd name="adj" fmla="val 25833"/>
            </a:avLst>
          </a:prstGeom>
          <a:noFill/>
          <a:ln w="25400">
            <a:solidFill>
              <a:schemeClr val="tx1"/>
            </a:solidFill>
            <a:round/>
            <a:headEnd/>
            <a:tailEnd/>
          </a:ln>
        </p:spPr>
        <p:txBody>
          <a:bodyPr wrap="none" anchor="ctr"/>
          <a:lstStyle/>
          <a:p>
            <a:endParaRPr lang="hu-HU"/>
          </a:p>
        </p:txBody>
      </p:sp>
      <p:sp>
        <p:nvSpPr>
          <p:cNvPr id="389139" name="Text Box 19"/>
          <p:cNvSpPr txBox="1">
            <a:spLocks noChangeArrowheads="1"/>
          </p:cNvSpPr>
          <p:nvPr/>
        </p:nvSpPr>
        <p:spPr bwMode="auto">
          <a:xfrm>
            <a:off x="7620000" y="3009900"/>
            <a:ext cx="381000" cy="396875"/>
          </a:xfrm>
          <a:prstGeom prst="rect">
            <a:avLst/>
          </a:prstGeom>
          <a:noFill/>
          <a:ln w="9525">
            <a:noFill/>
            <a:miter lim="800000"/>
            <a:headEnd/>
            <a:tailEnd/>
          </a:ln>
          <a:effectLst/>
        </p:spPr>
        <p:txBody>
          <a:bodyPr>
            <a:spAutoFit/>
          </a:bodyPr>
          <a:lstStyle/>
          <a:p>
            <a:pPr>
              <a:defRPr/>
            </a:pPr>
            <a:r>
              <a:rPr lang="hu-HU" sz="2000" b="0" i="1">
                <a:effectLst>
                  <a:outerShdw blurRad="38100" dist="38100" dir="2700000" algn="tl">
                    <a:srgbClr val="000000"/>
                  </a:outerShdw>
                </a:effectLst>
              </a:rPr>
              <a:t>x</a:t>
            </a:r>
            <a:r>
              <a:rPr lang="hu-HU" sz="2000" b="0" baseline="-25000">
                <a:effectLst>
                  <a:outerShdw blurRad="38100" dist="38100" dir="2700000" algn="tl">
                    <a:srgbClr val="000000"/>
                  </a:outerShdw>
                </a:effectLst>
              </a:rPr>
              <a:t>1</a:t>
            </a:r>
            <a:endParaRPr lang="en-US" sz="2000" b="0" baseline="-25000">
              <a:effectLst>
                <a:outerShdw blurRad="38100" dist="38100" dir="2700000" algn="tl">
                  <a:srgbClr val="000000"/>
                </a:outerShdw>
              </a:effectLst>
            </a:endParaRPr>
          </a:p>
        </p:txBody>
      </p:sp>
      <p:sp>
        <p:nvSpPr>
          <p:cNvPr id="389140" name="Text Box 20"/>
          <p:cNvSpPr txBox="1">
            <a:spLocks noChangeArrowheads="1"/>
          </p:cNvSpPr>
          <p:nvPr/>
        </p:nvSpPr>
        <p:spPr bwMode="auto">
          <a:xfrm>
            <a:off x="8001000" y="3009900"/>
            <a:ext cx="379413" cy="396875"/>
          </a:xfrm>
          <a:prstGeom prst="rect">
            <a:avLst/>
          </a:prstGeom>
          <a:noFill/>
          <a:ln w="9525">
            <a:noFill/>
            <a:miter lim="800000"/>
            <a:headEnd/>
            <a:tailEnd/>
          </a:ln>
          <a:effectLst/>
        </p:spPr>
        <p:txBody>
          <a:bodyPr wrap="none">
            <a:spAutoFit/>
          </a:bodyPr>
          <a:lstStyle/>
          <a:p>
            <a:pPr>
              <a:defRPr/>
            </a:pPr>
            <a:r>
              <a:rPr lang="hu-HU" sz="2000" b="0" i="1">
                <a:effectLst>
                  <a:outerShdw blurRad="38100" dist="38100" dir="2700000" algn="tl">
                    <a:srgbClr val="000000"/>
                  </a:outerShdw>
                </a:effectLst>
              </a:rPr>
              <a:t>x</a:t>
            </a:r>
            <a:r>
              <a:rPr lang="hu-HU" sz="2000" b="0" baseline="-25000">
                <a:effectLst>
                  <a:outerShdw blurRad="38100" dist="38100" dir="2700000" algn="tl">
                    <a:srgbClr val="000000"/>
                  </a:outerShdw>
                </a:effectLst>
              </a:rPr>
              <a:t>2</a:t>
            </a:r>
            <a:endParaRPr lang="en-US" sz="2000" b="0" baseline="-25000">
              <a:effectLst>
                <a:outerShdw blurRad="38100" dist="38100" dir="2700000" algn="tl">
                  <a:srgbClr val="000000"/>
                </a:outerShdw>
              </a:effectLst>
            </a:endParaRPr>
          </a:p>
        </p:txBody>
      </p:sp>
      <p:sp>
        <p:nvSpPr>
          <p:cNvPr id="389141" name="Text Box 21"/>
          <p:cNvSpPr txBox="1">
            <a:spLocks noChangeArrowheads="1"/>
          </p:cNvSpPr>
          <p:nvPr/>
        </p:nvSpPr>
        <p:spPr bwMode="auto">
          <a:xfrm>
            <a:off x="7545388" y="1774825"/>
            <a:ext cx="379412" cy="396875"/>
          </a:xfrm>
          <a:prstGeom prst="rect">
            <a:avLst/>
          </a:prstGeom>
          <a:noFill/>
          <a:ln w="9525">
            <a:noFill/>
            <a:miter lim="800000"/>
            <a:headEnd/>
            <a:tailEnd/>
          </a:ln>
          <a:effectLst/>
        </p:spPr>
        <p:txBody>
          <a:bodyPr wrap="none">
            <a:spAutoFit/>
          </a:bodyPr>
          <a:lstStyle/>
          <a:p>
            <a:pPr>
              <a:defRPr/>
            </a:pPr>
            <a:r>
              <a:rPr lang="hu-HU" sz="2000" b="0" i="1">
                <a:effectLst>
                  <a:outerShdw blurRad="38100" dist="38100" dir="2700000" algn="tl">
                    <a:srgbClr val="000000"/>
                  </a:outerShdw>
                </a:effectLst>
              </a:rPr>
              <a:t>k</a:t>
            </a:r>
            <a:r>
              <a:rPr lang="hu-HU" sz="2000" b="0" baseline="-25000">
                <a:effectLst>
                  <a:outerShdw blurRad="38100" dist="38100" dir="2700000" algn="tl">
                    <a:srgbClr val="000000"/>
                  </a:outerShdw>
                </a:effectLst>
              </a:rPr>
              <a:t>1</a:t>
            </a:r>
            <a:endParaRPr lang="en-US" sz="2000" b="0" baseline="-25000">
              <a:effectLst>
                <a:outerShdw blurRad="38100" dist="38100" dir="2700000" algn="tl">
                  <a:srgbClr val="000000"/>
                </a:outerShdw>
              </a:effectLst>
            </a:endParaRPr>
          </a:p>
        </p:txBody>
      </p:sp>
      <p:sp>
        <p:nvSpPr>
          <p:cNvPr id="389142" name="Text Box 22"/>
          <p:cNvSpPr txBox="1">
            <a:spLocks noChangeArrowheads="1"/>
          </p:cNvSpPr>
          <p:nvPr/>
        </p:nvSpPr>
        <p:spPr bwMode="auto">
          <a:xfrm>
            <a:off x="8154988" y="1562100"/>
            <a:ext cx="379412" cy="396875"/>
          </a:xfrm>
          <a:prstGeom prst="rect">
            <a:avLst/>
          </a:prstGeom>
          <a:noFill/>
          <a:ln w="9525">
            <a:noFill/>
            <a:miter lim="800000"/>
            <a:headEnd/>
            <a:tailEnd/>
          </a:ln>
          <a:effectLst/>
        </p:spPr>
        <p:txBody>
          <a:bodyPr wrap="none">
            <a:spAutoFit/>
          </a:bodyPr>
          <a:lstStyle/>
          <a:p>
            <a:pPr>
              <a:defRPr/>
            </a:pPr>
            <a:r>
              <a:rPr lang="hu-HU" sz="2000" b="0" i="1">
                <a:effectLst>
                  <a:outerShdw blurRad="38100" dist="38100" dir="2700000" algn="tl">
                    <a:srgbClr val="000000"/>
                  </a:outerShdw>
                </a:effectLst>
              </a:rPr>
              <a:t>k</a:t>
            </a:r>
            <a:r>
              <a:rPr lang="hu-HU" sz="2000" b="0" baseline="-25000">
                <a:effectLst>
                  <a:outerShdw blurRad="38100" dist="38100" dir="2700000" algn="tl">
                    <a:srgbClr val="000000"/>
                  </a:outerShdw>
                </a:effectLst>
              </a:rPr>
              <a:t>2</a:t>
            </a:r>
            <a:endParaRPr lang="en-US" sz="2000" b="0" baseline="-25000">
              <a:effectLst>
                <a:outerShdw blurRad="38100" dist="38100" dir="2700000" algn="tl">
                  <a:srgbClr val="000000"/>
                </a:outerShdw>
              </a:effectLst>
            </a:endParaRPr>
          </a:p>
        </p:txBody>
      </p:sp>
      <p:sp>
        <p:nvSpPr>
          <p:cNvPr id="15379" name="Oval 23"/>
          <p:cNvSpPr>
            <a:spLocks noChangeArrowheads="1"/>
          </p:cNvSpPr>
          <p:nvPr/>
        </p:nvSpPr>
        <p:spPr bwMode="auto">
          <a:xfrm>
            <a:off x="7696200" y="2622550"/>
            <a:ext cx="609600" cy="71438"/>
          </a:xfrm>
          <a:prstGeom prst="ellipse">
            <a:avLst/>
          </a:prstGeom>
          <a:solidFill>
            <a:schemeClr val="tx1"/>
          </a:solidFill>
          <a:ln w="12700">
            <a:solidFill>
              <a:schemeClr val="tx1"/>
            </a:solidFill>
            <a:round/>
            <a:headEnd/>
            <a:tailEnd/>
          </a:ln>
        </p:spPr>
        <p:txBody>
          <a:bodyPr wrap="none" anchor="ctr"/>
          <a:lstStyle/>
          <a:p>
            <a:endParaRPr lang="hu-HU"/>
          </a:p>
        </p:txBody>
      </p:sp>
      <p:sp>
        <p:nvSpPr>
          <p:cNvPr id="389144" name="Text Box 24"/>
          <p:cNvSpPr txBox="1">
            <a:spLocks noChangeArrowheads="1"/>
          </p:cNvSpPr>
          <p:nvPr/>
        </p:nvSpPr>
        <p:spPr bwMode="auto">
          <a:xfrm>
            <a:off x="8323263" y="2478088"/>
            <a:ext cx="592137" cy="396875"/>
          </a:xfrm>
          <a:prstGeom prst="rect">
            <a:avLst/>
          </a:prstGeom>
          <a:noFill/>
          <a:ln w="9525">
            <a:noFill/>
            <a:miter lim="800000"/>
            <a:headEnd/>
            <a:tailEnd/>
          </a:ln>
          <a:effectLst/>
        </p:spPr>
        <p:txBody>
          <a:bodyPr wrap="none">
            <a:spAutoFit/>
          </a:bodyPr>
          <a:lstStyle/>
          <a:p>
            <a:pPr>
              <a:defRPr/>
            </a:pPr>
            <a:r>
              <a:rPr lang="hu-HU" sz="2000" b="0">
                <a:effectLst>
                  <a:outerShdw blurRad="38100" dist="38100" dir="2700000" algn="tl">
                    <a:srgbClr val="000000"/>
                  </a:outerShdw>
                </a:effectLst>
                <a:latin typeface="Symbol" pitchFamily="18" charset="2"/>
              </a:rPr>
              <a:t>Y</a:t>
            </a:r>
            <a:r>
              <a:rPr lang="hu-HU" sz="2000" b="0" baseline="-25000">
                <a:effectLst>
                  <a:outerShdw blurRad="38100" dist="38100" dir="2700000" algn="tl">
                    <a:srgbClr val="000000"/>
                  </a:outerShdw>
                </a:effectLst>
              </a:rPr>
              <a:t>1,2</a:t>
            </a:r>
            <a:endParaRPr lang="en-US" sz="2000" b="0" baseline="-25000">
              <a:effectLst>
                <a:outerShdw blurRad="38100" dist="38100" dir="2700000" algn="tl">
                  <a:srgbClr val="000000"/>
                </a:outerShdw>
              </a:effectLst>
            </a:endParaRPr>
          </a:p>
        </p:txBody>
      </p:sp>
      <p:sp>
        <p:nvSpPr>
          <p:cNvPr id="389145" name="Text Box 25"/>
          <p:cNvSpPr txBox="1">
            <a:spLocks noChangeArrowheads="1"/>
          </p:cNvSpPr>
          <p:nvPr/>
        </p:nvSpPr>
        <p:spPr bwMode="auto">
          <a:xfrm>
            <a:off x="7385050" y="1404938"/>
            <a:ext cx="768350" cy="396875"/>
          </a:xfrm>
          <a:prstGeom prst="rect">
            <a:avLst/>
          </a:prstGeom>
          <a:noFill/>
          <a:ln w="9525">
            <a:noFill/>
            <a:miter lim="800000"/>
            <a:headEnd/>
            <a:tailEnd/>
          </a:ln>
          <a:effectLst/>
        </p:spPr>
        <p:txBody>
          <a:bodyPr wrap="none">
            <a:spAutoFit/>
          </a:bodyPr>
          <a:lstStyle/>
          <a:p>
            <a:pPr>
              <a:defRPr/>
            </a:pPr>
            <a:r>
              <a:rPr lang="hu-HU" sz="2000" b="0" i="1">
                <a:effectLst>
                  <a:outerShdw blurRad="38100" dist="38100" dir="2700000" algn="tl">
                    <a:srgbClr val="000000"/>
                  </a:outerShdw>
                </a:effectLst>
              </a:rPr>
              <a:t>S(x,k)</a:t>
            </a:r>
            <a:endParaRPr lang="en-US" sz="2000" b="0" i="1">
              <a:effectLst>
                <a:outerShdw blurRad="38100" dist="38100" dir="2700000" algn="tl">
                  <a:srgbClr val="000000"/>
                </a:outerShdw>
              </a:effectLst>
            </a:endParaRPr>
          </a:p>
        </p:txBody>
      </p:sp>
      <p:sp>
        <p:nvSpPr>
          <p:cNvPr id="389146" name="Text Box 26"/>
          <p:cNvSpPr txBox="1">
            <a:spLocks noChangeArrowheads="1"/>
          </p:cNvSpPr>
          <p:nvPr/>
        </p:nvSpPr>
        <p:spPr bwMode="auto">
          <a:xfrm>
            <a:off x="7315200" y="952500"/>
            <a:ext cx="1066800" cy="457200"/>
          </a:xfrm>
          <a:prstGeom prst="rect">
            <a:avLst/>
          </a:prstGeom>
          <a:noFill/>
          <a:ln w="9525">
            <a:noFill/>
            <a:miter lim="800000"/>
            <a:headEnd/>
            <a:tailEnd/>
          </a:ln>
          <a:effectLst/>
        </p:spPr>
        <p:txBody>
          <a:bodyPr>
            <a:spAutoFit/>
          </a:bodyPr>
          <a:lstStyle/>
          <a:p>
            <a:pPr>
              <a:defRPr/>
            </a:pPr>
            <a:r>
              <a:rPr lang="en-US" b="0">
                <a:effectLst>
                  <a:outerShdw blurRad="38100" dist="38100" dir="2700000" algn="tl">
                    <a:srgbClr val="000000"/>
                  </a:outerShdw>
                </a:effectLst>
                <a:latin typeface="Book Antiqua" pitchFamily="18" charset="0"/>
              </a:rPr>
              <a:t>source</a:t>
            </a:r>
          </a:p>
        </p:txBody>
      </p:sp>
      <p:sp>
        <p:nvSpPr>
          <p:cNvPr id="389147" name="Text Box 27"/>
          <p:cNvSpPr txBox="1">
            <a:spLocks noChangeArrowheads="1"/>
          </p:cNvSpPr>
          <p:nvPr/>
        </p:nvSpPr>
        <p:spPr bwMode="auto">
          <a:xfrm>
            <a:off x="7315200" y="3619500"/>
            <a:ext cx="1441450" cy="457200"/>
          </a:xfrm>
          <a:prstGeom prst="rect">
            <a:avLst/>
          </a:prstGeom>
          <a:noFill/>
          <a:ln w="9525">
            <a:noFill/>
            <a:miter lim="800000"/>
            <a:headEnd/>
            <a:tailEnd/>
          </a:ln>
          <a:effectLst/>
        </p:spPr>
        <p:txBody>
          <a:bodyPr>
            <a:spAutoFit/>
          </a:bodyPr>
          <a:lstStyle/>
          <a:p>
            <a:pPr>
              <a:spcBef>
                <a:spcPct val="50000"/>
              </a:spcBef>
              <a:defRPr/>
            </a:pPr>
            <a:r>
              <a:rPr lang="hu-HU" b="0">
                <a:effectLst>
                  <a:outerShdw blurRad="38100" dist="38100" dir="2700000" algn="tl">
                    <a:srgbClr val="000000"/>
                  </a:outerShdw>
                </a:effectLst>
                <a:latin typeface="Book Antiqua" pitchFamily="18" charset="0"/>
              </a:rPr>
              <a:t>observer</a:t>
            </a:r>
            <a:endParaRPr lang="en-US" b="0">
              <a:effectLst>
                <a:outerShdw blurRad="38100" dist="38100" dir="2700000" algn="tl">
                  <a:srgbClr val="000000"/>
                </a:outerShdw>
              </a:effectLst>
              <a:latin typeface="Book Antiqua" pitchFamily="18" charset="0"/>
            </a:endParaRPr>
          </a:p>
        </p:txBody>
      </p:sp>
      <p:sp>
        <p:nvSpPr>
          <p:cNvPr id="389148" name="Rectangle 28"/>
          <p:cNvSpPr>
            <a:spLocks noChangeArrowheads="1"/>
          </p:cNvSpPr>
          <p:nvPr/>
        </p:nvSpPr>
        <p:spPr bwMode="auto">
          <a:xfrm>
            <a:off x="152400" y="5603875"/>
            <a:ext cx="8991600" cy="381000"/>
          </a:xfrm>
          <a:prstGeom prst="rect">
            <a:avLst/>
          </a:prstGeom>
          <a:noFill/>
          <a:ln w="9525">
            <a:noFill/>
            <a:miter lim="800000"/>
            <a:headEnd/>
            <a:tailEnd/>
          </a:ln>
          <a:effectLst/>
        </p:spPr>
        <p:txBody>
          <a:bodyPr/>
          <a:lstStyle/>
          <a:p>
            <a:pPr marL="342900" indent="-342900">
              <a:lnSpc>
                <a:spcPct val="90000"/>
              </a:lnSpc>
              <a:spcBef>
                <a:spcPct val="20000"/>
              </a:spcBef>
              <a:defRPr/>
            </a:pPr>
            <a:r>
              <a:rPr lang="en-US" sz="1800" b="0">
                <a:effectLst>
                  <a:outerShdw blurRad="38100" dist="38100" dir="2700000" algn="tl">
                    <a:srgbClr val="000000"/>
                  </a:outerShdw>
                </a:effectLst>
                <a:latin typeface="Book Antiqua" pitchFamily="18" charset="0"/>
              </a:rPr>
              <a:t>Approximations: Plan</a:t>
            </a:r>
            <a:r>
              <a:rPr lang="hu-HU" sz="1800" b="0">
                <a:effectLst>
                  <a:outerShdw blurRad="38100" dist="38100" dir="2700000" algn="tl">
                    <a:srgbClr val="000000"/>
                  </a:outerShdw>
                </a:effectLst>
                <a:latin typeface="Book Antiqua" pitchFamily="18" charset="0"/>
              </a:rPr>
              <a:t>e</a:t>
            </a:r>
            <a:r>
              <a:rPr lang="en-US" sz="1800" b="0">
                <a:effectLst>
                  <a:outerShdw blurRad="38100" dist="38100" dir="2700000" algn="tl">
                    <a:srgbClr val="000000"/>
                  </a:outerShdw>
                </a:effectLst>
                <a:latin typeface="Book Antiqua" pitchFamily="18" charset="0"/>
              </a:rPr>
              <a:t>-wave, </a:t>
            </a:r>
            <a:r>
              <a:rPr lang="hu-HU" sz="1800" b="0">
                <a:effectLst>
                  <a:outerShdw blurRad="38100" dist="38100" dir="2700000" algn="tl">
                    <a:srgbClr val="000000"/>
                  </a:outerShdw>
                </a:effectLst>
                <a:latin typeface="Book Antiqua" pitchFamily="18" charset="0"/>
              </a:rPr>
              <a:t>no </a:t>
            </a:r>
            <a:r>
              <a:rPr lang="en-US" sz="1800" b="0">
                <a:effectLst>
                  <a:outerShdw blurRad="38100" dist="38100" dir="2700000" algn="tl">
                    <a:srgbClr val="000000"/>
                  </a:outerShdw>
                </a:effectLst>
                <a:latin typeface="Book Antiqua" pitchFamily="18" charset="0"/>
              </a:rPr>
              <a:t>multiparticle symmetrization, </a:t>
            </a:r>
            <a:r>
              <a:rPr lang="hu-HU" sz="1800" b="0">
                <a:effectLst>
                  <a:outerShdw blurRad="38100" dist="38100" dir="2700000" algn="tl">
                    <a:srgbClr val="000000"/>
                  </a:outerShdw>
                </a:effectLst>
                <a:latin typeface="Book Antiqua" pitchFamily="18" charset="0"/>
              </a:rPr>
              <a:t>thermalization</a:t>
            </a:r>
            <a:r>
              <a:rPr lang="en-US" sz="1800" b="0">
                <a:effectLst>
                  <a:outerShdw blurRad="38100" dist="38100" dir="2700000" algn="tl">
                    <a:srgbClr val="000000"/>
                  </a:outerShdw>
                </a:effectLst>
                <a:latin typeface="Book Antiqua" pitchFamily="18" charset="0"/>
              </a:rPr>
              <a:t> …</a:t>
            </a:r>
          </a:p>
        </p:txBody>
      </p:sp>
      <p:graphicFrame>
        <p:nvGraphicFramePr>
          <p:cNvPr id="15363" name="Object 34"/>
          <p:cNvGraphicFramePr>
            <a:graphicFrameLocks noGrp="1" noChangeAspect="1"/>
          </p:cNvGraphicFramePr>
          <p:nvPr>
            <p:ph sz="quarter" idx="2"/>
          </p:nvPr>
        </p:nvGraphicFramePr>
        <p:xfrm>
          <a:off x="1177925" y="2695575"/>
          <a:ext cx="4860925" cy="960438"/>
        </p:xfrm>
        <a:graphic>
          <a:graphicData uri="http://schemas.openxmlformats.org/presentationml/2006/ole">
            <mc:AlternateContent xmlns:mc="http://schemas.openxmlformats.org/markup-compatibility/2006">
              <mc:Choice xmlns:v="urn:schemas-microsoft-com:vml" Requires="v">
                <p:oleObj spid="_x0000_s15367" name="Equation" r:id="rId5" imgW="2120760" imgH="419040" progId="">
                  <p:embed/>
                </p:oleObj>
              </mc:Choice>
              <mc:Fallback>
                <p:oleObj name="Equation" r:id="rId5" imgW="2120760" imgH="419040" progId="">
                  <p:embed/>
                  <p:pic>
                    <p:nvPicPr>
                      <p:cNvPr id="0" name="Object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7925" y="2695575"/>
                        <a:ext cx="4860925" cy="960438"/>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4" name="Object 36"/>
          <p:cNvGraphicFramePr>
            <a:graphicFrameLocks noChangeAspect="1"/>
          </p:cNvGraphicFramePr>
          <p:nvPr/>
        </p:nvGraphicFramePr>
        <p:xfrm>
          <a:off x="1114425" y="3736975"/>
          <a:ext cx="3643313" cy="692150"/>
        </p:xfrm>
        <a:graphic>
          <a:graphicData uri="http://schemas.openxmlformats.org/presentationml/2006/ole">
            <mc:AlternateContent xmlns:mc="http://schemas.openxmlformats.org/markup-compatibility/2006">
              <mc:Choice xmlns:v="urn:schemas-microsoft-com:vml" Requires="v">
                <p:oleObj spid="_x0000_s15368" name="Equation" r:id="rId7" imgW="1625400" imgH="291960" progId="">
                  <p:embed/>
                </p:oleObj>
              </mc:Choice>
              <mc:Fallback>
                <p:oleObj name="Equation" r:id="rId7" imgW="1625400" imgH="291960" progId="">
                  <p:embed/>
                  <p:pic>
                    <p:nvPicPr>
                      <p:cNvPr id="0" name="Object 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4425" y="3736975"/>
                        <a:ext cx="3643313" cy="692150"/>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5" name="Object 37"/>
          <p:cNvGraphicFramePr>
            <a:graphicFrameLocks noChangeAspect="1"/>
          </p:cNvGraphicFramePr>
          <p:nvPr/>
        </p:nvGraphicFramePr>
        <p:xfrm>
          <a:off x="1008063" y="4791075"/>
          <a:ext cx="6291262" cy="722313"/>
        </p:xfrm>
        <a:graphic>
          <a:graphicData uri="http://schemas.openxmlformats.org/presentationml/2006/ole">
            <mc:AlternateContent xmlns:mc="http://schemas.openxmlformats.org/markup-compatibility/2006">
              <mc:Choice xmlns:v="urn:schemas-microsoft-com:vml" Requires="v">
                <p:oleObj spid="_x0000_s15369" name="Equation" r:id="rId9" imgW="2806560" imgH="304560" progId="">
                  <p:embed/>
                </p:oleObj>
              </mc:Choice>
              <mc:Fallback>
                <p:oleObj name="Equation" r:id="rId9" imgW="2806560" imgH="304560" progId="">
                  <p:embed/>
                  <p:pic>
                    <p:nvPicPr>
                      <p:cNvPr id="0" name="Object 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8063" y="4791075"/>
                        <a:ext cx="6291262" cy="722313"/>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Dia számának helye 3"/>
          <p:cNvSpPr>
            <a:spLocks noGrp="1"/>
          </p:cNvSpPr>
          <p:nvPr>
            <p:ph type="sldNum" sz="quarter" idx="10"/>
          </p:nvPr>
        </p:nvSpPr>
        <p:spPr/>
        <p:txBody>
          <a:bodyPr/>
          <a:lstStyle/>
          <a:p>
            <a:pPr>
              <a:defRPr/>
            </a:pPr>
            <a:fld id="{B8B9AC2F-2941-4797-B984-EDD6A1D14BD2}" type="slidenum">
              <a:rPr lang="hu-HU"/>
              <a:pPr>
                <a:defRPr/>
              </a:pPr>
              <a:t>76</a:t>
            </a:fld>
            <a:endParaRPr lang="hu-HU"/>
          </a:p>
        </p:txBody>
      </p:sp>
      <p:sp>
        <p:nvSpPr>
          <p:cNvPr id="393218" name="Rectangle 2"/>
          <p:cNvSpPr>
            <a:spLocks noGrp="1" noChangeArrowheads="1"/>
          </p:cNvSpPr>
          <p:nvPr>
            <p:ph type="title"/>
          </p:nvPr>
        </p:nvSpPr>
        <p:spPr/>
        <p:txBody>
          <a:bodyPr/>
          <a:lstStyle/>
          <a:p>
            <a:pPr eaLnBrk="1" hangingPunct="1">
              <a:defRPr/>
            </a:pPr>
            <a:r>
              <a:rPr lang="hu-HU" smtClean="0"/>
              <a:t>Bose-Einstein correlations</a:t>
            </a:r>
            <a:endParaRPr lang="en-US" smtClean="0"/>
          </a:p>
        </p:txBody>
      </p:sp>
      <p:sp>
        <p:nvSpPr>
          <p:cNvPr id="393219" name="Rectangle 3"/>
          <p:cNvSpPr>
            <a:spLocks noGrp="1" noChangeArrowheads="1"/>
          </p:cNvSpPr>
          <p:nvPr>
            <p:ph type="body" idx="1"/>
          </p:nvPr>
        </p:nvSpPr>
        <p:spPr>
          <a:xfrm>
            <a:off x="312738" y="795338"/>
            <a:ext cx="8477250" cy="5773737"/>
          </a:xfrm>
        </p:spPr>
        <p:txBody>
          <a:bodyPr/>
          <a:lstStyle/>
          <a:p>
            <a:pPr eaLnBrk="1" hangingPunct="1">
              <a:lnSpc>
                <a:spcPct val="90000"/>
              </a:lnSpc>
              <a:defRPr/>
            </a:pPr>
            <a:r>
              <a:rPr lang="en-US" sz="2800" smtClean="0"/>
              <a:t>Now the invariant</a:t>
            </a:r>
            <a:r>
              <a:rPr lang="hu-HU" sz="2800" smtClean="0"/>
              <a:t> </a:t>
            </a:r>
            <a:r>
              <a:rPr lang="en-US" sz="2800" smtClean="0"/>
              <a:t>correlation function</a:t>
            </a:r>
          </a:p>
          <a:p>
            <a:pPr lvl="1" eaLnBrk="1" hangingPunct="1">
              <a:lnSpc>
                <a:spcPct val="90000"/>
              </a:lnSpc>
              <a:defRPr/>
            </a:pPr>
            <a:r>
              <a:rPr lang="en-US" sz="2400" smtClean="0"/>
              <a:t>Depends on relative and average momenta</a:t>
            </a:r>
            <a:endParaRPr lang="hu-HU" sz="2400" smtClean="0"/>
          </a:p>
          <a:p>
            <a:pPr lvl="1" eaLnBrk="1" hangingPunct="1">
              <a:lnSpc>
                <a:spcPct val="90000"/>
              </a:lnSpc>
              <a:defRPr/>
            </a:pPr>
            <a:endParaRPr lang="hu-HU" sz="2400" smtClean="0"/>
          </a:p>
          <a:p>
            <a:pPr lvl="1" eaLnBrk="1" hangingPunct="1">
              <a:lnSpc>
                <a:spcPct val="90000"/>
              </a:lnSpc>
              <a:defRPr/>
            </a:pPr>
            <a:endParaRPr lang="hu-HU" sz="2400" smtClean="0"/>
          </a:p>
          <a:p>
            <a:pPr lvl="1" eaLnBrk="1" hangingPunct="1">
              <a:lnSpc>
                <a:spcPct val="90000"/>
              </a:lnSpc>
              <a:defRPr/>
            </a:pPr>
            <a:endParaRPr lang="hu-HU" sz="2400" smtClean="0"/>
          </a:p>
          <a:p>
            <a:pPr lvl="1" eaLnBrk="1" hangingPunct="1">
              <a:lnSpc>
                <a:spcPct val="90000"/>
              </a:lnSpc>
              <a:defRPr/>
            </a:pPr>
            <a:endParaRPr lang="hu-HU" sz="2400" smtClean="0"/>
          </a:p>
          <a:p>
            <a:pPr eaLnBrk="1" hangingPunct="1">
              <a:lnSpc>
                <a:spcPct val="90000"/>
              </a:lnSpc>
              <a:defRPr/>
            </a:pPr>
            <a:r>
              <a:rPr lang="hu-HU" sz="2800" smtClean="0"/>
              <a:t>Uses Fourier-transformed of the source, if momenta nearly identical</a:t>
            </a:r>
          </a:p>
          <a:p>
            <a:pPr eaLnBrk="1" hangingPunct="1">
              <a:lnSpc>
                <a:spcPct val="90000"/>
              </a:lnSpc>
              <a:defRPr/>
            </a:pPr>
            <a:endParaRPr lang="hu-HU" sz="2800" smtClean="0"/>
          </a:p>
          <a:p>
            <a:pPr eaLnBrk="1" hangingPunct="1">
              <a:lnSpc>
                <a:spcPct val="90000"/>
              </a:lnSpc>
              <a:defRPr/>
            </a:pPr>
            <a:endParaRPr lang="hu-HU" sz="2800" smtClean="0"/>
          </a:p>
          <a:p>
            <a:pPr eaLnBrk="1" hangingPunct="1">
              <a:lnSpc>
                <a:spcPct val="90000"/>
              </a:lnSpc>
              <a:defRPr/>
            </a:pPr>
            <a:r>
              <a:rPr lang="hu-HU" sz="2800" smtClean="0"/>
              <a:t>We can figure out something about the source!</a:t>
            </a:r>
          </a:p>
          <a:p>
            <a:pPr lvl="1" eaLnBrk="1" hangingPunct="1">
              <a:lnSpc>
                <a:spcPct val="90000"/>
              </a:lnSpc>
              <a:defRPr/>
            </a:pPr>
            <a:r>
              <a:rPr lang="hu-HU" sz="2400" smtClean="0"/>
              <a:t>The ONLY tool for geometrical shape/size information</a:t>
            </a:r>
          </a:p>
          <a:p>
            <a:pPr eaLnBrk="1" hangingPunct="1">
              <a:lnSpc>
                <a:spcPct val="90000"/>
              </a:lnSpc>
              <a:defRPr/>
            </a:pPr>
            <a:r>
              <a:rPr lang="hu-HU" sz="2800" smtClean="0"/>
              <a:t>Drop the average momentum dependence</a:t>
            </a:r>
            <a:endParaRPr lang="en-US" sz="2800" smtClean="0"/>
          </a:p>
        </p:txBody>
      </p:sp>
      <p:graphicFrame>
        <p:nvGraphicFramePr>
          <p:cNvPr id="16386" name="Object 11"/>
          <p:cNvGraphicFramePr>
            <a:graphicFrameLocks noChangeAspect="1"/>
          </p:cNvGraphicFramePr>
          <p:nvPr/>
        </p:nvGraphicFramePr>
        <p:xfrm>
          <a:off x="977900" y="1533525"/>
          <a:ext cx="5803900" cy="1743075"/>
        </p:xfrm>
        <a:graphic>
          <a:graphicData uri="http://schemas.openxmlformats.org/presentationml/2006/ole">
            <mc:AlternateContent xmlns:mc="http://schemas.openxmlformats.org/markup-compatibility/2006">
              <mc:Choice xmlns:v="urn:schemas-microsoft-com:vml" Requires="v">
                <p:oleObj spid="_x0000_s16388" name="Equation" r:id="rId3" imgW="2590560" imgH="736560" progId="">
                  <p:embed/>
                </p:oleObj>
              </mc:Choice>
              <mc:Fallback>
                <p:oleObj name="Equation" r:id="rId3" imgW="2590560" imgH="736560" progId="">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 y="1533525"/>
                        <a:ext cx="5803900" cy="1743075"/>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387" name="Object 14"/>
          <p:cNvGraphicFramePr>
            <a:graphicFrameLocks noChangeAspect="1"/>
          </p:cNvGraphicFramePr>
          <p:nvPr/>
        </p:nvGraphicFramePr>
        <p:xfrm>
          <a:off x="873125" y="4206875"/>
          <a:ext cx="6321425" cy="722313"/>
        </p:xfrm>
        <a:graphic>
          <a:graphicData uri="http://schemas.openxmlformats.org/presentationml/2006/ole">
            <mc:AlternateContent xmlns:mc="http://schemas.openxmlformats.org/markup-compatibility/2006">
              <mc:Choice xmlns:v="urn:schemas-microsoft-com:vml" Requires="v">
                <p:oleObj spid="_x0000_s16389" name="Equation" r:id="rId5" imgW="2577960" imgH="279360" progId="">
                  <p:embed/>
                </p:oleObj>
              </mc:Choice>
              <mc:Fallback>
                <p:oleObj name="Equation" r:id="rId5" imgW="2577960" imgH="279360" progId="">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125" y="4206875"/>
                        <a:ext cx="6321425" cy="722313"/>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Dia számának helye 3"/>
          <p:cNvSpPr>
            <a:spLocks noGrp="1"/>
          </p:cNvSpPr>
          <p:nvPr>
            <p:ph type="sldNum" sz="quarter" idx="10"/>
          </p:nvPr>
        </p:nvSpPr>
        <p:spPr/>
        <p:txBody>
          <a:bodyPr/>
          <a:lstStyle/>
          <a:p>
            <a:pPr>
              <a:defRPr/>
            </a:pPr>
            <a:fld id="{B5689588-8D6F-435C-B267-9AE5CC25D323}" type="slidenum">
              <a:rPr lang="hu-HU"/>
              <a:pPr>
                <a:defRPr/>
              </a:pPr>
              <a:t>77</a:t>
            </a:fld>
            <a:endParaRPr lang="hu-HU"/>
          </a:p>
        </p:txBody>
      </p:sp>
      <p:sp>
        <p:nvSpPr>
          <p:cNvPr id="396290" name="Rectangle 2"/>
          <p:cNvSpPr>
            <a:spLocks noGrp="1" noChangeArrowheads="1"/>
          </p:cNvSpPr>
          <p:nvPr>
            <p:ph type="title"/>
          </p:nvPr>
        </p:nvSpPr>
        <p:spPr/>
        <p:txBody>
          <a:bodyPr/>
          <a:lstStyle/>
          <a:p>
            <a:pPr eaLnBrk="1" hangingPunct="1">
              <a:defRPr/>
            </a:pPr>
            <a:r>
              <a:rPr lang="hu-HU" smtClean="0"/>
              <a:t>What</a:t>
            </a:r>
            <a:r>
              <a:rPr lang="en-US" smtClean="0"/>
              <a:t> brings us all this?</a:t>
            </a:r>
          </a:p>
        </p:txBody>
      </p:sp>
      <p:sp>
        <p:nvSpPr>
          <p:cNvPr id="396291" name="Rectangle 3"/>
          <p:cNvSpPr>
            <a:spLocks noGrp="1" noChangeArrowheads="1"/>
          </p:cNvSpPr>
          <p:nvPr>
            <p:ph type="body" idx="1"/>
          </p:nvPr>
        </p:nvSpPr>
        <p:spPr>
          <a:xfrm>
            <a:off x="0" y="798513"/>
            <a:ext cx="9144000" cy="6059487"/>
          </a:xfrm>
        </p:spPr>
        <p:txBody>
          <a:bodyPr/>
          <a:lstStyle/>
          <a:p>
            <a:pPr eaLnBrk="1" hangingPunct="1">
              <a:lnSpc>
                <a:spcPct val="95000"/>
              </a:lnSpc>
              <a:spcBef>
                <a:spcPct val="15000"/>
              </a:spcBef>
              <a:defRPr/>
            </a:pPr>
            <a:r>
              <a:rPr lang="en-US" sz="2800" b="0" smtClean="0"/>
              <a:t>If the source is approximated with Gaussian:</a:t>
            </a:r>
            <a:endParaRPr lang="hu-HU" sz="2800" b="0" smtClean="0"/>
          </a:p>
          <a:p>
            <a:pPr eaLnBrk="1" hangingPunct="1">
              <a:lnSpc>
                <a:spcPct val="75000"/>
              </a:lnSpc>
              <a:spcBef>
                <a:spcPct val="15000"/>
              </a:spcBef>
              <a:defRPr/>
            </a:pPr>
            <a:endParaRPr lang="hu-HU" sz="2800" b="0" smtClean="0"/>
          </a:p>
          <a:p>
            <a:pPr eaLnBrk="1" hangingPunct="1">
              <a:lnSpc>
                <a:spcPct val="75000"/>
              </a:lnSpc>
              <a:spcBef>
                <a:spcPct val="15000"/>
              </a:spcBef>
              <a:defRPr/>
            </a:pPr>
            <a:endParaRPr lang="hu-HU" sz="2800" b="0" smtClean="0"/>
          </a:p>
          <a:p>
            <a:pPr eaLnBrk="1" hangingPunct="1">
              <a:lnSpc>
                <a:spcPct val="75000"/>
              </a:lnSpc>
              <a:spcBef>
                <a:spcPct val="15000"/>
              </a:spcBef>
              <a:defRPr/>
            </a:pPr>
            <a:endParaRPr lang="hu-HU" sz="2800" b="0" smtClean="0"/>
          </a:p>
          <a:p>
            <a:pPr eaLnBrk="1" hangingPunct="1">
              <a:lnSpc>
                <a:spcPct val="95000"/>
              </a:lnSpc>
              <a:spcBef>
                <a:spcPct val="15000"/>
              </a:spcBef>
              <a:defRPr/>
            </a:pPr>
            <a:r>
              <a:rPr lang="hu-HU" sz="2800" b="0" smtClean="0"/>
              <a:t>Then the correlation function is also Gaussian</a:t>
            </a:r>
          </a:p>
          <a:p>
            <a:pPr eaLnBrk="1" hangingPunct="1">
              <a:lnSpc>
                <a:spcPct val="125000"/>
              </a:lnSpc>
              <a:spcBef>
                <a:spcPct val="15000"/>
              </a:spcBef>
              <a:defRPr/>
            </a:pPr>
            <a:endParaRPr lang="hu-HU" sz="2800" b="0" smtClean="0"/>
          </a:p>
          <a:p>
            <a:pPr eaLnBrk="1" hangingPunct="1">
              <a:lnSpc>
                <a:spcPct val="95000"/>
              </a:lnSpc>
              <a:spcBef>
                <a:spcPct val="15000"/>
              </a:spcBef>
              <a:defRPr/>
            </a:pPr>
            <a:r>
              <a:rPr lang="hu-HU" sz="2800" b="0" smtClean="0"/>
              <a:t>These are the so-called HBT radii</a:t>
            </a:r>
          </a:p>
          <a:p>
            <a:pPr lvl="1" eaLnBrk="1" hangingPunct="1">
              <a:lnSpc>
                <a:spcPct val="95000"/>
              </a:lnSpc>
              <a:spcBef>
                <a:spcPct val="15000"/>
              </a:spcBef>
              <a:defRPr/>
            </a:pPr>
            <a:r>
              <a:rPr lang="hu-HU" sz="2400" b="0" smtClean="0"/>
              <a:t>Transformed to the out-side-long system:</a:t>
            </a:r>
          </a:p>
          <a:p>
            <a:pPr lvl="2" eaLnBrk="1" hangingPunct="1">
              <a:lnSpc>
                <a:spcPct val="95000"/>
              </a:lnSpc>
              <a:spcBef>
                <a:spcPct val="15000"/>
              </a:spcBef>
              <a:defRPr/>
            </a:pPr>
            <a:r>
              <a:rPr lang="hu-HU" sz="2000" smtClean="0"/>
              <a:t>Out: mean p</a:t>
            </a:r>
            <a:r>
              <a:rPr lang="hu-HU" sz="2000" baseline="-25000" smtClean="0"/>
              <a:t>t</a:t>
            </a:r>
            <a:r>
              <a:rPr lang="hu-HU" sz="2000" smtClean="0"/>
              <a:t> of the pair</a:t>
            </a:r>
          </a:p>
          <a:p>
            <a:pPr lvl="2" eaLnBrk="1" hangingPunct="1">
              <a:lnSpc>
                <a:spcPct val="95000"/>
              </a:lnSpc>
              <a:spcBef>
                <a:spcPct val="15000"/>
              </a:spcBef>
              <a:defRPr/>
            </a:pPr>
            <a:r>
              <a:rPr lang="hu-HU" sz="2000" smtClean="0"/>
              <a:t>Long: beam direction</a:t>
            </a:r>
          </a:p>
          <a:p>
            <a:pPr lvl="2" eaLnBrk="1" hangingPunct="1">
              <a:lnSpc>
                <a:spcPct val="95000"/>
              </a:lnSpc>
              <a:spcBef>
                <a:spcPct val="15000"/>
              </a:spcBef>
              <a:defRPr/>
            </a:pPr>
            <a:r>
              <a:rPr lang="hu-HU" sz="2000" smtClean="0"/>
              <a:t>Side: orthogonal to both</a:t>
            </a:r>
          </a:p>
          <a:p>
            <a:pPr eaLnBrk="1" hangingPunct="1">
              <a:lnSpc>
                <a:spcPct val="95000"/>
              </a:lnSpc>
              <a:spcBef>
                <a:spcPct val="15000"/>
              </a:spcBef>
              <a:defRPr/>
            </a:pPr>
            <a:r>
              <a:rPr lang="hu-HU" sz="2800" b="0" smtClean="0"/>
              <a:t>Not reflecting the geometrical size</a:t>
            </a:r>
          </a:p>
          <a:p>
            <a:pPr lvl="1" eaLnBrk="1" hangingPunct="1">
              <a:lnSpc>
                <a:spcPct val="95000"/>
              </a:lnSpc>
              <a:spcBef>
                <a:spcPct val="15000"/>
              </a:spcBef>
              <a:defRPr/>
            </a:pPr>
            <a:r>
              <a:rPr lang="hu-HU" sz="2400" b="0" smtClean="0"/>
              <a:t>Hydro model of an expanding ellipsoid:</a:t>
            </a:r>
            <a:endParaRPr lang="en-US" sz="2400" b="0" smtClean="0"/>
          </a:p>
        </p:txBody>
      </p:sp>
      <p:pic>
        <p:nvPicPr>
          <p:cNvPr id="17415" name="Picture 9" descr="cgauss"/>
          <p:cNvPicPr>
            <a:picLocks noChangeAspect="1" noChangeArrowheads="1"/>
          </p:cNvPicPr>
          <p:nvPr/>
        </p:nvPicPr>
        <p:blipFill>
          <a:blip r:embed="rId4" cstate="print"/>
          <a:srcRect/>
          <a:stretch>
            <a:fillRect/>
          </a:stretch>
        </p:blipFill>
        <p:spPr bwMode="auto">
          <a:xfrm>
            <a:off x="7162800" y="2859088"/>
            <a:ext cx="1981200" cy="1295400"/>
          </a:xfrm>
          <a:prstGeom prst="rect">
            <a:avLst/>
          </a:prstGeom>
          <a:noFill/>
          <a:ln w="9525">
            <a:noFill/>
            <a:miter lim="800000"/>
            <a:headEnd/>
            <a:tailEnd/>
          </a:ln>
        </p:spPr>
      </p:pic>
      <p:pic>
        <p:nvPicPr>
          <p:cNvPr id="17416" name="Picture 10" descr="sgauss"/>
          <p:cNvPicPr>
            <a:picLocks noChangeAspect="1" noChangeArrowheads="1"/>
          </p:cNvPicPr>
          <p:nvPr/>
        </p:nvPicPr>
        <p:blipFill>
          <a:blip r:embed="rId5" cstate="print"/>
          <a:srcRect/>
          <a:stretch>
            <a:fillRect/>
          </a:stretch>
        </p:blipFill>
        <p:spPr bwMode="auto">
          <a:xfrm>
            <a:off x="7162800" y="1257300"/>
            <a:ext cx="1981200" cy="1295400"/>
          </a:xfrm>
          <a:prstGeom prst="rect">
            <a:avLst/>
          </a:prstGeom>
          <a:noFill/>
          <a:ln w="9525">
            <a:noFill/>
            <a:miter lim="800000"/>
            <a:headEnd/>
            <a:tailEnd/>
          </a:ln>
        </p:spPr>
      </p:pic>
      <p:graphicFrame>
        <p:nvGraphicFramePr>
          <p:cNvPr id="17410" name="Object 14"/>
          <p:cNvGraphicFramePr>
            <a:graphicFrameLocks noChangeAspect="1"/>
          </p:cNvGraphicFramePr>
          <p:nvPr/>
        </p:nvGraphicFramePr>
        <p:xfrm>
          <a:off x="844550" y="1279525"/>
          <a:ext cx="4581525" cy="1201738"/>
        </p:xfrm>
        <a:graphic>
          <a:graphicData uri="http://schemas.openxmlformats.org/presentationml/2006/ole">
            <mc:AlternateContent xmlns:mc="http://schemas.openxmlformats.org/markup-compatibility/2006">
              <mc:Choice xmlns:v="urn:schemas-microsoft-com:vml" Requires="v">
                <p:oleObj spid="_x0000_s17412" name="Equation" r:id="rId6" imgW="2044440" imgH="507960" progId="">
                  <p:embed/>
                </p:oleObj>
              </mc:Choice>
              <mc:Fallback>
                <p:oleObj name="Equation" r:id="rId6" imgW="2044440" imgH="507960" progId="">
                  <p:embed/>
                  <p:pic>
                    <p:nvPicPr>
                      <p:cNvPr id="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550" y="1279525"/>
                        <a:ext cx="4581525" cy="1201738"/>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11" name="Object 20"/>
          <p:cNvGraphicFramePr>
            <a:graphicFrameLocks noChangeAspect="1"/>
          </p:cNvGraphicFramePr>
          <p:nvPr/>
        </p:nvGraphicFramePr>
        <p:xfrm>
          <a:off x="795338" y="2922588"/>
          <a:ext cx="5605462" cy="661987"/>
        </p:xfrm>
        <a:graphic>
          <a:graphicData uri="http://schemas.openxmlformats.org/presentationml/2006/ole">
            <mc:AlternateContent xmlns:mc="http://schemas.openxmlformats.org/markup-compatibility/2006">
              <mc:Choice xmlns:v="urn:schemas-microsoft-com:vml" Requires="v">
                <p:oleObj spid="_x0000_s17413" name="Equation" r:id="rId8" imgW="2501640" imgH="279360" progId="">
                  <p:embed/>
                </p:oleObj>
              </mc:Choice>
              <mc:Fallback>
                <p:oleObj name="Equation" r:id="rId8" imgW="2501640" imgH="279360" progId="">
                  <p:embed/>
                  <p:pic>
                    <p:nvPicPr>
                      <p:cNvPr id="0" name="Object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5338" y="2922588"/>
                        <a:ext cx="5605462" cy="661987"/>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96314" name="hbt_anim_used.avi">
            <a:hlinkClick r:id="" action="ppaction://media"/>
          </p:cNvPr>
          <p:cNvPicPr>
            <a:picLocks noRot="1" noChangeAspect="1" noChangeArrowheads="1"/>
          </p:cNvPicPr>
          <p:nvPr>
            <a:videoFile r:link="rId2"/>
          </p:nvPr>
        </p:nvPicPr>
        <p:blipFill>
          <a:blip r:embed="rId10" cstate="print"/>
          <a:srcRect/>
          <a:stretch>
            <a:fillRect/>
          </a:stretch>
        </p:blipFill>
        <p:spPr bwMode="auto">
          <a:xfrm>
            <a:off x="6673850" y="4360863"/>
            <a:ext cx="2470150" cy="2260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63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96314"/>
                                        </p:tgtEl>
                                      </p:cBhvr>
                                    </p:cmd>
                                  </p:childTnLst>
                                </p:cTn>
                              </p:par>
                            </p:childTnLst>
                          </p:cTn>
                        </p:par>
                      </p:childTnLst>
                    </p:cTn>
                  </p:par>
                </p:childTnLst>
              </p:cTn>
              <p:nextCondLst>
                <p:cond evt="onClick" delay="0">
                  <p:tgtEl>
                    <p:spTgt spid="396314"/>
                  </p:tgtEl>
                </p:cond>
              </p:nextCondLst>
            </p:seq>
            <p:video>
              <p:cMediaNode>
                <p:cTn id="7" fill="hold" display="0">
                  <p:stCondLst>
                    <p:cond delay="indefinite"/>
                  </p:stCondLst>
                  <p:endCondLst>
                    <p:cond evt="onNext" delay="0">
                      <p:tgtEl>
                        <p:sldTgt/>
                      </p:tgtEl>
                    </p:cond>
                    <p:cond evt="onPrev" delay="0">
                      <p:tgtEl>
                        <p:sldTgt/>
                      </p:tgtEl>
                    </p:cond>
                  </p:endCondLst>
                </p:cTn>
                <p:tgtEl>
                  <p:spTgt spid="396314"/>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ia számának helye 1"/>
          <p:cNvSpPr>
            <a:spLocks noGrp="1"/>
          </p:cNvSpPr>
          <p:nvPr>
            <p:ph type="sldNum" sz="quarter" idx="10"/>
          </p:nvPr>
        </p:nvSpPr>
        <p:spPr/>
        <p:txBody>
          <a:bodyPr/>
          <a:lstStyle/>
          <a:p>
            <a:pPr>
              <a:defRPr/>
            </a:pPr>
            <a:fld id="{A67DAF15-97B9-49F5-A2A3-70C397564992}" type="slidenum">
              <a:rPr lang="hu-HU"/>
              <a:pPr>
                <a:defRPr/>
              </a:pPr>
              <a:t>78</a:t>
            </a:fld>
            <a:endParaRPr lang="hu-HU"/>
          </a:p>
        </p:txBody>
      </p:sp>
      <p:sp>
        <p:nvSpPr>
          <p:cNvPr id="22530" name="Rectangle 2"/>
          <p:cNvSpPr>
            <a:spLocks noGrp="1" noChangeArrowheads="1"/>
          </p:cNvSpPr>
          <p:nvPr>
            <p:ph type="title" idx="4294967295"/>
          </p:nvPr>
        </p:nvSpPr>
        <p:spPr/>
        <p:txBody>
          <a:bodyPr lIns="91440" tIns="45720" rIns="91440" bIns="45720"/>
          <a:lstStyle/>
          <a:p>
            <a:pPr eaLnBrk="1" hangingPunct="1">
              <a:defRPr/>
            </a:pPr>
            <a:r>
              <a:rPr lang="hu-HU" smtClean="0"/>
              <a:t>Elsőrendű fázisátalakulás?</a:t>
            </a:r>
          </a:p>
        </p:txBody>
      </p:sp>
      <p:sp>
        <p:nvSpPr>
          <p:cNvPr id="22531" name="Rectangle 3"/>
          <p:cNvSpPr>
            <a:spLocks noGrp="1" noChangeArrowheads="1"/>
          </p:cNvSpPr>
          <p:nvPr>
            <p:ph type="body" sz="half" idx="4294967295"/>
          </p:nvPr>
        </p:nvSpPr>
        <p:spPr>
          <a:xfrm>
            <a:off x="25400" y="750888"/>
            <a:ext cx="9118600" cy="6107112"/>
          </a:xfrm>
        </p:spPr>
        <p:txBody>
          <a:bodyPr rIns="0"/>
          <a:lstStyle/>
          <a:p>
            <a:pPr eaLnBrk="1" hangingPunct="1">
              <a:defRPr/>
            </a:pPr>
            <a:r>
              <a:rPr lang="hu-HU" sz="2800" smtClean="0"/>
              <a:t>Csillagok szögátmérője intenzitás-korrelációkkal </a:t>
            </a:r>
          </a:p>
          <a:p>
            <a:pPr eaLnBrk="1" hangingPunct="1">
              <a:buFontTx/>
              <a:buNone/>
              <a:defRPr/>
            </a:pPr>
            <a:r>
              <a:rPr lang="hu-HU" sz="1800" smtClean="0"/>
              <a:t>	R. H. Brown, és R. Q. Twiss, Nature 178, 1046 (1956)</a:t>
            </a:r>
          </a:p>
          <a:p>
            <a:pPr eaLnBrk="1" hangingPunct="1">
              <a:defRPr/>
            </a:pPr>
            <a:r>
              <a:rPr lang="hu-HU" sz="2800" smtClean="0"/>
              <a:t>Méret-megfigyelés impulzus-korrelációval</a:t>
            </a:r>
          </a:p>
          <a:p>
            <a:pPr eaLnBrk="1" hangingPunct="1">
              <a:buFontTx/>
              <a:buNone/>
              <a:defRPr/>
            </a:pPr>
            <a:r>
              <a:rPr lang="hu-HU" sz="1800" smtClean="0"/>
              <a:t>	G. Goldhaber, S. Goldhaber, W. Y. Lee, A. Pais, Phys. Rev. 120, 300 (1960)</a:t>
            </a:r>
          </a:p>
          <a:p>
            <a:pPr eaLnBrk="1" hangingPunct="1">
              <a:defRPr/>
            </a:pPr>
            <a:r>
              <a:rPr lang="hu-HU" sz="2800" smtClean="0">
                <a:solidFill>
                  <a:srgbClr val="FF0000"/>
                </a:solidFill>
              </a:rPr>
              <a:t>Korrelációs sugár ~ (forrásméret)</a:t>
            </a:r>
            <a:r>
              <a:rPr lang="hu-HU" sz="2800" baseline="30000" smtClean="0">
                <a:solidFill>
                  <a:srgbClr val="FF0000"/>
                </a:solidFill>
              </a:rPr>
              <a:t>-1</a:t>
            </a:r>
          </a:p>
          <a:p>
            <a:pPr eaLnBrk="1" hangingPunct="1">
              <a:defRPr/>
            </a:pPr>
            <a:r>
              <a:rPr lang="hu-HU" sz="2800" smtClean="0"/>
              <a:t>Pár-koordinátarendszerben:</a:t>
            </a:r>
          </a:p>
          <a:p>
            <a:pPr lvl="1" eaLnBrk="1" hangingPunct="1">
              <a:lnSpc>
                <a:spcPct val="90000"/>
              </a:lnSpc>
              <a:defRPr/>
            </a:pPr>
            <a:r>
              <a:rPr lang="hu-HU" sz="2400" smtClean="0">
                <a:solidFill>
                  <a:schemeClr val="hlink"/>
                </a:solidFill>
              </a:rPr>
              <a:t>Out</a:t>
            </a:r>
            <a:r>
              <a:rPr lang="hu-HU" sz="2400" smtClean="0"/>
              <a:t>: pár átlagos impuzlusa</a:t>
            </a:r>
          </a:p>
          <a:p>
            <a:pPr lvl="1" eaLnBrk="1" hangingPunct="1">
              <a:lnSpc>
                <a:spcPct val="90000"/>
              </a:lnSpc>
              <a:defRPr/>
            </a:pPr>
            <a:r>
              <a:rPr lang="hu-HU" sz="2400" smtClean="0">
                <a:solidFill>
                  <a:schemeClr val="hlink"/>
                </a:solidFill>
              </a:rPr>
              <a:t>Longitudinal</a:t>
            </a:r>
            <a:r>
              <a:rPr lang="hu-HU" sz="2400" smtClean="0"/>
              <a:t>: nyalábirány</a:t>
            </a:r>
          </a:p>
          <a:p>
            <a:pPr lvl="1" eaLnBrk="1" hangingPunct="1">
              <a:lnSpc>
                <a:spcPct val="90000"/>
              </a:lnSpc>
              <a:defRPr/>
            </a:pPr>
            <a:r>
              <a:rPr lang="hu-HU" sz="2400" smtClean="0">
                <a:solidFill>
                  <a:schemeClr val="hlink"/>
                </a:solidFill>
              </a:rPr>
              <a:t>Side</a:t>
            </a:r>
            <a:r>
              <a:rPr lang="hu-HU" sz="2400" smtClean="0"/>
              <a:t>: előző kettőre merőleges</a:t>
            </a:r>
          </a:p>
          <a:p>
            <a:pPr eaLnBrk="1" hangingPunct="1">
              <a:defRPr/>
            </a:pPr>
            <a:r>
              <a:rPr lang="hu-HU" sz="2800" smtClean="0"/>
              <a:t>Elsőrendű fázisátalakulás </a:t>
            </a:r>
          </a:p>
          <a:p>
            <a:pPr eaLnBrk="1" hangingPunct="1">
              <a:lnSpc>
                <a:spcPct val="90000"/>
              </a:lnSpc>
              <a:buFontTx/>
              <a:buNone/>
              <a:defRPr/>
            </a:pPr>
            <a:r>
              <a:rPr lang="hu-HU" sz="2400" smtClean="0"/>
              <a:t>	→ látens hő, lassú átalakulás</a:t>
            </a:r>
          </a:p>
          <a:p>
            <a:pPr eaLnBrk="1" hangingPunct="1">
              <a:lnSpc>
                <a:spcPct val="90000"/>
              </a:lnSpc>
              <a:buFontTx/>
              <a:buNone/>
              <a:defRPr/>
            </a:pPr>
            <a:r>
              <a:rPr lang="hu-HU" sz="2400" smtClean="0"/>
              <a:t>	→ </a:t>
            </a:r>
            <a:r>
              <a:rPr lang="hu-HU" sz="2400" smtClean="0">
                <a:solidFill>
                  <a:schemeClr val="hlink"/>
                </a:solidFill>
              </a:rPr>
              <a:t>out </a:t>
            </a:r>
            <a:r>
              <a:rPr lang="en-US" sz="2400" smtClean="0">
                <a:solidFill>
                  <a:schemeClr val="hlink"/>
                </a:solidFill>
              </a:rPr>
              <a:t>»</a:t>
            </a:r>
            <a:r>
              <a:rPr lang="hu-HU" sz="2400" smtClean="0">
                <a:solidFill>
                  <a:schemeClr val="hlink"/>
                </a:solidFill>
              </a:rPr>
              <a:t> side</a:t>
            </a:r>
          </a:p>
        </p:txBody>
      </p:sp>
      <p:sp>
        <p:nvSpPr>
          <p:cNvPr id="115717" name="AutoShape 4"/>
          <p:cNvSpPr>
            <a:spLocks noChangeArrowheads="1"/>
          </p:cNvSpPr>
          <p:nvPr/>
        </p:nvSpPr>
        <p:spPr bwMode="auto">
          <a:xfrm>
            <a:off x="7727950" y="4630738"/>
            <a:ext cx="1219200" cy="1304925"/>
          </a:xfrm>
          <a:prstGeom prst="can">
            <a:avLst>
              <a:gd name="adj" fmla="val 26758"/>
            </a:avLst>
          </a:prstGeom>
          <a:solidFill>
            <a:schemeClr val="tx1">
              <a:alpha val="30196"/>
            </a:schemeClr>
          </a:solidFill>
          <a:ln w="9525">
            <a:solidFill>
              <a:schemeClr val="tx1"/>
            </a:solidFill>
            <a:round/>
            <a:headEnd/>
            <a:tailEnd/>
          </a:ln>
        </p:spPr>
        <p:txBody>
          <a:bodyPr wrap="none" anchor="ctr"/>
          <a:lstStyle/>
          <a:p>
            <a:endParaRPr lang="hu-HU"/>
          </a:p>
        </p:txBody>
      </p:sp>
      <p:grpSp>
        <p:nvGrpSpPr>
          <p:cNvPr id="115718" name="Group 5"/>
          <p:cNvGrpSpPr>
            <a:grpSpLocks/>
          </p:cNvGrpSpPr>
          <p:nvPr/>
        </p:nvGrpSpPr>
        <p:grpSpPr bwMode="auto">
          <a:xfrm>
            <a:off x="7872413" y="1878013"/>
            <a:ext cx="1016000" cy="2871787"/>
            <a:chOff x="4815" y="1644"/>
            <a:chExt cx="640" cy="1809"/>
          </a:xfrm>
        </p:grpSpPr>
        <p:sp>
          <p:nvSpPr>
            <p:cNvPr id="115720" name="Cloud"/>
            <p:cNvSpPr>
              <a:spLocks noChangeAspect="1" noEditPoints="1" noChangeArrowheads="1"/>
            </p:cNvSpPr>
            <p:nvPr/>
          </p:nvSpPr>
          <p:spPr bwMode="auto">
            <a:xfrm rot="-5116387">
              <a:off x="4387" y="2385"/>
              <a:ext cx="1496" cy="640"/>
            </a:xfrm>
            <a:custGeom>
              <a:avLst/>
              <a:gdLst>
                <a:gd name="T0" fmla="*/ 0 w 21600"/>
                <a:gd name="T1" fmla="*/ 0 h 21600"/>
                <a:gd name="T2" fmla="*/ 4 w 21600"/>
                <a:gd name="T3" fmla="*/ 1 h 21600"/>
                <a:gd name="T4" fmla="*/ 7 w 21600"/>
                <a:gd name="T5" fmla="*/ 0 h 21600"/>
                <a:gd name="T6" fmla="*/ 4 w 21600"/>
                <a:gd name="T7" fmla="*/ 0 h 21600"/>
                <a:gd name="T8" fmla="*/ 0 60000 65536"/>
                <a:gd name="T9" fmla="*/ 0 60000 65536"/>
                <a:gd name="T10" fmla="*/ 0 60000 65536"/>
                <a:gd name="T11" fmla="*/ 0 60000 65536"/>
                <a:gd name="T12" fmla="*/ 2974 w 21600"/>
                <a:gd name="T13" fmla="*/ 3274 h 21600"/>
                <a:gd name="T14" fmla="*/ 17081 w 21600"/>
                <a:gd name="T15" fmla="*/ 17348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alpha val="10196"/>
              </a:schemeClr>
            </a:solidFill>
            <a:ln w="9525">
              <a:solidFill>
                <a:srgbClr val="000000"/>
              </a:solidFill>
              <a:miter lim="800000"/>
              <a:headEnd/>
              <a:tailEnd/>
            </a:ln>
          </p:spPr>
          <p:txBody>
            <a:bodyPr/>
            <a:lstStyle/>
            <a:p>
              <a:endParaRPr lang="hu-HU"/>
            </a:p>
          </p:txBody>
        </p:sp>
        <p:sp>
          <p:nvSpPr>
            <p:cNvPr id="115721" name="AutoShape 7"/>
            <p:cNvSpPr>
              <a:spLocks noChangeArrowheads="1"/>
            </p:cNvSpPr>
            <p:nvPr/>
          </p:nvSpPr>
          <p:spPr bwMode="auto">
            <a:xfrm>
              <a:off x="5045" y="1644"/>
              <a:ext cx="193" cy="300"/>
            </a:xfrm>
            <a:prstGeom prst="upArrow">
              <a:avLst>
                <a:gd name="adj1" fmla="val 50259"/>
                <a:gd name="adj2" fmla="val 66839"/>
              </a:avLst>
            </a:prstGeom>
            <a:solidFill>
              <a:schemeClr val="tx1">
                <a:alpha val="10196"/>
              </a:schemeClr>
            </a:solidFill>
            <a:ln w="9525">
              <a:solidFill>
                <a:schemeClr val="bg2"/>
              </a:solidFill>
              <a:miter lim="800000"/>
              <a:headEnd/>
              <a:tailEnd/>
            </a:ln>
          </p:spPr>
          <p:txBody>
            <a:bodyPr wrap="none" anchor="ctr"/>
            <a:lstStyle/>
            <a:p>
              <a:endParaRPr lang="hu-HU"/>
            </a:p>
          </p:txBody>
        </p:sp>
        <p:sp>
          <p:nvSpPr>
            <p:cNvPr id="115722" name="Line 8"/>
            <p:cNvSpPr>
              <a:spLocks noChangeShapeType="1"/>
            </p:cNvSpPr>
            <p:nvPr/>
          </p:nvSpPr>
          <p:spPr bwMode="auto">
            <a:xfrm>
              <a:off x="5076" y="2112"/>
              <a:ext cx="7" cy="1252"/>
            </a:xfrm>
            <a:prstGeom prst="line">
              <a:avLst/>
            </a:prstGeom>
            <a:noFill/>
            <a:ln w="9525">
              <a:solidFill>
                <a:schemeClr val="tx1"/>
              </a:solidFill>
              <a:round/>
              <a:headEnd type="triangle" w="med" len="med"/>
              <a:tailEnd type="triangle" w="med" len="med"/>
            </a:ln>
          </p:spPr>
          <p:txBody>
            <a:bodyPr wrap="none"/>
            <a:lstStyle/>
            <a:p>
              <a:endParaRPr lang="hu-HU"/>
            </a:p>
          </p:txBody>
        </p:sp>
        <p:sp>
          <p:nvSpPr>
            <p:cNvPr id="115723" name="Line 9"/>
            <p:cNvSpPr>
              <a:spLocks noChangeShapeType="1"/>
            </p:cNvSpPr>
            <p:nvPr/>
          </p:nvSpPr>
          <p:spPr bwMode="auto">
            <a:xfrm flipV="1">
              <a:off x="4877" y="2643"/>
              <a:ext cx="545" cy="0"/>
            </a:xfrm>
            <a:prstGeom prst="line">
              <a:avLst/>
            </a:prstGeom>
            <a:noFill/>
            <a:ln w="9525">
              <a:solidFill>
                <a:schemeClr val="tx1"/>
              </a:solidFill>
              <a:round/>
              <a:headEnd type="triangle" w="med" len="med"/>
              <a:tailEnd type="triangle" w="med" len="med"/>
            </a:ln>
          </p:spPr>
          <p:txBody>
            <a:bodyPr wrap="none"/>
            <a:lstStyle/>
            <a:p>
              <a:endParaRPr lang="hu-HU"/>
            </a:p>
          </p:txBody>
        </p:sp>
        <p:sp>
          <p:nvSpPr>
            <p:cNvPr id="462858" name="Rectangle 10"/>
            <p:cNvSpPr>
              <a:spLocks noChangeArrowheads="1"/>
            </p:cNvSpPr>
            <p:nvPr/>
          </p:nvSpPr>
          <p:spPr bwMode="auto">
            <a:xfrm rot="16200000">
              <a:off x="4896" y="2277"/>
              <a:ext cx="200" cy="173"/>
            </a:xfrm>
            <a:prstGeom prst="rect">
              <a:avLst/>
            </a:prstGeom>
            <a:noFill/>
            <a:ln w="9525">
              <a:noFill/>
              <a:miter lim="800000"/>
              <a:headEnd/>
              <a:tailEnd/>
            </a:ln>
            <a:effectLst/>
          </p:spPr>
          <p:txBody>
            <a:bodyPr wrap="none" lIns="0" tIns="0" rIns="0" bIns="0">
              <a:spAutoFit/>
            </a:bodyPr>
            <a:lstStyle/>
            <a:p>
              <a:pPr>
                <a:defRPr/>
              </a:pPr>
              <a:r>
                <a:rPr lang="hu-HU" sz="1800">
                  <a:effectLst>
                    <a:outerShdw blurRad="38100" dist="38100" dir="2700000" algn="tl">
                      <a:srgbClr val="000000"/>
                    </a:outerShdw>
                  </a:effectLst>
                </a:rPr>
                <a:t>out</a:t>
              </a:r>
              <a:endParaRPr lang="en-US" sz="1800">
                <a:effectLst>
                  <a:outerShdw blurRad="38100" dist="38100" dir="2700000" algn="tl">
                    <a:srgbClr val="000000"/>
                  </a:outerShdw>
                </a:effectLst>
              </a:endParaRPr>
            </a:p>
          </p:txBody>
        </p:sp>
        <p:sp>
          <p:nvSpPr>
            <p:cNvPr id="462859" name="Rectangle 11"/>
            <p:cNvSpPr>
              <a:spLocks noChangeArrowheads="1"/>
            </p:cNvSpPr>
            <p:nvPr/>
          </p:nvSpPr>
          <p:spPr bwMode="auto">
            <a:xfrm>
              <a:off x="5110" y="2452"/>
              <a:ext cx="278" cy="173"/>
            </a:xfrm>
            <a:prstGeom prst="rect">
              <a:avLst/>
            </a:prstGeom>
            <a:noFill/>
            <a:ln w="9525">
              <a:noFill/>
              <a:miter lim="800000"/>
              <a:headEnd/>
              <a:tailEnd/>
            </a:ln>
            <a:effectLst/>
          </p:spPr>
          <p:txBody>
            <a:bodyPr lIns="0" tIns="0" rIns="0" bIns="0">
              <a:spAutoFit/>
            </a:bodyPr>
            <a:lstStyle/>
            <a:p>
              <a:pPr>
                <a:defRPr/>
              </a:pPr>
              <a:r>
                <a:rPr lang="hu-HU" sz="1800">
                  <a:effectLst>
                    <a:outerShdw blurRad="38100" dist="38100" dir="2700000" algn="tl">
                      <a:srgbClr val="000000"/>
                    </a:outerShdw>
                  </a:effectLst>
                </a:rPr>
                <a:t>side</a:t>
              </a:r>
              <a:endParaRPr lang="en-US" sz="1800">
                <a:effectLst>
                  <a:outerShdw blurRad="38100" dist="38100" dir="2700000" algn="tl">
                    <a:srgbClr val="000000"/>
                  </a:outerShdw>
                </a:effectLst>
              </a:endParaRPr>
            </a:p>
          </p:txBody>
        </p:sp>
      </p:grpSp>
      <p:pic>
        <p:nvPicPr>
          <p:cNvPr id="115719" name="Picture 12" descr="MC900232816[1]"/>
          <p:cNvPicPr>
            <a:picLocks noChangeAspect="1" noChangeArrowheads="1"/>
          </p:cNvPicPr>
          <p:nvPr/>
        </p:nvPicPr>
        <p:blipFill>
          <a:blip r:embed="rId2" cstate="print"/>
          <a:srcRect/>
          <a:stretch>
            <a:fillRect/>
          </a:stretch>
        </p:blipFill>
        <p:spPr bwMode="auto">
          <a:xfrm>
            <a:off x="7875588" y="5991225"/>
            <a:ext cx="1049337" cy="86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 számának helye 3"/>
          <p:cNvSpPr>
            <a:spLocks noGrp="1"/>
          </p:cNvSpPr>
          <p:nvPr>
            <p:ph type="sldNum" sz="quarter" idx="10"/>
          </p:nvPr>
        </p:nvSpPr>
        <p:spPr/>
        <p:txBody>
          <a:bodyPr/>
          <a:lstStyle/>
          <a:p>
            <a:pPr>
              <a:defRPr/>
            </a:pPr>
            <a:fld id="{B9FF2758-2C4C-4FCF-9088-110C01143425}" type="slidenum">
              <a:rPr lang="hu-HU"/>
              <a:pPr>
                <a:defRPr/>
              </a:pPr>
              <a:t>79</a:t>
            </a:fld>
            <a:endParaRPr lang="hu-HU"/>
          </a:p>
        </p:txBody>
      </p:sp>
      <p:sp>
        <p:nvSpPr>
          <p:cNvPr id="506882" name="Rectangle 2"/>
          <p:cNvSpPr>
            <a:spLocks noGrp="1" noChangeArrowheads="1"/>
          </p:cNvSpPr>
          <p:nvPr>
            <p:ph type="title"/>
          </p:nvPr>
        </p:nvSpPr>
        <p:spPr/>
        <p:txBody>
          <a:bodyPr/>
          <a:lstStyle/>
          <a:p>
            <a:pPr eaLnBrk="1" hangingPunct="1">
              <a:defRPr/>
            </a:pPr>
            <a:r>
              <a:rPr lang="hu-HU" sz="4000" smtClean="0"/>
              <a:t>Elsőrendű fázisátalakulás kizárva!</a:t>
            </a:r>
            <a:endParaRPr lang="en-US" sz="4000" smtClean="0"/>
          </a:p>
        </p:txBody>
      </p:sp>
      <p:sp>
        <p:nvSpPr>
          <p:cNvPr id="506883" name="Rectangle 3"/>
          <p:cNvSpPr>
            <a:spLocks noGrp="1" noChangeArrowheads="1"/>
          </p:cNvSpPr>
          <p:nvPr>
            <p:ph type="body" idx="1"/>
          </p:nvPr>
        </p:nvSpPr>
        <p:spPr>
          <a:xfrm>
            <a:off x="0" y="1084263"/>
            <a:ext cx="5657850" cy="5187950"/>
          </a:xfrm>
        </p:spPr>
        <p:txBody>
          <a:bodyPr lIns="18000" rIns="18000"/>
          <a:lstStyle/>
          <a:p>
            <a:pPr eaLnBrk="1" hangingPunct="1">
              <a:defRPr/>
            </a:pPr>
            <a:r>
              <a:rPr lang="hu-HU" sz="2800" smtClean="0"/>
              <a:t>Elsőrendű fázisátalakulás: </a:t>
            </a:r>
          </a:p>
          <a:p>
            <a:pPr eaLnBrk="1" hangingPunct="1">
              <a:buFontTx/>
              <a:buNone/>
              <a:defRPr/>
            </a:pPr>
            <a:r>
              <a:rPr lang="hu-HU" sz="2800" smtClean="0"/>
              <a:t>	Out </a:t>
            </a:r>
            <a:r>
              <a:rPr lang="en-US" sz="2800" smtClean="0"/>
              <a:t>»</a:t>
            </a:r>
            <a:r>
              <a:rPr lang="hu-HU" sz="2800" smtClean="0"/>
              <a:t> Side</a:t>
            </a:r>
          </a:p>
          <a:p>
            <a:pPr eaLnBrk="1" hangingPunct="1">
              <a:defRPr/>
            </a:pPr>
            <a:r>
              <a:rPr lang="hu-HU" sz="2800" smtClean="0"/>
              <a:t>Hidrodinamikai jóslat: </a:t>
            </a:r>
          </a:p>
          <a:p>
            <a:pPr eaLnBrk="1" hangingPunct="1">
              <a:buFontTx/>
              <a:buNone/>
              <a:defRPr/>
            </a:pPr>
            <a:r>
              <a:rPr lang="hu-HU" sz="2800" smtClean="0"/>
              <a:t>	Out ≈ Side</a:t>
            </a:r>
          </a:p>
          <a:p>
            <a:pPr eaLnBrk="1" hangingPunct="1">
              <a:defRPr/>
            </a:pPr>
            <a:r>
              <a:rPr lang="hu-HU" sz="2800" smtClean="0"/>
              <a:t>~50 modell rossz: „HBT rejtély”</a:t>
            </a:r>
          </a:p>
          <a:p>
            <a:pPr eaLnBrk="1" hangingPunct="1">
              <a:defRPr/>
            </a:pPr>
            <a:r>
              <a:rPr lang="hu-HU" sz="2800" smtClean="0"/>
              <a:t>Sok hidrodinamikai model működik</a:t>
            </a:r>
          </a:p>
          <a:p>
            <a:pPr eaLnBrk="1" hangingPunct="1">
              <a:defRPr/>
            </a:pPr>
            <a:r>
              <a:rPr lang="hu-HU" sz="2800" smtClean="0">
                <a:solidFill>
                  <a:srgbClr val="FF0000"/>
                </a:solidFill>
              </a:rPr>
              <a:t>Kísérlet: Out ≈ Side</a:t>
            </a:r>
          </a:p>
          <a:p>
            <a:pPr eaLnBrk="1" hangingPunct="1">
              <a:defRPr/>
            </a:pPr>
            <a:r>
              <a:rPr lang="hu-HU" sz="2800" smtClean="0"/>
              <a:t>Hol a kritikus pont?</a:t>
            </a:r>
          </a:p>
          <a:p>
            <a:pPr eaLnBrk="1" hangingPunct="1">
              <a:buFontTx/>
              <a:buNone/>
              <a:defRPr/>
            </a:pPr>
            <a:endParaRPr lang="en-US" sz="2800" smtClean="0">
              <a:solidFill>
                <a:srgbClr val="FF0000"/>
              </a:solidFill>
            </a:endParaRPr>
          </a:p>
        </p:txBody>
      </p:sp>
      <p:sp>
        <p:nvSpPr>
          <p:cNvPr id="116741" name="Rectangle 4"/>
          <p:cNvSpPr>
            <a:spLocks noChangeArrowheads="1"/>
          </p:cNvSpPr>
          <p:nvPr/>
        </p:nvSpPr>
        <p:spPr bwMode="auto">
          <a:xfrm>
            <a:off x="5680075" y="5875338"/>
            <a:ext cx="3463925" cy="457200"/>
          </a:xfrm>
          <a:prstGeom prst="rect">
            <a:avLst/>
          </a:prstGeom>
          <a:solidFill>
            <a:schemeClr val="tx1"/>
          </a:solidFill>
          <a:ln w="9525">
            <a:noFill/>
            <a:miter lim="800000"/>
            <a:headEnd/>
            <a:tailEnd/>
          </a:ln>
        </p:spPr>
        <p:txBody>
          <a:bodyPr>
            <a:spAutoFit/>
          </a:bodyPr>
          <a:lstStyle/>
          <a:p>
            <a:pPr algn="ctr"/>
            <a:r>
              <a:rPr lang="hu-HU" sz="1200">
                <a:solidFill>
                  <a:schemeClr val="bg2"/>
                </a:solidFill>
                <a:latin typeface="Book Antiqua" pitchFamily="18" charset="0"/>
              </a:rPr>
              <a:t>Csörgő, Csernai (Phys.Lett.B333:494-499,1994)</a:t>
            </a:r>
          </a:p>
          <a:p>
            <a:pPr algn="ctr"/>
            <a:r>
              <a:rPr lang="hu-HU" sz="1200">
                <a:solidFill>
                  <a:schemeClr val="bg2"/>
                </a:solidFill>
                <a:latin typeface="Book Antiqua" pitchFamily="18" charset="0"/>
              </a:rPr>
              <a:t>Csörgő, Lörstad (Phys.Rev.C54:1390-1403,1996)</a:t>
            </a:r>
          </a:p>
        </p:txBody>
      </p:sp>
      <p:pic>
        <p:nvPicPr>
          <p:cNvPr id="116742" name="Picture 5"/>
          <p:cNvPicPr>
            <a:picLocks noChangeAspect="1" noChangeArrowheads="1"/>
          </p:cNvPicPr>
          <p:nvPr/>
        </p:nvPicPr>
        <p:blipFill>
          <a:blip r:embed="rId2" cstate="print"/>
          <a:srcRect/>
          <a:stretch>
            <a:fillRect/>
          </a:stretch>
        </p:blipFill>
        <p:spPr bwMode="auto">
          <a:xfrm>
            <a:off x="5676900" y="1157288"/>
            <a:ext cx="3467100" cy="4756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eaLnBrk="1" hangingPunct="1">
              <a:defRPr/>
            </a:pPr>
            <a:r>
              <a:rPr lang="hu-HU" dirty="0" smtClean="0"/>
              <a:t>Az erős kölcsönhatás</a:t>
            </a:r>
          </a:p>
        </p:txBody>
      </p:sp>
      <p:sp>
        <p:nvSpPr>
          <p:cNvPr id="3" name="Tartalom helye 2"/>
          <p:cNvSpPr>
            <a:spLocks noGrp="1"/>
          </p:cNvSpPr>
          <p:nvPr>
            <p:ph idx="1"/>
          </p:nvPr>
        </p:nvSpPr>
        <p:spPr>
          <a:xfrm>
            <a:off x="457200" y="755650"/>
            <a:ext cx="8686800" cy="835025"/>
          </a:xfrm>
        </p:spPr>
        <p:txBody>
          <a:bodyPr/>
          <a:lstStyle/>
          <a:p>
            <a:pPr eaLnBrk="1" hangingPunct="1">
              <a:defRPr/>
            </a:pPr>
            <a:r>
              <a:rPr lang="hu-HU" sz="2400" dirty="0" err="1" smtClean="0"/>
              <a:t>Kvantumtérelmélet</a:t>
            </a:r>
            <a:r>
              <a:rPr lang="hu-HU" sz="2400" dirty="0" smtClean="0"/>
              <a:t>, második kvantálás, …</a:t>
            </a:r>
          </a:p>
          <a:p>
            <a:pPr eaLnBrk="1" hangingPunct="1">
              <a:defRPr/>
            </a:pPr>
            <a:r>
              <a:rPr lang="hu-HU" sz="2400" dirty="0" smtClean="0"/>
              <a:t>Futó csatolás!</a:t>
            </a:r>
          </a:p>
          <a:p>
            <a:pPr eaLnBrk="1" hangingPunct="1">
              <a:defRPr/>
            </a:pPr>
            <a:endParaRPr lang="hu-HU" sz="2400" dirty="0" smtClean="0"/>
          </a:p>
        </p:txBody>
      </p:sp>
      <p:sp>
        <p:nvSpPr>
          <p:cNvPr id="4" name="Dia számának helye 3"/>
          <p:cNvSpPr>
            <a:spLocks noGrp="1"/>
          </p:cNvSpPr>
          <p:nvPr>
            <p:ph type="sldNum" sz="quarter" idx="10"/>
          </p:nvPr>
        </p:nvSpPr>
        <p:spPr/>
        <p:txBody>
          <a:bodyPr/>
          <a:lstStyle/>
          <a:p>
            <a:pPr>
              <a:defRPr/>
            </a:pPr>
            <a:fld id="{8E19E866-10C6-4E50-9D34-633EED133042}" type="slidenum">
              <a:rPr lang="hu-HU"/>
              <a:pPr>
                <a:defRPr/>
              </a:pPr>
              <a:t>8</a:t>
            </a:fld>
            <a:endParaRPr lang="hu-HU"/>
          </a:p>
        </p:txBody>
      </p:sp>
      <p:pic>
        <p:nvPicPr>
          <p:cNvPr id="66565" name="Picture 2"/>
          <p:cNvPicPr>
            <a:picLocks noChangeAspect="1" noChangeArrowheads="1"/>
          </p:cNvPicPr>
          <p:nvPr/>
        </p:nvPicPr>
        <p:blipFill>
          <a:blip r:embed="rId2" cstate="print"/>
          <a:srcRect/>
          <a:stretch>
            <a:fillRect/>
          </a:stretch>
        </p:blipFill>
        <p:spPr bwMode="auto">
          <a:xfrm>
            <a:off x="569913" y="1752600"/>
            <a:ext cx="7975600" cy="4225925"/>
          </a:xfrm>
          <a:prstGeom prst="rect">
            <a:avLst/>
          </a:prstGeom>
          <a:noFill/>
          <a:ln w="9525">
            <a:noFill/>
            <a:miter lim="800000"/>
            <a:headEnd/>
            <a:tailEnd/>
          </a:ln>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a számának helye 3"/>
          <p:cNvSpPr>
            <a:spLocks noGrp="1"/>
          </p:cNvSpPr>
          <p:nvPr>
            <p:ph type="sldNum" sz="quarter" idx="10"/>
          </p:nvPr>
        </p:nvSpPr>
        <p:spPr/>
        <p:txBody>
          <a:bodyPr/>
          <a:lstStyle/>
          <a:p>
            <a:pPr>
              <a:defRPr/>
            </a:pPr>
            <a:fld id="{CABEB22E-E30C-47F0-842F-9C498FA52760}" type="slidenum">
              <a:rPr lang="hu-HU"/>
              <a:pPr>
                <a:defRPr/>
              </a:pPr>
              <a:t>80</a:t>
            </a:fld>
            <a:endParaRPr lang="hu-HU"/>
          </a:p>
        </p:txBody>
      </p:sp>
      <p:sp>
        <p:nvSpPr>
          <p:cNvPr id="505858" name="Rectangle 2"/>
          <p:cNvSpPr>
            <a:spLocks noGrp="1" noChangeArrowheads="1"/>
          </p:cNvSpPr>
          <p:nvPr>
            <p:ph type="title"/>
          </p:nvPr>
        </p:nvSpPr>
        <p:spPr/>
        <p:txBody>
          <a:bodyPr/>
          <a:lstStyle/>
          <a:p>
            <a:pPr eaLnBrk="1" hangingPunct="1">
              <a:defRPr/>
            </a:pPr>
            <a:r>
              <a:rPr lang="hu-HU" sz="4000" smtClean="0"/>
              <a:t>Core-Halo model</a:t>
            </a:r>
            <a:endParaRPr lang="en-US" sz="4000" smtClean="0"/>
          </a:p>
        </p:txBody>
      </p:sp>
      <p:sp>
        <p:nvSpPr>
          <p:cNvPr id="505859" name="Rectangle 3"/>
          <p:cNvSpPr>
            <a:spLocks noGrp="1" noChangeArrowheads="1"/>
          </p:cNvSpPr>
          <p:nvPr>
            <p:ph type="body" idx="1"/>
          </p:nvPr>
        </p:nvSpPr>
        <p:spPr>
          <a:xfrm>
            <a:off x="152400" y="838200"/>
            <a:ext cx="8229600" cy="5589588"/>
          </a:xfrm>
        </p:spPr>
        <p:txBody>
          <a:bodyPr/>
          <a:lstStyle/>
          <a:p>
            <a:pPr eaLnBrk="1" hangingPunct="1">
              <a:lnSpc>
                <a:spcPct val="85000"/>
              </a:lnSpc>
              <a:spcBef>
                <a:spcPct val="15000"/>
              </a:spcBef>
              <a:defRPr/>
            </a:pPr>
            <a:r>
              <a:rPr lang="hu-HU" b="0" smtClean="0"/>
              <a:t>Hydrodynamically expanding core</a:t>
            </a:r>
          </a:p>
          <a:p>
            <a:pPr lvl="1" eaLnBrk="1" hangingPunct="1">
              <a:lnSpc>
                <a:spcPct val="85000"/>
              </a:lnSpc>
              <a:spcBef>
                <a:spcPct val="15000"/>
              </a:spcBef>
              <a:defRPr/>
            </a:pPr>
            <a:r>
              <a:rPr lang="hu-HU" b="0" smtClean="0"/>
              <a:t>Pions correlated here, R~5-10 fm</a:t>
            </a:r>
          </a:p>
          <a:p>
            <a:pPr eaLnBrk="1" hangingPunct="1">
              <a:lnSpc>
                <a:spcPct val="85000"/>
              </a:lnSpc>
              <a:spcBef>
                <a:spcPct val="15000"/>
              </a:spcBef>
              <a:defRPr/>
            </a:pPr>
            <a:r>
              <a:rPr lang="hu-HU" b="0" smtClean="0"/>
              <a:t>Halo of long-lived resonances</a:t>
            </a:r>
          </a:p>
          <a:p>
            <a:pPr lvl="1" eaLnBrk="1" hangingPunct="1">
              <a:lnSpc>
                <a:spcPct val="85000"/>
              </a:lnSpc>
              <a:spcBef>
                <a:spcPct val="15000"/>
              </a:spcBef>
              <a:defRPr/>
            </a:pPr>
            <a:r>
              <a:rPr lang="hu-HU" b="0" smtClean="0"/>
              <a:t>K</a:t>
            </a:r>
            <a:r>
              <a:rPr lang="hu-HU" b="0" baseline="-25000" smtClean="0"/>
              <a:t>0</a:t>
            </a:r>
            <a:r>
              <a:rPr lang="hu-HU" b="0" baseline="30000" smtClean="0"/>
              <a:t>S</a:t>
            </a:r>
            <a:r>
              <a:rPr lang="hu-HU" b="0" smtClean="0"/>
              <a:t>, </a:t>
            </a:r>
            <a:r>
              <a:rPr lang="hu-HU" b="0" smtClean="0">
                <a:latin typeface="Symbol" pitchFamily="18" charset="2"/>
              </a:rPr>
              <a:t>h</a:t>
            </a:r>
            <a:r>
              <a:rPr lang="hu-HU" b="0" smtClean="0"/>
              <a:t>, </a:t>
            </a:r>
            <a:r>
              <a:rPr lang="hu-HU" b="0" smtClean="0">
                <a:latin typeface="Symbol" pitchFamily="18" charset="2"/>
              </a:rPr>
              <a:t>h</a:t>
            </a:r>
            <a:r>
              <a:rPr lang="hu-HU" b="0" smtClean="0"/>
              <a:t>’, </a:t>
            </a:r>
            <a:r>
              <a:rPr lang="hu-HU" b="0" smtClean="0">
                <a:latin typeface="Symbol" pitchFamily="18" charset="2"/>
              </a:rPr>
              <a:t>w</a:t>
            </a:r>
            <a:r>
              <a:rPr lang="hu-HU" b="0" smtClean="0"/>
              <a:t>, R </a:t>
            </a:r>
            <a:r>
              <a:rPr lang="hu-HU" smtClean="0">
                <a:latin typeface="Symbol" pitchFamily="18" charset="2"/>
              </a:rPr>
              <a:t>&gt;</a:t>
            </a:r>
            <a:r>
              <a:rPr lang="hu-HU" b="0" smtClean="0"/>
              <a:t> 50 fm</a:t>
            </a:r>
          </a:p>
          <a:p>
            <a:pPr eaLnBrk="1" hangingPunct="1">
              <a:lnSpc>
                <a:spcPct val="85000"/>
              </a:lnSpc>
              <a:spcBef>
                <a:spcPct val="15000"/>
              </a:spcBef>
              <a:defRPr/>
            </a:pPr>
            <a:r>
              <a:rPr lang="hu-HU" b="0" smtClean="0"/>
              <a:t>Halo particles not correlated</a:t>
            </a:r>
          </a:p>
          <a:p>
            <a:pPr eaLnBrk="1" hangingPunct="1">
              <a:lnSpc>
                <a:spcPct val="85000"/>
              </a:lnSpc>
              <a:spcBef>
                <a:spcPct val="15000"/>
              </a:spcBef>
              <a:defRPr/>
            </a:pPr>
            <a:r>
              <a:rPr lang="hu-HU" b="0" smtClean="0"/>
              <a:t>Halo not resolvable, </a:t>
            </a:r>
            <a:r>
              <a:rPr lang="hu-HU" b="0" i="1" smtClean="0"/>
              <a:t>q </a:t>
            </a:r>
            <a:r>
              <a:rPr lang="hu-HU" b="0" smtClean="0"/>
              <a:t>~ </a:t>
            </a:r>
            <a:r>
              <a:rPr lang="hu-HU" b="0" i="1" smtClean="0"/>
              <a:t>R</a:t>
            </a:r>
            <a:r>
              <a:rPr lang="hu-HU" b="0" baseline="30000" smtClean="0"/>
              <a:t>-1</a:t>
            </a:r>
          </a:p>
          <a:p>
            <a:pPr lvl="1" eaLnBrk="1" hangingPunct="1">
              <a:lnSpc>
                <a:spcPct val="85000"/>
              </a:lnSpc>
              <a:spcBef>
                <a:spcPct val="15000"/>
              </a:spcBef>
              <a:defRPr/>
            </a:pPr>
            <a:r>
              <a:rPr lang="hu-HU" b="0" smtClean="0"/>
              <a:t>Due to finite momentum resolution</a:t>
            </a:r>
          </a:p>
          <a:p>
            <a:pPr eaLnBrk="1" hangingPunct="1">
              <a:lnSpc>
                <a:spcPct val="85000"/>
              </a:lnSpc>
              <a:spcBef>
                <a:spcPct val="15000"/>
              </a:spcBef>
              <a:defRPr/>
            </a:pPr>
            <a:r>
              <a:rPr lang="hu-HU" b="0" smtClean="0"/>
              <a:t>Introduce </a:t>
            </a:r>
            <a:r>
              <a:rPr lang="hu-HU" b="0" i="1" smtClean="0"/>
              <a:t>f</a:t>
            </a:r>
            <a:r>
              <a:rPr lang="hu-HU" b="0" i="1" baseline="-25000" smtClean="0"/>
              <a:t>c</a:t>
            </a:r>
            <a:r>
              <a:rPr lang="hu-HU" b="0" i="1" smtClean="0"/>
              <a:t>=N</a:t>
            </a:r>
            <a:r>
              <a:rPr lang="hu-HU" b="0" i="1" baseline="-25000" smtClean="0"/>
              <a:t>c </a:t>
            </a:r>
            <a:r>
              <a:rPr lang="hu-HU" b="0" i="1" smtClean="0"/>
              <a:t>/ (N</a:t>
            </a:r>
            <a:r>
              <a:rPr lang="hu-HU" b="0" i="1" baseline="-25000" smtClean="0"/>
              <a:t>c</a:t>
            </a:r>
            <a:r>
              <a:rPr lang="hu-HU" b="0" i="1" smtClean="0"/>
              <a:t>+N</a:t>
            </a:r>
            <a:r>
              <a:rPr lang="hu-HU" b="0" i="1" baseline="-25000" smtClean="0"/>
              <a:t>h</a:t>
            </a:r>
            <a:r>
              <a:rPr lang="hu-HU" b="0" i="1" smtClean="0"/>
              <a:t>)</a:t>
            </a:r>
          </a:p>
          <a:p>
            <a:pPr eaLnBrk="1" hangingPunct="1">
              <a:lnSpc>
                <a:spcPct val="85000"/>
              </a:lnSpc>
              <a:spcBef>
                <a:spcPct val="15000"/>
              </a:spcBef>
              <a:defRPr/>
            </a:pPr>
            <a:r>
              <a:rPr lang="hu-HU" b="0" smtClean="0"/>
              <a:t>Introduce </a:t>
            </a:r>
            <a:r>
              <a:rPr lang="hu-HU" b="0" i="1" smtClean="0"/>
              <a:t>S=S</a:t>
            </a:r>
            <a:r>
              <a:rPr lang="hu-HU" b="0" i="1" baseline="-25000" smtClean="0"/>
              <a:t>C</a:t>
            </a:r>
            <a:r>
              <a:rPr lang="hu-HU" b="0" i="1" smtClean="0"/>
              <a:t>+S</a:t>
            </a:r>
            <a:r>
              <a:rPr lang="hu-HU" b="0" i="1" baseline="-25000" smtClean="0"/>
              <a:t>H</a:t>
            </a:r>
            <a:r>
              <a:rPr lang="hu-HU" b="0" smtClean="0"/>
              <a:t>, at </a:t>
            </a:r>
            <a:r>
              <a:rPr lang="hu-HU" b="0" i="1" smtClean="0"/>
              <a:t>q </a:t>
            </a:r>
            <a:r>
              <a:rPr lang="hu-HU" smtClean="0">
                <a:latin typeface="Symbol" pitchFamily="18" charset="2"/>
              </a:rPr>
              <a:t>&gt;</a:t>
            </a:r>
            <a:r>
              <a:rPr lang="hu-HU" b="0" i="1" smtClean="0"/>
              <a:t> 4 </a:t>
            </a:r>
            <a:r>
              <a:rPr lang="hu-HU" b="0" smtClean="0"/>
              <a:t>MeV, </a:t>
            </a:r>
            <a:r>
              <a:rPr lang="hu-HU" b="0" i="1" smtClean="0"/>
              <a:t>S=S</a:t>
            </a:r>
            <a:r>
              <a:rPr lang="hu-HU" b="0" i="1" baseline="-25000" smtClean="0"/>
              <a:t>C</a:t>
            </a:r>
            <a:endParaRPr lang="hu-HU" b="0" smtClean="0"/>
          </a:p>
        </p:txBody>
      </p:sp>
      <p:grpSp>
        <p:nvGrpSpPr>
          <p:cNvPr id="18438" name="Group 21"/>
          <p:cNvGrpSpPr>
            <a:grpSpLocks/>
          </p:cNvGrpSpPr>
          <p:nvPr/>
        </p:nvGrpSpPr>
        <p:grpSpPr bwMode="auto">
          <a:xfrm>
            <a:off x="6499225" y="1157288"/>
            <a:ext cx="2438400" cy="2190750"/>
            <a:chOff x="14111" y="9937"/>
            <a:chExt cx="3872" cy="3395"/>
          </a:xfrm>
        </p:grpSpPr>
        <p:sp>
          <p:nvSpPr>
            <p:cNvPr id="18439" name="Oval 22"/>
            <p:cNvSpPr>
              <a:spLocks noChangeArrowheads="1"/>
            </p:cNvSpPr>
            <p:nvPr/>
          </p:nvSpPr>
          <p:spPr bwMode="auto">
            <a:xfrm>
              <a:off x="14494" y="9937"/>
              <a:ext cx="3442" cy="3395"/>
            </a:xfrm>
            <a:prstGeom prst="ellipse">
              <a:avLst/>
            </a:prstGeom>
            <a:solidFill>
              <a:srgbClr val="FFFF00"/>
            </a:solidFill>
            <a:ln w="9525" algn="ctr">
              <a:noFill/>
              <a:round/>
              <a:headEnd/>
              <a:tailEnd/>
            </a:ln>
          </p:spPr>
          <p:txBody>
            <a:bodyPr wrap="none" anchor="ctr"/>
            <a:lstStyle/>
            <a:p>
              <a:pPr algn="ctr" defTabSz="4703763"/>
              <a:endParaRPr lang="hu-HU" sz="700">
                <a:solidFill>
                  <a:srgbClr val="FF0000"/>
                </a:solidFill>
                <a:latin typeface="Arial" charset="0"/>
              </a:endParaRPr>
            </a:p>
          </p:txBody>
        </p:sp>
        <p:sp>
          <p:nvSpPr>
            <p:cNvPr id="18440" name="Oval 23"/>
            <p:cNvSpPr>
              <a:spLocks noChangeArrowheads="1"/>
            </p:cNvSpPr>
            <p:nvPr/>
          </p:nvSpPr>
          <p:spPr bwMode="auto">
            <a:xfrm>
              <a:off x="15545" y="10941"/>
              <a:ext cx="1386" cy="1434"/>
            </a:xfrm>
            <a:prstGeom prst="ellipse">
              <a:avLst/>
            </a:prstGeom>
            <a:gradFill rotWithShape="1">
              <a:gsLst>
                <a:gs pos="0">
                  <a:srgbClr val="FF0000"/>
                </a:gs>
                <a:gs pos="100000">
                  <a:srgbClr val="FFFF00"/>
                </a:gs>
              </a:gsLst>
              <a:path path="shape">
                <a:fillToRect l="50000" t="50000" r="50000" b="50000"/>
              </a:path>
            </a:gradFill>
            <a:ln w="9525" algn="ctr">
              <a:noFill/>
              <a:round/>
              <a:headEnd/>
              <a:tailEnd/>
            </a:ln>
          </p:spPr>
          <p:txBody>
            <a:bodyPr wrap="none" anchor="ctr"/>
            <a:lstStyle/>
            <a:p>
              <a:pPr algn="ctr" defTabSz="4703763"/>
              <a:endParaRPr lang="hu-HU" sz="1800">
                <a:solidFill>
                  <a:srgbClr val="FF0000"/>
                </a:solidFill>
                <a:latin typeface="Arial" charset="0"/>
              </a:endParaRPr>
            </a:p>
          </p:txBody>
        </p:sp>
        <p:sp>
          <p:nvSpPr>
            <p:cNvPr id="18441" name="AutoShape 24"/>
            <p:cNvSpPr>
              <a:spLocks noChangeArrowheads="1"/>
            </p:cNvSpPr>
            <p:nvPr/>
          </p:nvSpPr>
          <p:spPr bwMode="auto">
            <a:xfrm>
              <a:off x="14732" y="10367"/>
              <a:ext cx="3251" cy="956"/>
            </a:xfrm>
            <a:prstGeom prst="wedgeRoundRectCallout">
              <a:avLst>
                <a:gd name="adj1" fmla="val -5921"/>
                <a:gd name="adj2" fmla="val 75838"/>
                <a:gd name="adj3" fmla="val 16667"/>
              </a:avLst>
            </a:prstGeom>
            <a:solidFill>
              <a:schemeClr val="tx1">
                <a:alpha val="50195"/>
              </a:schemeClr>
            </a:solidFill>
            <a:ln w="9525" algn="ctr">
              <a:solidFill>
                <a:schemeClr val="tx1"/>
              </a:solidFill>
              <a:miter lim="800000"/>
              <a:headEnd/>
              <a:tailEnd/>
            </a:ln>
          </p:spPr>
          <p:txBody>
            <a:bodyPr/>
            <a:lstStyle/>
            <a:p>
              <a:pPr algn="ctr" defTabSz="4703763"/>
              <a:r>
                <a:rPr lang="en-US" sz="1600">
                  <a:solidFill>
                    <a:schemeClr val="bg2"/>
                  </a:solidFill>
                  <a:cs typeface="Times New Roman" pitchFamily="18" charset="0"/>
                </a:rPr>
                <a:t>Core: </a:t>
              </a:r>
              <a:br>
                <a:rPr lang="en-US" sz="1600">
                  <a:solidFill>
                    <a:schemeClr val="bg2"/>
                  </a:solidFill>
                  <a:cs typeface="Times New Roman" pitchFamily="18" charset="0"/>
                </a:rPr>
              </a:br>
              <a:r>
                <a:rPr lang="el-GR" sz="1600">
                  <a:solidFill>
                    <a:schemeClr val="bg2"/>
                  </a:solidFill>
                  <a:cs typeface="Times New Roman" pitchFamily="18" charset="0"/>
                </a:rPr>
                <a:t>π</a:t>
              </a:r>
              <a:r>
                <a:rPr lang="en-US" sz="1600" baseline="30000">
                  <a:solidFill>
                    <a:schemeClr val="bg2"/>
                  </a:solidFill>
                  <a:cs typeface="Times New Roman" pitchFamily="18" charset="0"/>
                </a:rPr>
                <a:t>±</a:t>
              </a:r>
              <a:r>
                <a:rPr lang="en-US" sz="1600">
                  <a:solidFill>
                    <a:schemeClr val="bg2"/>
                  </a:solidFill>
                  <a:cs typeface="Arial" charset="0"/>
                </a:rPr>
                <a:t>, K</a:t>
              </a:r>
              <a:r>
                <a:rPr lang="en-US" sz="1600" baseline="30000">
                  <a:solidFill>
                    <a:schemeClr val="bg2"/>
                  </a:solidFill>
                </a:rPr>
                <a:t>±</a:t>
              </a:r>
              <a:r>
                <a:rPr lang="en-US" sz="1600">
                  <a:solidFill>
                    <a:schemeClr val="bg2"/>
                  </a:solidFill>
                </a:rPr>
                <a:t>, </a:t>
              </a:r>
              <a:r>
                <a:rPr lang="el-GR" sz="1600">
                  <a:solidFill>
                    <a:schemeClr val="bg2"/>
                  </a:solidFill>
                  <a:cs typeface="Times New Roman" pitchFamily="18" charset="0"/>
                </a:rPr>
                <a:t>Λ</a:t>
              </a:r>
              <a:r>
                <a:rPr lang="en-US" sz="1600">
                  <a:solidFill>
                    <a:schemeClr val="bg2"/>
                  </a:solidFill>
                  <a:cs typeface="Times New Roman" pitchFamily="18" charset="0"/>
                </a:rPr>
                <a:t>, </a:t>
              </a:r>
              <a:r>
                <a:rPr lang="el-GR" sz="1600">
                  <a:solidFill>
                    <a:schemeClr val="bg2"/>
                  </a:solidFill>
                  <a:cs typeface="Times New Roman" pitchFamily="18" charset="0"/>
                </a:rPr>
                <a:t>Σ</a:t>
              </a:r>
              <a:r>
                <a:rPr lang="en-US" sz="1600">
                  <a:solidFill>
                    <a:schemeClr val="bg2"/>
                  </a:solidFill>
                  <a:cs typeface="Times New Roman" pitchFamily="18" charset="0"/>
                </a:rPr>
                <a:t>, </a:t>
              </a:r>
              <a:r>
                <a:rPr lang="en-US" sz="1600">
                  <a:solidFill>
                    <a:schemeClr val="bg2"/>
                  </a:solidFill>
                </a:rPr>
                <a:t>…</a:t>
              </a:r>
              <a:endParaRPr lang="el-GR" sz="1600">
                <a:solidFill>
                  <a:schemeClr val="bg2"/>
                </a:solidFill>
              </a:endParaRPr>
            </a:p>
          </p:txBody>
        </p:sp>
        <p:sp>
          <p:nvSpPr>
            <p:cNvPr id="18442" name="AutoShape 25"/>
            <p:cNvSpPr>
              <a:spLocks noChangeArrowheads="1"/>
            </p:cNvSpPr>
            <p:nvPr/>
          </p:nvSpPr>
          <p:spPr bwMode="auto">
            <a:xfrm>
              <a:off x="14111" y="12328"/>
              <a:ext cx="3346" cy="956"/>
            </a:xfrm>
            <a:prstGeom prst="wedgeRoundRectCallout">
              <a:avLst>
                <a:gd name="adj1" fmla="val -32130"/>
                <a:gd name="adj2" fmla="val -102616"/>
                <a:gd name="adj3" fmla="val 16667"/>
              </a:avLst>
            </a:prstGeom>
            <a:solidFill>
              <a:schemeClr val="tx1">
                <a:alpha val="50195"/>
              </a:schemeClr>
            </a:solidFill>
            <a:ln w="9525" algn="ctr">
              <a:solidFill>
                <a:schemeClr val="tx1"/>
              </a:solidFill>
              <a:miter lim="800000"/>
              <a:headEnd/>
              <a:tailEnd/>
            </a:ln>
          </p:spPr>
          <p:txBody>
            <a:bodyPr/>
            <a:lstStyle/>
            <a:p>
              <a:pPr algn="ctr" defTabSz="4703763"/>
              <a:r>
                <a:rPr lang="en-US" sz="1600">
                  <a:solidFill>
                    <a:schemeClr val="bg2"/>
                  </a:solidFill>
                  <a:cs typeface="Times New Roman" pitchFamily="18" charset="0"/>
                </a:rPr>
                <a:t>Halo: </a:t>
              </a:r>
              <a:br>
                <a:rPr lang="en-US" sz="1600">
                  <a:solidFill>
                    <a:schemeClr val="bg2"/>
                  </a:solidFill>
                  <a:cs typeface="Times New Roman" pitchFamily="18" charset="0"/>
                </a:rPr>
              </a:br>
              <a:r>
                <a:rPr lang="el-GR" sz="1600">
                  <a:solidFill>
                    <a:schemeClr val="bg2"/>
                  </a:solidFill>
                  <a:cs typeface="Times New Roman" pitchFamily="18" charset="0"/>
                </a:rPr>
                <a:t>η</a:t>
              </a:r>
              <a:r>
                <a:rPr lang="en-US" sz="1600">
                  <a:solidFill>
                    <a:schemeClr val="bg2"/>
                  </a:solidFill>
                  <a:cs typeface="Times New Roman" pitchFamily="18" charset="0"/>
                </a:rPr>
                <a:t>’, </a:t>
              </a:r>
              <a:r>
                <a:rPr lang="el-GR" sz="1600">
                  <a:solidFill>
                    <a:schemeClr val="bg2"/>
                  </a:solidFill>
                  <a:cs typeface="Times New Roman" pitchFamily="18" charset="0"/>
                </a:rPr>
                <a:t>η</a:t>
              </a:r>
              <a:r>
                <a:rPr lang="en-US" sz="1600">
                  <a:solidFill>
                    <a:schemeClr val="bg2"/>
                  </a:solidFill>
                  <a:cs typeface="Times New Roman" pitchFamily="18" charset="0"/>
                </a:rPr>
                <a:t>, </a:t>
              </a:r>
              <a:r>
                <a:rPr lang="el-GR" sz="1600">
                  <a:solidFill>
                    <a:schemeClr val="bg2"/>
                  </a:solidFill>
                  <a:cs typeface="Times New Roman" pitchFamily="18" charset="0"/>
                </a:rPr>
                <a:t>ω</a:t>
              </a:r>
              <a:r>
                <a:rPr lang="en-US" sz="1600">
                  <a:solidFill>
                    <a:schemeClr val="bg2"/>
                  </a:solidFill>
                  <a:cs typeface="Times New Roman" pitchFamily="18" charset="0"/>
                </a:rPr>
                <a:t>, </a:t>
              </a:r>
              <a:r>
                <a:rPr lang="en-US" sz="1600">
                  <a:solidFill>
                    <a:schemeClr val="bg2"/>
                  </a:solidFill>
                  <a:cs typeface="Arial" charset="0"/>
                </a:rPr>
                <a:t>K</a:t>
              </a:r>
              <a:r>
                <a:rPr lang="en-US" sz="1600" baseline="-25000">
                  <a:solidFill>
                    <a:schemeClr val="bg2"/>
                  </a:solidFill>
                  <a:cs typeface="Arial" charset="0"/>
                </a:rPr>
                <a:t>S</a:t>
              </a:r>
              <a:endParaRPr lang="el-GR" sz="1600">
                <a:solidFill>
                  <a:schemeClr val="bg2"/>
                </a:solidFill>
              </a:endParaRPr>
            </a:p>
          </p:txBody>
        </p:sp>
      </p:grpSp>
      <p:graphicFrame>
        <p:nvGraphicFramePr>
          <p:cNvPr id="18434" name="Object 9"/>
          <p:cNvGraphicFramePr>
            <a:graphicFrameLocks noChangeAspect="1"/>
          </p:cNvGraphicFramePr>
          <p:nvPr/>
        </p:nvGraphicFramePr>
        <p:xfrm>
          <a:off x="65088" y="5067300"/>
          <a:ext cx="9021762" cy="1149350"/>
        </p:xfrm>
        <a:graphic>
          <a:graphicData uri="http://schemas.openxmlformats.org/presentationml/2006/ole">
            <mc:AlternateContent xmlns:mc="http://schemas.openxmlformats.org/markup-compatibility/2006">
              <mc:Choice xmlns:v="urn:schemas-microsoft-com:vml" Requires="v">
                <p:oleObj spid="_x0000_s18435" name="Equation" r:id="rId3" imgW="4317840" imgH="520560" progId="">
                  <p:embed/>
                </p:oleObj>
              </mc:Choice>
              <mc:Fallback>
                <p:oleObj name="Equation" r:id="rId3" imgW="4317840" imgH="520560" progId="">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88" y="5067300"/>
                        <a:ext cx="9021762" cy="1149350"/>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0"/>
          </p:nvPr>
        </p:nvSpPr>
        <p:spPr/>
        <p:txBody>
          <a:bodyPr/>
          <a:lstStyle/>
          <a:p>
            <a:pPr>
              <a:defRPr/>
            </a:pPr>
            <a:fld id="{8AEF9AB6-BD03-4A7D-83E6-8777B7BD7ADB}" type="slidenum">
              <a:rPr lang="hu-HU"/>
              <a:pPr>
                <a:defRPr/>
              </a:pPr>
              <a:t>81</a:t>
            </a:fld>
            <a:endParaRPr lang="hu-HU"/>
          </a:p>
        </p:txBody>
      </p:sp>
      <p:sp>
        <p:nvSpPr>
          <p:cNvPr id="466946" name="Rectangle 2"/>
          <p:cNvSpPr>
            <a:spLocks noGrp="1" noChangeArrowheads="1"/>
          </p:cNvSpPr>
          <p:nvPr>
            <p:ph type="title"/>
          </p:nvPr>
        </p:nvSpPr>
        <p:spPr/>
        <p:txBody>
          <a:bodyPr/>
          <a:lstStyle/>
          <a:p>
            <a:pPr eaLnBrk="1" hangingPunct="1">
              <a:defRPr/>
            </a:pPr>
            <a:r>
              <a:rPr lang="hu-HU" smtClean="0"/>
              <a:t>Másodrendű fázisátalakulás?</a:t>
            </a:r>
            <a:endParaRPr lang="en-US" smtClean="0"/>
          </a:p>
        </p:txBody>
      </p:sp>
      <p:sp>
        <p:nvSpPr>
          <p:cNvPr id="466947" name="Rectangle 3"/>
          <p:cNvSpPr>
            <a:spLocks noGrp="1" noChangeArrowheads="1"/>
          </p:cNvSpPr>
          <p:nvPr>
            <p:ph type="body" idx="1"/>
          </p:nvPr>
        </p:nvSpPr>
        <p:spPr>
          <a:xfrm>
            <a:off x="304800" y="808038"/>
            <a:ext cx="8561388" cy="5865812"/>
          </a:xfrm>
        </p:spPr>
        <p:txBody>
          <a:bodyPr/>
          <a:lstStyle/>
          <a:p>
            <a:pPr eaLnBrk="1" hangingPunct="1">
              <a:lnSpc>
                <a:spcPct val="90000"/>
              </a:lnSpc>
              <a:defRPr/>
            </a:pPr>
            <a:r>
              <a:rPr lang="hu-HU" smtClean="0"/>
              <a:t>Másodrendű fázisátalakulások esetén: kritikus exponensek</a:t>
            </a:r>
          </a:p>
          <a:p>
            <a:pPr lvl="1" eaLnBrk="1" hangingPunct="1">
              <a:lnSpc>
                <a:spcPct val="90000"/>
              </a:lnSpc>
              <a:defRPr/>
            </a:pPr>
            <a:r>
              <a:rPr lang="hu-HU" smtClean="0"/>
              <a:t>A kritikus pont környékén</a:t>
            </a:r>
          </a:p>
          <a:p>
            <a:pPr lvl="2" eaLnBrk="1" hangingPunct="1">
              <a:lnSpc>
                <a:spcPct val="90000"/>
              </a:lnSpc>
              <a:defRPr/>
            </a:pPr>
            <a:r>
              <a:rPr lang="hu-HU" smtClean="0"/>
              <a:t>Fajhő ~ ((T-T</a:t>
            </a:r>
            <a:r>
              <a:rPr lang="hu-HU" baseline="-25000" smtClean="0"/>
              <a:t>c</a:t>
            </a:r>
            <a:r>
              <a:rPr lang="hu-HU" smtClean="0"/>
              <a:t>)/T</a:t>
            </a:r>
            <a:r>
              <a:rPr lang="hu-HU" baseline="-25000" smtClean="0"/>
              <a:t>c</a:t>
            </a:r>
            <a:r>
              <a:rPr lang="hu-HU" smtClean="0"/>
              <a:t>)</a:t>
            </a:r>
            <a:r>
              <a:rPr lang="hu-HU" baseline="30000" smtClean="0">
                <a:latin typeface="Symbol" pitchFamily="18" charset="2"/>
              </a:rPr>
              <a:t>-a</a:t>
            </a:r>
          </a:p>
          <a:p>
            <a:pPr lvl="2" eaLnBrk="1" hangingPunct="1">
              <a:lnSpc>
                <a:spcPct val="90000"/>
              </a:lnSpc>
              <a:defRPr/>
            </a:pPr>
            <a:r>
              <a:rPr lang="hu-HU" smtClean="0"/>
              <a:t>Szuszepcibilitás ~ ((T-T</a:t>
            </a:r>
            <a:r>
              <a:rPr lang="hu-HU" baseline="-25000" smtClean="0"/>
              <a:t>c</a:t>
            </a:r>
            <a:r>
              <a:rPr lang="hu-HU" smtClean="0"/>
              <a:t>)/T</a:t>
            </a:r>
            <a:r>
              <a:rPr lang="hu-HU" baseline="-25000" smtClean="0"/>
              <a:t>c</a:t>
            </a:r>
            <a:r>
              <a:rPr lang="hu-HU" smtClean="0"/>
              <a:t>)</a:t>
            </a:r>
            <a:r>
              <a:rPr lang="hu-HU" baseline="30000" smtClean="0">
                <a:latin typeface="Symbol" pitchFamily="18" charset="2"/>
              </a:rPr>
              <a:t>-g</a:t>
            </a:r>
            <a:endParaRPr lang="hu-HU" smtClean="0"/>
          </a:p>
          <a:p>
            <a:pPr lvl="2" eaLnBrk="1" hangingPunct="1">
              <a:lnSpc>
                <a:spcPct val="90000"/>
              </a:lnSpc>
              <a:defRPr/>
            </a:pPr>
            <a:r>
              <a:rPr lang="hu-HU" smtClean="0"/>
              <a:t>Korrelációs hossz ~ ((T-T</a:t>
            </a:r>
            <a:r>
              <a:rPr lang="hu-HU" baseline="-25000" smtClean="0"/>
              <a:t>c</a:t>
            </a:r>
            <a:r>
              <a:rPr lang="hu-HU" smtClean="0"/>
              <a:t>)/T</a:t>
            </a:r>
            <a:r>
              <a:rPr lang="hu-HU" baseline="-25000" smtClean="0"/>
              <a:t>c</a:t>
            </a:r>
            <a:r>
              <a:rPr lang="hu-HU" smtClean="0"/>
              <a:t>)</a:t>
            </a:r>
            <a:r>
              <a:rPr lang="hu-HU" baseline="30000" smtClean="0">
                <a:latin typeface="Symbol" pitchFamily="18" charset="2"/>
              </a:rPr>
              <a:t>-n</a:t>
            </a:r>
            <a:endParaRPr lang="hu-HU" smtClean="0"/>
          </a:p>
          <a:p>
            <a:pPr lvl="1" eaLnBrk="1" hangingPunct="1">
              <a:lnSpc>
                <a:spcPct val="90000"/>
              </a:lnSpc>
              <a:defRPr/>
            </a:pPr>
            <a:r>
              <a:rPr lang="hu-HU" smtClean="0"/>
              <a:t>A kritikus pontban</a:t>
            </a:r>
          </a:p>
          <a:p>
            <a:pPr lvl="2" eaLnBrk="1" hangingPunct="1">
              <a:lnSpc>
                <a:spcPct val="90000"/>
              </a:lnSpc>
              <a:defRPr/>
            </a:pPr>
            <a:r>
              <a:rPr lang="hu-HU" smtClean="0"/>
              <a:t>Térbeli korrelációs függvény ~ r</a:t>
            </a:r>
            <a:r>
              <a:rPr lang="hu-HU" baseline="30000" smtClean="0"/>
              <a:t>-d+2-</a:t>
            </a:r>
            <a:r>
              <a:rPr lang="hu-HU" baseline="30000" smtClean="0">
                <a:latin typeface="Symbol" pitchFamily="18" charset="2"/>
              </a:rPr>
              <a:t>h</a:t>
            </a:r>
            <a:r>
              <a:rPr lang="hu-HU" smtClean="0"/>
              <a:t> </a:t>
            </a:r>
          </a:p>
          <a:p>
            <a:pPr lvl="1" eaLnBrk="1" hangingPunct="1">
              <a:lnSpc>
                <a:spcPct val="90000"/>
              </a:lnSpc>
              <a:defRPr/>
            </a:pPr>
            <a:r>
              <a:rPr lang="hu-HU" smtClean="0"/>
              <a:t>Ginzburg-Landau: </a:t>
            </a:r>
            <a:r>
              <a:rPr lang="hu-HU" smtClean="0">
                <a:latin typeface="Symbol" pitchFamily="18" charset="2"/>
              </a:rPr>
              <a:t>a</a:t>
            </a:r>
            <a:r>
              <a:rPr lang="hu-HU" smtClean="0"/>
              <a:t>=0, </a:t>
            </a:r>
            <a:r>
              <a:rPr lang="hu-HU" smtClean="0">
                <a:latin typeface="Symbol" pitchFamily="18" charset="2"/>
              </a:rPr>
              <a:t>g</a:t>
            </a:r>
            <a:r>
              <a:rPr lang="hu-HU" smtClean="0"/>
              <a:t>=1, </a:t>
            </a:r>
            <a:r>
              <a:rPr lang="hu-HU" smtClean="0">
                <a:latin typeface="Symbol" pitchFamily="18" charset="2"/>
              </a:rPr>
              <a:t>n</a:t>
            </a:r>
            <a:r>
              <a:rPr lang="hu-HU" smtClean="0"/>
              <a:t>=0.5, </a:t>
            </a:r>
            <a:r>
              <a:rPr lang="hu-HU" smtClean="0">
                <a:latin typeface="Symbol" pitchFamily="18" charset="2"/>
              </a:rPr>
              <a:t>h</a:t>
            </a:r>
            <a:r>
              <a:rPr lang="hu-HU" smtClean="0"/>
              <a:t>=0</a:t>
            </a:r>
          </a:p>
          <a:p>
            <a:pPr eaLnBrk="1" hangingPunct="1">
              <a:lnSpc>
                <a:spcPct val="90000"/>
              </a:lnSpc>
              <a:defRPr/>
            </a:pPr>
            <a:r>
              <a:rPr lang="hu-HU" smtClean="0"/>
              <a:t>QCD ↔ 3D Ising modell, </a:t>
            </a:r>
            <a:r>
              <a:rPr lang="hu-HU" smtClean="0">
                <a:latin typeface="Symbol" pitchFamily="18" charset="2"/>
              </a:rPr>
              <a:t>h</a:t>
            </a:r>
            <a:r>
              <a:rPr lang="hu-HU" smtClean="0"/>
              <a:t>=0.05</a:t>
            </a:r>
          </a:p>
          <a:p>
            <a:pPr eaLnBrk="1" hangingPunct="1">
              <a:lnSpc>
                <a:spcPct val="90000"/>
              </a:lnSpc>
              <a:defRPr/>
            </a:pPr>
            <a:r>
              <a:rPr lang="hu-HU" smtClean="0"/>
              <a:t>Random tér hozzáadása esetén: </a:t>
            </a:r>
            <a:r>
              <a:rPr lang="hu-HU" smtClean="0">
                <a:latin typeface="Symbol" pitchFamily="18" charset="2"/>
              </a:rPr>
              <a:t>h</a:t>
            </a:r>
            <a:r>
              <a:rPr lang="hu-HU" smtClean="0"/>
              <a:t>=0.5</a:t>
            </a:r>
          </a:p>
          <a:p>
            <a:pPr eaLnBrk="1" hangingPunct="1">
              <a:lnSpc>
                <a:spcPct val="90000"/>
              </a:lnSpc>
              <a:defRPr/>
            </a:pPr>
            <a:r>
              <a:rPr lang="hu-HU" smtClean="0"/>
              <a:t>Ez az exponens mérhető!</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0"/>
          </p:nvPr>
        </p:nvSpPr>
        <p:spPr/>
        <p:txBody>
          <a:bodyPr/>
          <a:lstStyle/>
          <a:p>
            <a:pPr>
              <a:defRPr/>
            </a:pPr>
            <a:fld id="{C12DD9D6-A31E-4F24-8FFB-4A940C89EABB}" type="slidenum">
              <a:rPr lang="hu-HU"/>
              <a:pPr>
                <a:defRPr/>
              </a:pPr>
              <a:t>82</a:t>
            </a:fld>
            <a:endParaRPr lang="hu-HU"/>
          </a:p>
        </p:txBody>
      </p:sp>
      <p:sp>
        <p:nvSpPr>
          <p:cNvPr id="468994" name="Rectangle 2"/>
          <p:cNvSpPr>
            <a:spLocks noGrp="1" noChangeArrowheads="1"/>
          </p:cNvSpPr>
          <p:nvPr>
            <p:ph type="title"/>
          </p:nvPr>
        </p:nvSpPr>
        <p:spPr/>
        <p:txBody>
          <a:bodyPr/>
          <a:lstStyle/>
          <a:p>
            <a:pPr eaLnBrk="1" hangingPunct="1">
              <a:defRPr/>
            </a:pPr>
            <a:r>
              <a:rPr lang="hu-HU" smtClean="0"/>
              <a:t>A kritikus pont keresése</a:t>
            </a:r>
            <a:endParaRPr lang="en-US" smtClean="0"/>
          </a:p>
        </p:txBody>
      </p:sp>
      <p:sp>
        <p:nvSpPr>
          <p:cNvPr id="468995" name="Rectangle 3"/>
          <p:cNvSpPr>
            <a:spLocks noGrp="1" noChangeArrowheads="1"/>
          </p:cNvSpPr>
          <p:nvPr>
            <p:ph type="body" idx="1"/>
          </p:nvPr>
        </p:nvSpPr>
        <p:spPr>
          <a:xfrm>
            <a:off x="127000" y="731838"/>
            <a:ext cx="8723313" cy="6088062"/>
          </a:xfrm>
        </p:spPr>
        <p:txBody>
          <a:bodyPr/>
          <a:lstStyle/>
          <a:p>
            <a:pPr eaLnBrk="1" hangingPunct="1">
              <a:lnSpc>
                <a:spcPct val="110000"/>
              </a:lnSpc>
              <a:defRPr/>
            </a:pPr>
            <a:r>
              <a:rPr lang="hu-HU" sz="2800" smtClean="0"/>
              <a:t>Kétrészecske korreláció (térbeli)</a:t>
            </a:r>
          </a:p>
          <a:p>
            <a:pPr lvl="1" eaLnBrk="1" hangingPunct="1">
              <a:lnSpc>
                <a:spcPct val="110000"/>
              </a:lnSpc>
              <a:defRPr/>
            </a:pPr>
            <a:r>
              <a:rPr lang="hu-HU" sz="2400" smtClean="0"/>
              <a:t>Újraszórás ↔ anomális diffúzió, széles eloszlás</a:t>
            </a:r>
          </a:p>
          <a:p>
            <a:pPr lvl="1" eaLnBrk="1" hangingPunct="1">
              <a:lnSpc>
                <a:spcPct val="110000"/>
              </a:lnSpc>
              <a:defRPr/>
            </a:pPr>
            <a:r>
              <a:rPr lang="hu-HU" sz="2400" smtClean="0"/>
              <a:t>Általánosított határeloszlás-tétel</a:t>
            </a:r>
          </a:p>
          <a:p>
            <a:pPr lvl="1" eaLnBrk="1" hangingPunct="1">
              <a:lnSpc>
                <a:spcPct val="110000"/>
              </a:lnSpc>
              <a:defRPr/>
            </a:pPr>
            <a:r>
              <a:rPr lang="hu-HU" sz="2400" smtClean="0"/>
              <a:t>Nem Gauss hanem Lévy eloszlás!</a:t>
            </a:r>
          </a:p>
          <a:p>
            <a:pPr eaLnBrk="1" hangingPunct="1">
              <a:lnSpc>
                <a:spcPct val="110000"/>
              </a:lnSpc>
              <a:defRPr/>
            </a:pPr>
            <a:r>
              <a:rPr lang="hu-HU" sz="2800" smtClean="0"/>
              <a:t>Lévy(R,</a:t>
            </a:r>
            <a:r>
              <a:rPr lang="hu-HU" sz="2800" smtClean="0">
                <a:latin typeface="Symbol" pitchFamily="18" charset="2"/>
              </a:rPr>
              <a:t>a</a:t>
            </a:r>
            <a:r>
              <a:rPr lang="hu-HU" sz="2800" smtClean="0"/>
              <a:t>): az exp(-|Rq|</a:t>
            </a:r>
            <a:r>
              <a:rPr lang="hu-HU" sz="2800" baseline="30000" smtClean="0">
                <a:latin typeface="Symbol" pitchFamily="18" charset="2"/>
              </a:rPr>
              <a:t>a</a:t>
            </a:r>
            <a:r>
              <a:rPr lang="hu-HU" sz="2800" smtClean="0"/>
              <a:t>) Fourier-transzformáltja</a:t>
            </a:r>
          </a:p>
          <a:p>
            <a:pPr eaLnBrk="1" hangingPunct="1">
              <a:lnSpc>
                <a:spcPct val="110000"/>
              </a:lnSpc>
              <a:defRPr/>
            </a:pPr>
            <a:r>
              <a:rPr lang="hu-HU" sz="2800" smtClean="0"/>
              <a:t>Korrelációs exponens: Megegyezik a kétrészecske-eloszlások </a:t>
            </a:r>
            <a:r>
              <a:rPr lang="en-US" sz="2800" smtClean="0">
                <a:latin typeface="Symbol" pitchFamily="18" charset="2"/>
              </a:rPr>
              <a:t>a</a:t>
            </a:r>
            <a:r>
              <a:rPr lang="en-US" sz="2800" smtClean="0"/>
              <a:t> Lévy-sta</a:t>
            </a:r>
            <a:r>
              <a:rPr lang="hu-HU" sz="2800" smtClean="0"/>
              <a:t>bilitási</a:t>
            </a:r>
            <a:r>
              <a:rPr lang="en-US" sz="2800" smtClean="0"/>
              <a:t> index</a:t>
            </a:r>
            <a:r>
              <a:rPr lang="hu-HU" sz="2800" smtClean="0"/>
              <a:t>ével</a:t>
            </a:r>
            <a:endParaRPr lang="en-US" sz="2800" smtClean="0"/>
          </a:p>
          <a:p>
            <a:pPr lvl="1" eaLnBrk="1" hangingPunct="1">
              <a:lnSpc>
                <a:spcPct val="110000"/>
              </a:lnSpc>
              <a:defRPr/>
            </a:pPr>
            <a:r>
              <a:rPr lang="en-US" sz="2400" smtClean="0"/>
              <a:t> </a:t>
            </a:r>
            <a:r>
              <a:rPr lang="en-US" sz="2400" smtClean="0">
                <a:latin typeface="Symbol" pitchFamily="18" charset="2"/>
              </a:rPr>
              <a:t>h</a:t>
            </a:r>
            <a:r>
              <a:rPr lang="en-US" sz="2400" smtClean="0"/>
              <a:t>=</a:t>
            </a:r>
            <a:r>
              <a:rPr lang="en-US" sz="2400" smtClean="0">
                <a:latin typeface="Symbol" pitchFamily="18" charset="2"/>
              </a:rPr>
              <a:t>a,</a:t>
            </a:r>
            <a:r>
              <a:rPr lang="en-US" sz="2400" smtClean="0"/>
              <a:t> Csörgő </a:t>
            </a:r>
            <a:r>
              <a:rPr lang="en-US" sz="2400" i="1" smtClean="0"/>
              <a:t>et. al.</a:t>
            </a:r>
            <a:r>
              <a:rPr lang="en-US" sz="2400" smtClean="0"/>
              <a:t>, Eur.</a:t>
            </a:r>
            <a:r>
              <a:rPr lang="hu-HU" sz="2400" smtClean="0"/>
              <a:t> </a:t>
            </a:r>
            <a:r>
              <a:rPr lang="en-US" sz="2400" smtClean="0"/>
              <a:t>Phys.</a:t>
            </a:r>
            <a:r>
              <a:rPr lang="hu-HU" sz="2400" smtClean="0"/>
              <a:t> </a:t>
            </a:r>
            <a:r>
              <a:rPr lang="en-US" sz="2400" smtClean="0"/>
              <a:t>J. C36 (2004) 67-78 </a:t>
            </a:r>
          </a:p>
          <a:p>
            <a:pPr eaLnBrk="1" hangingPunct="1">
              <a:lnSpc>
                <a:spcPct val="110000"/>
              </a:lnSpc>
              <a:defRPr/>
            </a:pPr>
            <a:r>
              <a:rPr lang="hu-HU" sz="2800" smtClean="0"/>
              <a:t>A </a:t>
            </a:r>
            <a:r>
              <a:rPr lang="en-US" sz="2800" smtClean="0"/>
              <a:t> </a:t>
            </a:r>
            <a:r>
              <a:rPr lang="hu-HU" sz="2800" smtClean="0"/>
              <a:t>200 GeV/n </a:t>
            </a:r>
            <a:r>
              <a:rPr lang="en-US" sz="2800" smtClean="0"/>
              <a:t>Au+Au </a:t>
            </a:r>
            <a:r>
              <a:rPr lang="hu-HU" sz="2800" smtClean="0"/>
              <a:t>adatok elemzéséből</a:t>
            </a:r>
            <a:r>
              <a:rPr lang="en-US" sz="2800" smtClean="0"/>
              <a:t>: </a:t>
            </a:r>
            <a:r>
              <a:rPr lang="en-US" sz="2800" smtClean="0">
                <a:latin typeface="Symbol" pitchFamily="18" charset="2"/>
              </a:rPr>
              <a:t>a</a:t>
            </a:r>
            <a:r>
              <a:rPr lang="en-US" sz="2800" smtClean="0"/>
              <a:t>≈1.4</a:t>
            </a:r>
          </a:p>
          <a:p>
            <a:pPr eaLnBrk="1" hangingPunct="1">
              <a:lnSpc>
                <a:spcPct val="110000"/>
              </a:lnSpc>
              <a:spcBef>
                <a:spcPct val="0"/>
              </a:spcBef>
              <a:defRPr/>
            </a:pPr>
            <a:r>
              <a:rPr lang="hu-HU" sz="2800" smtClean="0"/>
              <a:t>Másodrendű fázisátalakulás</a:t>
            </a:r>
          </a:p>
          <a:p>
            <a:pPr eaLnBrk="1" hangingPunct="1">
              <a:lnSpc>
                <a:spcPct val="110000"/>
              </a:lnSpc>
              <a:spcBef>
                <a:spcPct val="0"/>
              </a:spcBef>
              <a:defRPr/>
            </a:pPr>
            <a:r>
              <a:rPr lang="hu-HU" sz="2800" smtClean="0"/>
              <a:t>Fodor és Katz: cross-over!</a:t>
            </a:r>
          </a:p>
          <a:p>
            <a:pPr eaLnBrk="1" hangingPunct="1">
              <a:lnSpc>
                <a:spcPct val="110000"/>
              </a:lnSpc>
              <a:spcBef>
                <a:spcPct val="0"/>
              </a:spcBef>
              <a:defRPr/>
            </a:pPr>
            <a:r>
              <a:rPr lang="hu-HU" sz="2800" smtClean="0"/>
              <a:t>Kritikus hőmérséklet feletti hadronok is ezt jelzik</a:t>
            </a:r>
            <a:endParaRPr lang="en-US" sz="2800" smtClean="0"/>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ia számának helye 3"/>
          <p:cNvSpPr>
            <a:spLocks noGrp="1"/>
          </p:cNvSpPr>
          <p:nvPr>
            <p:ph type="sldNum" sz="quarter" idx="10"/>
          </p:nvPr>
        </p:nvSpPr>
        <p:spPr/>
        <p:txBody>
          <a:bodyPr/>
          <a:lstStyle/>
          <a:p>
            <a:pPr>
              <a:defRPr/>
            </a:pPr>
            <a:fld id="{BD62FBE3-D43B-4973-8770-479C75E6C354}" type="slidenum">
              <a:rPr lang="hu-HU"/>
              <a:pPr>
                <a:defRPr/>
              </a:pPr>
              <a:t>83</a:t>
            </a:fld>
            <a:endParaRPr lang="hu-HU"/>
          </a:p>
        </p:txBody>
      </p:sp>
      <p:sp>
        <p:nvSpPr>
          <p:cNvPr id="471042" name="Rectangle 2"/>
          <p:cNvSpPr>
            <a:spLocks noGrp="1" noChangeArrowheads="1"/>
          </p:cNvSpPr>
          <p:nvPr>
            <p:ph type="title"/>
          </p:nvPr>
        </p:nvSpPr>
        <p:spPr/>
        <p:txBody>
          <a:bodyPr/>
          <a:lstStyle/>
          <a:p>
            <a:pPr eaLnBrk="1" hangingPunct="1">
              <a:defRPr/>
            </a:pPr>
            <a:r>
              <a:rPr lang="hu-HU" sz="4000" smtClean="0"/>
              <a:t>Kísérleti eredmények</a:t>
            </a:r>
            <a:endParaRPr lang="en-US" sz="4000" smtClean="0"/>
          </a:p>
        </p:txBody>
      </p:sp>
      <p:pic>
        <p:nvPicPr>
          <p:cNvPr id="121860" name="Picture 3" descr="alphamt"/>
          <p:cNvPicPr>
            <a:picLocks noChangeAspect="1" noChangeArrowheads="1"/>
          </p:cNvPicPr>
          <p:nvPr/>
        </p:nvPicPr>
        <p:blipFill>
          <a:blip r:embed="rId2" cstate="print"/>
          <a:srcRect/>
          <a:stretch>
            <a:fillRect/>
          </a:stretch>
        </p:blipFill>
        <p:spPr bwMode="auto">
          <a:xfrm>
            <a:off x="2365375" y="4206875"/>
            <a:ext cx="4691063" cy="2298700"/>
          </a:xfrm>
          <a:prstGeom prst="rect">
            <a:avLst/>
          </a:prstGeom>
          <a:noFill/>
          <a:ln w="9525">
            <a:noFill/>
            <a:miter lim="800000"/>
            <a:headEnd/>
            <a:tailEnd/>
          </a:ln>
        </p:spPr>
      </p:pic>
      <p:sp>
        <p:nvSpPr>
          <p:cNvPr id="471044" name="Rectangle 4"/>
          <p:cNvSpPr>
            <a:spLocks noChangeArrowheads="1"/>
          </p:cNvSpPr>
          <p:nvPr/>
        </p:nvSpPr>
        <p:spPr bwMode="auto">
          <a:xfrm>
            <a:off x="3878263" y="5410200"/>
            <a:ext cx="2794000" cy="304800"/>
          </a:xfrm>
          <a:prstGeom prst="rect">
            <a:avLst/>
          </a:prstGeom>
          <a:noFill/>
          <a:ln w="9525">
            <a:noFill/>
            <a:miter lim="800000"/>
            <a:headEnd/>
            <a:tailEnd/>
          </a:ln>
          <a:effectLst/>
        </p:spPr>
        <p:txBody>
          <a:bodyPr>
            <a:spAutoFit/>
          </a:bodyPr>
          <a:lstStyle/>
          <a:p>
            <a:pPr>
              <a:spcBef>
                <a:spcPct val="50000"/>
              </a:spcBef>
              <a:defRPr/>
            </a:pPr>
            <a:r>
              <a:rPr lang="hu-HU" sz="1400">
                <a:solidFill>
                  <a:schemeClr val="bg2"/>
                </a:solidFill>
                <a:effectLst>
                  <a:outerShdw blurRad="38100" dist="38100" dir="2700000" algn="tl">
                    <a:srgbClr val="FFFFFF"/>
                  </a:outerShdw>
                </a:effectLst>
                <a:latin typeface="Book Antiqua" pitchFamily="18" charset="0"/>
              </a:rPr>
              <a:t>Nucl.Phys. A774 (2006) 611-614</a:t>
            </a:r>
          </a:p>
        </p:txBody>
      </p:sp>
      <p:pic>
        <p:nvPicPr>
          <p:cNvPr id="121862" name="Picture 5"/>
          <p:cNvPicPr>
            <a:picLocks noChangeAspect="1" noChangeArrowheads="1"/>
          </p:cNvPicPr>
          <p:nvPr/>
        </p:nvPicPr>
        <p:blipFill>
          <a:blip r:embed="rId3" cstate="print"/>
          <a:srcRect/>
          <a:stretch>
            <a:fillRect/>
          </a:stretch>
        </p:blipFill>
        <p:spPr bwMode="auto">
          <a:xfrm>
            <a:off x="9525" y="812800"/>
            <a:ext cx="4562475" cy="3089275"/>
          </a:xfrm>
          <a:prstGeom prst="rect">
            <a:avLst/>
          </a:prstGeom>
          <a:noFill/>
          <a:ln w="9525">
            <a:noFill/>
            <a:miter lim="800000"/>
            <a:headEnd/>
            <a:tailEnd/>
          </a:ln>
        </p:spPr>
      </p:pic>
      <p:pic>
        <p:nvPicPr>
          <p:cNvPr id="121863" name="Picture 6"/>
          <p:cNvPicPr>
            <a:picLocks noChangeAspect="1" noChangeArrowheads="1"/>
          </p:cNvPicPr>
          <p:nvPr/>
        </p:nvPicPr>
        <p:blipFill>
          <a:blip r:embed="rId4" cstate="print"/>
          <a:srcRect/>
          <a:stretch>
            <a:fillRect/>
          </a:stretch>
        </p:blipFill>
        <p:spPr bwMode="auto">
          <a:xfrm>
            <a:off x="4589463" y="812800"/>
            <a:ext cx="4554537" cy="3086100"/>
          </a:xfrm>
          <a:prstGeom prst="rect">
            <a:avLst/>
          </a:prstGeom>
          <a:noFill/>
          <a:ln w="9525">
            <a:noFill/>
            <a:miter lim="800000"/>
            <a:headEnd/>
            <a:tailEnd/>
          </a:ln>
        </p:spPr>
      </p:pic>
      <p:graphicFrame>
        <p:nvGraphicFramePr>
          <p:cNvPr id="471047" name="Group 7"/>
          <p:cNvGraphicFramePr>
            <a:graphicFrameLocks noGrp="1"/>
          </p:cNvGraphicFramePr>
          <p:nvPr/>
        </p:nvGraphicFramePr>
        <p:xfrm>
          <a:off x="5208588" y="2251075"/>
          <a:ext cx="2049462" cy="1147949"/>
        </p:xfrm>
        <a:graphic>
          <a:graphicData uri="http://schemas.openxmlformats.org/drawingml/2006/table">
            <a:tbl>
              <a:tblPr/>
              <a:tblGrid>
                <a:gridCol w="809625"/>
                <a:gridCol w="660400"/>
                <a:gridCol w="579437"/>
              </a:tblGrid>
              <a:tr h="152400">
                <a:tc gridSpan="3">
                  <a:txBody>
                    <a:bodyPr/>
                    <a:lstStyle/>
                    <a:p>
                      <a:pPr marL="0" marR="0" lvl="0" indent="0" algn="ctr"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Book Antiqua" pitchFamily="18" charset="0"/>
                        </a:rPr>
                        <a:t>0-20%, 0.48-0.6GeV</a:t>
                      </a:r>
                    </a:p>
                  </a:txBody>
                  <a:tcPr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hMerge="1">
                  <a:txBody>
                    <a:bodyPr/>
                    <a:lstStyle/>
                    <a:p>
                      <a:endParaRPr lang="hu-HU"/>
                    </a:p>
                  </a:txBody>
                  <a:tcPr/>
                </a:tc>
                <a:tc hMerge="1">
                  <a:txBody>
                    <a:bodyPr/>
                    <a:lstStyle/>
                    <a:p>
                      <a:endParaRPr lang="hu-HU"/>
                    </a:p>
                  </a:txBody>
                  <a:tcPr/>
                </a:tc>
              </a:tr>
              <a:tr h="250825">
                <a:tc>
                  <a:txBody>
                    <a:bodyPr/>
                    <a:lstStyle/>
                    <a:p>
                      <a:pPr marL="0" marR="0" lvl="0" indent="0" algn="r"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Book Antiqua" pitchFamily="18" charset="0"/>
                        </a:rPr>
                        <a:t>R</a:t>
                      </a:r>
                    </a:p>
                  </a:txBody>
                  <a:tcPr marL="18000" marR="18000" marT="18000" marB="18000" anchor="ctr" horzOverflow="overflow">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r"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Book Antiqua" pitchFamily="18" charset="0"/>
                        </a:rPr>
                        <a:t>5.69fm ±</a:t>
                      </a:r>
                    </a:p>
                  </a:txBody>
                  <a:tcPr marL="18000" marR="18000" marT="18000" marB="18000"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Book Antiqua" pitchFamily="18" charset="0"/>
                        </a:rPr>
                        <a:t>0.16fm</a:t>
                      </a:r>
                    </a:p>
                  </a:txBody>
                  <a:tcPr marL="18000" marR="18000" marT="18000" marB="18000" anchor="ctr" horzOverflow="overflow">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54000">
                <a:tc>
                  <a:txBody>
                    <a:bodyPr/>
                    <a:lstStyle/>
                    <a:p>
                      <a:pPr marL="0" marR="0" lvl="0" indent="0" algn="r"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Symbol" pitchFamily="18" charset="2"/>
                        </a:rPr>
                        <a:t>a</a:t>
                      </a:r>
                    </a:p>
                  </a:txBody>
                  <a:tcPr marL="18000" marR="18000" marT="18000" marB="18000" anchor="ctr" horzOverflow="overflow">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r"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Book Antiqua" pitchFamily="18" charset="0"/>
                        </a:rPr>
                        <a:t>1.57 ±</a:t>
                      </a:r>
                    </a:p>
                  </a:txBody>
                  <a:tcPr marL="18000" marR="18000" marT="18000" marB="18000"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Book Antiqua" pitchFamily="18" charset="0"/>
                        </a:rPr>
                        <a:t>0.06</a:t>
                      </a:r>
                    </a:p>
                  </a:txBody>
                  <a:tcPr marL="18000" marR="18000" marT="18000" marB="18000" anchor="ctr" horzOverflow="overflow">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04788">
                <a:tc>
                  <a:txBody>
                    <a:bodyPr/>
                    <a:lstStyle/>
                    <a:p>
                      <a:pPr marL="0" marR="0" lvl="0" indent="0" algn="r"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Symbol" pitchFamily="18" charset="2"/>
                        </a:rPr>
                        <a:t>l</a:t>
                      </a:r>
                    </a:p>
                  </a:txBody>
                  <a:tcPr marL="18000" marR="18000" marT="18000" marB="18000" anchor="ctr" horzOverflow="overflow">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r"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Book Antiqua" pitchFamily="18" charset="0"/>
                        </a:rPr>
                        <a:t>1.00 ±</a:t>
                      </a:r>
                    </a:p>
                  </a:txBody>
                  <a:tcPr marL="18000" marR="18000" marT="18000" marB="18000"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Book Antiqua" pitchFamily="18" charset="0"/>
                        </a:rPr>
                        <a:t>0.04</a:t>
                      </a:r>
                    </a:p>
                  </a:txBody>
                  <a:tcPr marL="18000" marR="18000" marT="18000" marB="18000" anchor="ctr" horzOverflow="overflow">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133350">
                <a:tc>
                  <a:txBody>
                    <a:bodyPr/>
                    <a:lstStyle/>
                    <a:p>
                      <a:pPr marL="0" marR="0" lvl="0" indent="0" algn="r"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Book Antiqua" pitchFamily="18" charset="0"/>
                        </a:rPr>
                        <a:t>Chi2/NDF</a:t>
                      </a:r>
                    </a:p>
                  </a:txBody>
                  <a:tcPr marL="18000" marR="18000" marT="18000" marB="18000" anchor="ctr" horzOverflow="overflow">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gridSpan="2">
                  <a:txBody>
                    <a:bodyPr/>
                    <a:lstStyle/>
                    <a:p>
                      <a:pPr marL="0" marR="0" lvl="0" indent="0" algn="ctr" defTabSz="449263" rtl="0" eaLnBrk="1" fontAlgn="base" latinLnBrk="0" hangingPunct="1">
                        <a:lnSpc>
                          <a:spcPct val="85000"/>
                        </a:lnSpc>
                        <a:spcBef>
                          <a:spcPct val="0"/>
                        </a:spcBef>
                        <a:spcAft>
                          <a:spcPct val="0"/>
                        </a:spcAft>
                        <a:buClr>
                          <a:schemeClr val="tx1"/>
                        </a:buClr>
                        <a:buSzTx/>
                        <a:buFontTx/>
                        <a:buNone/>
                        <a:tabLst/>
                      </a:pPr>
                      <a:r>
                        <a:rPr kumimoji="0" lang="hu-HU" sz="1200" b="1" i="0" u="none" strike="noStrike" cap="none" normalizeH="0" baseline="0" smtClean="0">
                          <a:ln>
                            <a:noFill/>
                          </a:ln>
                          <a:solidFill>
                            <a:schemeClr val="bg2"/>
                          </a:solidFill>
                          <a:effectLst/>
                          <a:latin typeface="Book Antiqua" pitchFamily="18" charset="0"/>
                        </a:rPr>
                        <a:t>68.1/78</a:t>
                      </a:r>
                    </a:p>
                  </a:txBody>
                  <a:tcPr marL="18000" marR="18000" marT="18000" marB="18000" anchor="ctr" horzOverflow="overflow">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hMerge="1">
                  <a:txBody>
                    <a:bodyPr/>
                    <a:lstStyle/>
                    <a:p>
                      <a:endParaRPr lang="hu-HU"/>
                    </a:p>
                  </a:txBody>
                  <a:tcPr/>
                </a:tc>
              </a:tr>
            </a:tbl>
          </a:graphicData>
        </a:graphic>
      </p:graphicFrame>
      <p:sp>
        <p:nvSpPr>
          <p:cNvPr id="471068" name="Rectangle 28"/>
          <p:cNvSpPr>
            <a:spLocks noChangeArrowheads="1"/>
          </p:cNvSpPr>
          <p:nvPr/>
        </p:nvSpPr>
        <p:spPr bwMode="auto">
          <a:xfrm>
            <a:off x="5095875" y="1811338"/>
            <a:ext cx="2233613" cy="274637"/>
          </a:xfrm>
          <a:prstGeom prst="rect">
            <a:avLst/>
          </a:prstGeom>
          <a:noFill/>
          <a:ln w="9525">
            <a:noFill/>
            <a:miter lim="800000"/>
            <a:headEnd/>
            <a:tailEnd/>
          </a:ln>
          <a:effectLst/>
        </p:spPr>
        <p:txBody>
          <a:bodyPr>
            <a:spAutoFit/>
          </a:bodyPr>
          <a:lstStyle/>
          <a:p>
            <a:pPr>
              <a:spcBef>
                <a:spcPct val="50000"/>
              </a:spcBef>
              <a:defRPr/>
            </a:pPr>
            <a:r>
              <a:rPr lang="hu-HU" sz="1200">
                <a:solidFill>
                  <a:schemeClr val="bg2"/>
                </a:solidFill>
                <a:effectLst>
                  <a:outerShdw blurRad="38100" dist="38100" dir="2700000" algn="tl">
                    <a:srgbClr val="FFFFFF"/>
                  </a:outerShdw>
                </a:effectLst>
                <a:latin typeface="Book Antiqua" pitchFamily="18" charset="0"/>
              </a:rPr>
              <a:t>Braz.J.Phys.37:949-962,2007</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Dia számának helye 1"/>
          <p:cNvSpPr>
            <a:spLocks noGrp="1"/>
          </p:cNvSpPr>
          <p:nvPr>
            <p:ph type="sldNum" sz="quarter" idx="10"/>
          </p:nvPr>
        </p:nvSpPr>
        <p:spPr/>
        <p:txBody>
          <a:bodyPr/>
          <a:lstStyle/>
          <a:p>
            <a:pPr>
              <a:defRPr/>
            </a:pPr>
            <a:fld id="{C4BABBD2-DA0E-4429-A97E-17974D9593C4}" type="slidenum">
              <a:rPr lang="hu-HU"/>
              <a:pPr>
                <a:defRPr/>
              </a:pPr>
              <a:t>84</a:t>
            </a:fld>
            <a:endParaRPr lang="hu-HU"/>
          </a:p>
        </p:txBody>
      </p:sp>
      <p:sp>
        <p:nvSpPr>
          <p:cNvPr id="24579" name="Rectangle 3"/>
          <p:cNvSpPr>
            <a:spLocks noGrp="1" noChangeArrowheads="1"/>
          </p:cNvSpPr>
          <p:nvPr>
            <p:ph type="title" idx="4294967295"/>
          </p:nvPr>
        </p:nvSpPr>
        <p:spPr>
          <a:xfrm>
            <a:off x="401638" y="44450"/>
            <a:ext cx="8340725" cy="611188"/>
          </a:xfrm>
        </p:spPr>
        <p:txBody>
          <a:bodyPr lIns="0" tIns="0" rIns="0" bIns="0"/>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hu-HU" smtClean="0"/>
              <a:t>A szimmetriák helyreállása</a:t>
            </a:r>
            <a:endParaRPr lang="fi-FI" smtClean="0"/>
          </a:p>
        </p:txBody>
      </p:sp>
      <p:sp>
        <p:nvSpPr>
          <p:cNvPr id="485379" name="Rectangle 4"/>
          <p:cNvSpPr>
            <a:spLocks noGrp="1" noChangeArrowheads="1"/>
          </p:cNvSpPr>
          <p:nvPr>
            <p:ph type="body" idx="4294967295"/>
          </p:nvPr>
        </p:nvSpPr>
        <p:spPr>
          <a:xfrm>
            <a:off x="0" y="769938"/>
            <a:ext cx="9144000" cy="5913437"/>
          </a:xfrm>
        </p:spPr>
        <p:txBody>
          <a:bodyPr lIns="0" tIns="0" rIns="0" bIns="0"/>
          <a:lstStyle/>
          <a:p>
            <a:pPr marL="431800" indent="-323850" defTabSz="449263" eaLnBrk="1" hangingPunct="1">
              <a:tabLst>
                <a:tab pos="1447800" algn="l"/>
                <a:tab pos="2171700" algn="l"/>
                <a:tab pos="2895600" algn="l"/>
                <a:tab pos="3619500" algn="l"/>
                <a:tab pos="4343400" algn="l"/>
                <a:tab pos="5067300" algn="l"/>
                <a:tab pos="5791200" algn="l"/>
                <a:tab pos="6515100" algn="l"/>
                <a:tab pos="7239000" algn="l"/>
                <a:tab pos="7962900" algn="l"/>
                <a:tab pos="8686800" algn="l"/>
              </a:tabLst>
              <a:defRPr/>
            </a:pPr>
            <a:r>
              <a:rPr lang="hu-HU" sz="2800" smtClean="0"/>
              <a:t>Íz szimmetria: U(3)</a:t>
            </a:r>
            <a:r>
              <a:rPr lang="en-US" sz="2800" smtClean="0"/>
              <a:t>×</a:t>
            </a:r>
            <a:r>
              <a:rPr lang="hu-HU" sz="2800" smtClean="0"/>
              <a:t>U(3), U(3)=U(1)</a:t>
            </a:r>
            <a:r>
              <a:rPr lang="en-US" sz="2800" smtClean="0"/>
              <a:t>×</a:t>
            </a:r>
            <a:r>
              <a:rPr lang="hu-HU" sz="2800" smtClean="0"/>
              <a:t>SU(3)</a:t>
            </a:r>
            <a:endParaRPr lang="en-US" sz="2800" smtClean="0"/>
          </a:p>
          <a:p>
            <a:pPr marL="431800" indent="-323850" defTabSz="449263" eaLnBrk="1" hangingPunct="1">
              <a:tabLst>
                <a:tab pos="1447800" algn="l"/>
                <a:tab pos="2171700" algn="l"/>
                <a:tab pos="2895600" algn="l"/>
                <a:tab pos="3619500" algn="l"/>
                <a:tab pos="4343400" algn="l"/>
                <a:tab pos="5067300" algn="l"/>
                <a:tab pos="5791200" algn="l"/>
                <a:tab pos="6515100" algn="l"/>
                <a:tab pos="7239000" algn="l"/>
                <a:tab pos="7962900" algn="l"/>
                <a:tab pos="8686800" algn="l"/>
              </a:tabLst>
              <a:defRPr/>
            </a:pPr>
            <a:r>
              <a:rPr lang="hu-HU" sz="2800" smtClean="0"/>
              <a:t>SU</a:t>
            </a:r>
            <a:r>
              <a:rPr lang="hu-HU" sz="2800" baseline="-25000" smtClean="0"/>
              <a:t>R</a:t>
            </a:r>
            <a:r>
              <a:rPr lang="hu-HU" sz="2800" smtClean="0"/>
              <a:t>(3)</a:t>
            </a:r>
            <a:r>
              <a:rPr lang="en-US" sz="2800" smtClean="0"/>
              <a:t>×</a:t>
            </a:r>
            <a:r>
              <a:rPr lang="hu-HU" sz="2800" smtClean="0"/>
              <a:t>SU</a:t>
            </a:r>
            <a:r>
              <a:rPr lang="hu-HU" sz="2800" baseline="-25000" smtClean="0"/>
              <a:t>L</a:t>
            </a:r>
            <a:r>
              <a:rPr lang="hu-HU" sz="2800" smtClean="0"/>
              <a:t>(3)→SU</a:t>
            </a:r>
            <a:r>
              <a:rPr lang="hu-HU" sz="2800" baseline="-25000" smtClean="0"/>
              <a:t>V</a:t>
            </a:r>
            <a:r>
              <a:rPr lang="hu-HU" sz="2800" smtClean="0"/>
              <a:t>(3)</a:t>
            </a:r>
          </a:p>
          <a:p>
            <a:pPr marL="863600" lvl="1" indent="-287338" defTabSz="449263" eaLnBrk="1" hangingPunct="1">
              <a:tabLst>
                <a:tab pos="1447800" algn="l"/>
                <a:tab pos="2171700" algn="l"/>
                <a:tab pos="2895600" algn="l"/>
                <a:tab pos="3619500" algn="l"/>
                <a:tab pos="4343400" algn="l"/>
                <a:tab pos="5067300" algn="l"/>
                <a:tab pos="5791200" algn="l"/>
                <a:tab pos="6515100" algn="l"/>
                <a:tab pos="7239000" algn="l"/>
                <a:tab pos="7962900" algn="l"/>
                <a:tab pos="8686800" algn="l"/>
              </a:tabLst>
              <a:defRPr/>
            </a:pPr>
            <a:r>
              <a:rPr lang="hu-HU" sz="2400" smtClean="0"/>
              <a:t>Spontán sérülés</a:t>
            </a:r>
          </a:p>
          <a:p>
            <a:pPr marL="863600" lvl="1" indent="-287338" defTabSz="449263" eaLnBrk="1" hangingPunct="1">
              <a:tabLst>
                <a:tab pos="1447800" algn="l"/>
                <a:tab pos="2171700" algn="l"/>
                <a:tab pos="2895600" algn="l"/>
                <a:tab pos="3619500" algn="l"/>
                <a:tab pos="4343400" algn="l"/>
                <a:tab pos="5067300" algn="l"/>
                <a:tab pos="5791200" algn="l"/>
                <a:tab pos="6515100" algn="l"/>
                <a:tab pos="7239000" algn="l"/>
                <a:tab pos="7962900" algn="l"/>
                <a:tab pos="8686800" algn="l"/>
              </a:tabLst>
              <a:defRPr/>
            </a:pPr>
            <a:r>
              <a:rPr lang="fi-FI" sz="2400" smtClean="0"/>
              <a:t>Goldstone bo</a:t>
            </a:r>
            <a:r>
              <a:rPr lang="hu-HU" sz="2400" smtClean="0"/>
              <a:t>z</a:t>
            </a:r>
            <a:r>
              <a:rPr lang="fi-FI" sz="2400" smtClean="0"/>
              <a:t>o</a:t>
            </a:r>
            <a:r>
              <a:rPr lang="hu-HU" sz="2400" smtClean="0"/>
              <a:t>nok</a:t>
            </a:r>
            <a:endParaRPr lang="fi-FI" sz="2400" smtClean="0"/>
          </a:p>
          <a:p>
            <a:pPr marL="863600" lvl="1" indent="-287338" defTabSz="449263" eaLnBrk="1" hangingPunct="1">
              <a:tabLst>
                <a:tab pos="1447800" algn="l"/>
                <a:tab pos="2171700" algn="l"/>
                <a:tab pos="2895600" algn="l"/>
                <a:tab pos="3619500" algn="l"/>
                <a:tab pos="4343400" algn="l"/>
                <a:tab pos="5067300" algn="l"/>
                <a:tab pos="5791200" algn="l"/>
                <a:tab pos="6515100" algn="l"/>
                <a:tab pos="7239000" algn="l"/>
                <a:tab pos="7962900" algn="l"/>
                <a:tab pos="8686800" algn="l"/>
              </a:tabLst>
              <a:defRPr/>
            </a:pPr>
            <a:r>
              <a:rPr lang="hu-HU" sz="2400" smtClean="0"/>
              <a:t>Ezek a könnyű mezonok</a:t>
            </a:r>
          </a:p>
          <a:p>
            <a:pPr marL="863600" lvl="1" indent="-287338" defTabSz="449263" eaLnBrk="1" hangingPunct="1">
              <a:tabLst>
                <a:tab pos="1447800" algn="l"/>
                <a:tab pos="2171700" algn="l"/>
                <a:tab pos="2895600" algn="l"/>
                <a:tab pos="3619500" algn="l"/>
                <a:tab pos="4343400" algn="l"/>
                <a:tab pos="5067300" algn="l"/>
                <a:tab pos="5791200" algn="l"/>
                <a:tab pos="6515100" algn="l"/>
                <a:tab pos="7239000" algn="l"/>
                <a:tab pos="7962900" algn="l"/>
                <a:tab pos="8686800" algn="l"/>
              </a:tabLst>
              <a:defRPr/>
            </a:pPr>
            <a:r>
              <a:rPr lang="hu-HU" sz="2400" smtClean="0"/>
              <a:t>Mezon-oktett: 8 db</a:t>
            </a:r>
            <a:endParaRPr lang="fi-FI" sz="2400" smtClean="0"/>
          </a:p>
          <a:p>
            <a:pPr marL="431800" indent="-323850" defTabSz="449263" eaLnBrk="1" hangingPunct="1">
              <a:tabLst>
                <a:tab pos="1447800" algn="l"/>
                <a:tab pos="2171700" algn="l"/>
                <a:tab pos="2895600" algn="l"/>
                <a:tab pos="3619500" algn="l"/>
                <a:tab pos="4343400" algn="l"/>
                <a:tab pos="5067300" algn="l"/>
                <a:tab pos="5791200" algn="l"/>
                <a:tab pos="6515100" algn="l"/>
                <a:tab pos="7239000" algn="l"/>
                <a:tab pos="7962900" algn="l"/>
                <a:tab pos="8686800" algn="l"/>
              </a:tabLst>
              <a:defRPr/>
            </a:pPr>
            <a:r>
              <a:rPr lang="hu-HU" sz="2800" smtClean="0"/>
              <a:t>U</a:t>
            </a:r>
            <a:r>
              <a:rPr lang="hu-HU" sz="2800" baseline="-25000" smtClean="0"/>
              <a:t>A</a:t>
            </a:r>
            <a:r>
              <a:rPr lang="hu-HU" sz="2800" smtClean="0"/>
              <a:t>(1)</a:t>
            </a:r>
            <a:r>
              <a:rPr lang="en-US" sz="2800" smtClean="0"/>
              <a:t>×</a:t>
            </a:r>
            <a:r>
              <a:rPr lang="hu-HU" sz="2800" smtClean="0"/>
              <a:t>U</a:t>
            </a:r>
            <a:r>
              <a:rPr lang="hu-HU" sz="2800" baseline="-25000" smtClean="0"/>
              <a:t>V</a:t>
            </a:r>
            <a:r>
              <a:rPr lang="hu-HU" sz="2800" smtClean="0"/>
              <a:t>(1)→U</a:t>
            </a:r>
            <a:r>
              <a:rPr lang="hu-HU" sz="2800" baseline="-25000" smtClean="0"/>
              <a:t>V</a:t>
            </a:r>
            <a:r>
              <a:rPr lang="hu-HU" sz="2800" smtClean="0"/>
              <a:t>(1) (barionszám)</a:t>
            </a:r>
          </a:p>
          <a:p>
            <a:pPr marL="863600" lvl="1" indent="-287338" defTabSz="449263" eaLnBrk="1" hangingPunct="1">
              <a:tabLst>
                <a:tab pos="1447800" algn="l"/>
                <a:tab pos="2171700" algn="l"/>
                <a:tab pos="2895600" algn="l"/>
                <a:tab pos="3619500" algn="l"/>
                <a:tab pos="4343400" algn="l"/>
                <a:tab pos="5067300" algn="l"/>
                <a:tab pos="5791200" algn="l"/>
                <a:tab pos="6515100" algn="l"/>
                <a:tab pos="7239000" algn="l"/>
                <a:tab pos="7962900" algn="l"/>
                <a:tab pos="8686800" algn="l"/>
              </a:tabLst>
              <a:defRPr/>
            </a:pPr>
            <a:r>
              <a:rPr lang="hu-HU" sz="2400" smtClean="0"/>
              <a:t>Explicit szimmetriasértés</a:t>
            </a:r>
          </a:p>
          <a:p>
            <a:pPr marL="863600" lvl="1" indent="-287338" defTabSz="449263" eaLnBrk="1" hangingPunct="1">
              <a:tabLst>
                <a:tab pos="1447800" algn="l"/>
                <a:tab pos="2171700" algn="l"/>
                <a:tab pos="2895600" algn="l"/>
                <a:tab pos="3619500" algn="l"/>
                <a:tab pos="4343400" algn="l"/>
                <a:tab pos="5067300" algn="l"/>
                <a:tab pos="5791200" algn="l"/>
                <a:tab pos="6515100" algn="l"/>
                <a:tab pos="7239000" algn="l"/>
                <a:tab pos="7962900" algn="l"/>
                <a:tab pos="8686800" algn="l"/>
              </a:tabLst>
              <a:defRPr/>
            </a:pPr>
            <a:r>
              <a:rPr lang="hu-HU" sz="2400" smtClean="0"/>
              <a:t>U</a:t>
            </a:r>
            <a:r>
              <a:rPr lang="hu-HU" sz="2400" baseline="-25000" smtClean="0"/>
              <a:t>A</a:t>
            </a:r>
            <a:r>
              <a:rPr lang="hu-HU" sz="2400" smtClean="0"/>
              <a:t>(1) sérül: 9. tömeges mezon </a:t>
            </a:r>
            <a:endParaRPr lang="hu-HU" sz="2400" smtClean="0">
              <a:cs typeface="Arial" charset="0"/>
            </a:endParaRPr>
          </a:p>
          <a:p>
            <a:pPr marL="863600" lvl="1" indent="-287338" defTabSz="449263" eaLnBrk="1" hangingPunct="1">
              <a:tabLst>
                <a:tab pos="1447800" algn="l"/>
                <a:tab pos="2171700" algn="l"/>
                <a:tab pos="2895600" algn="l"/>
                <a:tab pos="3619500" algn="l"/>
                <a:tab pos="4343400" algn="l"/>
                <a:tab pos="5067300" algn="l"/>
                <a:tab pos="5791200" algn="l"/>
                <a:tab pos="6515100" algn="l"/>
                <a:tab pos="7239000" algn="l"/>
                <a:tab pos="7962900" algn="l"/>
                <a:tab pos="8686800" algn="l"/>
              </a:tabLst>
              <a:defRPr/>
            </a:pPr>
            <a:r>
              <a:rPr lang="hu-HU" sz="2400" smtClean="0">
                <a:solidFill>
                  <a:srgbClr val="FF0000"/>
                </a:solidFill>
                <a:latin typeface="Symbol" pitchFamily="18" charset="2"/>
              </a:rPr>
              <a:t>h</a:t>
            </a:r>
            <a:r>
              <a:rPr lang="hu-HU" sz="2400" smtClean="0">
                <a:solidFill>
                  <a:srgbClr val="FF0000"/>
                </a:solidFill>
              </a:rPr>
              <a:t>’</a:t>
            </a:r>
            <a:r>
              <a:rPr lang="fi-FI" sz="2400" smtClean="0">
                <a:solidFill>
                  <a:srgbClr val="FF0000"/>
                </a:solidFill>
              </a:rPr>
              <a:t> (958 MeV)</a:t>
            </a:r>
            <a:endParaRPr lang="hu-HU" sz="2400" smtClean="0">
              <a:solidFill>
                <a:srgbClr val="FF0000"/>
              </a:solidFill>
            </a:endParaRPr>
          </a:p>
          <a:p>
            <a:pPr marL="431800" indent="-323850" defTabSz="449263" eaLnBrk="1" hangingPunct="1">
              <a:tabLst>
                <a:tab pos="1447800" algn="l"/>
                <a:tab pos="2171700" algn="l"/>
                <a:tab pos="2895600" algn="l"/>
                <a:tab pos="3619500" algn="l"/>
                <a:tab pos="4343400" algn="l"/>
                <a:tab pos="5067300" algn="l"/>
                <a:tab pos="5791200" algn="l"/>
                <a:tab pos="6515100" algn="l"/>
                <a:tab pos="7239000" algn="l"/>
                <a:tab pos="7962900" algn="l"/>
                <a:tab pos="8686800" algn="l"/>
              </a:tabLst>
              <a:defRPr/>
            </a:pPr>
            <a:r>
              <a:rPr lang="hu-HU" sz="2800" smtClean="0"/>
              <a:t>Szimmetria helyreállása: tömegcsökkenés</a:t>
            </a:r>
          </a:p>
          <a:p>
            <a:pPr marL="863600" lvl="1" indent="-287338" defTabSz="449263" eaLnBrk="1" hangingPunct="1">
              <a:tabLst>
                <a:tab pos="1447800" algn="l"/>
                <a:tab pos="2171700" algn="l"/>
                <a:tab pos="2895600" algn="l"/>
                <a:tab pos="3619500" algn="l"/>
                <a:tab pos="4343400" algn="l"/>
                <a:tab pos="5067300" algn="l"/>
                <a:tab pos="5791200" algn="l"/>
                <a:tab pos="6515100" algn="l"/>
                <a:tab pos="7239000" algn="l"/>
                <a:tab pos="7962900" algn="l"/>
                <a:tab pos="8686800" algn="l"/>
              </a:tabLst>
              <a:defRPr/>
            </a:pPr>
            <a:r>
              <a:rPr lang="fi-FI" sz="1800" smtClean="0"/>
              <a:t>J. I. Kapusta, D. Kharzeev, L. D. McLerran Phys.Rev.D53:5028-5033,1996.</a:t>
            </a:r>
            <a:endParaRPr lang="hu-HU" sz="1800" smtClean="0"/>
          </a:p>
          <a:p>
            <a:pPr marL="431800" indent="-323850" defTabSz="449263" eaLnBrk="1" hangingPunct="1">
              <a:tabLst>
                <a:tab pos="1447800" algn="l"/>
                <a:tab pos="2171700" algn="l"/>
                <a:tab pos="2895600" algn="l"/>
                <a:tab pos="3619500" algn="l"/>
                <a:tab pos="4343400" algn="l"/>
                <a:tab pos="5067300" algn="l"/>
                <a:tab pos="5791200" algn="l"/>
                <a:tab pos="6515100" algn="l"/>
                <a:tab pos="7239000" algn="l"/>
                <a:tab pos="7962900" algn="l"/>
                <a:tab pos="8686800" algn="l"/>
              </a:tabLst>
              <a:defRPr/>
            </a:pPr>
            <a:r>
              <a:rPr lang="hu-HU" sz="2800" smtClean="0"/>
              <a:t>Keletkezési valószínűség: </a:t>
            </a:r>
            <a:r>
              <a:rPr lang="hu-HU" sz="2800" b="0" smtClean="0">
                <a:latin typeface="Symbol" pitchFamily="18" charset="2"/>
              </a:rPr>
              <a:t>s </a:t>
            </a:r>
            <a:r>
              <a:rPr lang="hu-HU" sz="2800" b="0" smtClean="0"/>
              <a:t>~ </a:t>
            </a:r>
            <a:r>
              <a:rPr lang="hu-HU" sz="2800" b="0" i="1" smtClean="0"/>
              <a:t>m</a:t>
            </a:r>
            <a:r>
              <a:rPr lang="hu-HU" sz="2800" b="0" i="1" baseline="30000" smtClean="0">
                <a:latin typeface="Symbol" pitchFamily="18" charset="2"/>
              </a:rPr>
              <a:t>a </a:t>
            </a:r>
            <a:r>
              <a:rPr lang="hu-HU" sz="2800" b="0" smtClean="0"/>
              <a:t>e</a:t>
            </a:r>
            <a:r>
              <a:rPr lang="hu-HU" sz="2800" b="0" baseline="30000" smtClean="0"/>
              <a:t>-</a:t>
            </a:r>
            <a:r>
              <a:rPr lang="hu-HU" sz="2800" b="0" i="1" baseline="30000" smtClean="0"/>
              <a:t>m/T</a:t>
            </a:r>
            <a:r>
              <a:rPr lang="hu-HU" sz="2800" smtClean="0"/>
              <a:t> (Hagedorn)</a:t>
            </a:r>
            <a:endParaRPr lang="fi-FI" sz="2800" i="1" baseline="30000" smtClean="0"/>
          </a:p>
        </p:txBody>
      </p:sp>
      <p:sp>
        <p:nvSpPr>
          <p:cNvPr id="19470" name="Line 6"/>
          <p:cNvSpPr>
            <a:spLocks noChangeShapeType="1"/>
          </p:cNvSpPr>
          <p:nvPr/>
        </p:nvSpPr>
        <p:spPr bwMode="auto">
          <a:xfrm>
            <a:off x="5922963" y="2497138"/>
            <a:ext cx="1095375" cy="1828800"/>
          </a:xfrm>
          <a:prstGeom prst="line">
            <a:avLst/>
          </a:prstGeom>
          <a:noFill/>
          <a:ln w="38100">
            <a:solidFill>
              <a:schemeClr val="bg2"/>
            </a:solidFill>
            <a:round/>
            <a:headEnd/>
            <a:tailEnd/>
          </a:ln>
        </p:spPr>
        <p:txBody>
          <a:bodyPr anchor="ctr"/>
          <a:lstStyle/>
          <a:p>
            <a:endParaRPr lang="hu-HU"/>
          </a:p>
        </p:txBody>
      </p:sp>
      <p:sp>
        <p:nvSpPr>
          <p:cNvPr id="19471" name="Line 7"/>
          <p:cNvSpPr>
            <a:spLocks noChangeShapeType="1"/>
          </p:cNvSpPr>
          <p:nvPr/>
        </p:nvSpPr>
        <p:spPr bwMode="auto">
          <a:xfrm>
            <a:off x="6602413" y="1277938"/>
            <a:ext cx="1797050" cy="3048000"/>
          </a:xfrm>
          <a:prstGeom prst="line">
            <a:avLst/>
          </a:prstGeom>
          <a:noFill/>
          <a:ln w="38100">
            <a:solidFill>
              <a:schemeClr val="bg2"/>
            </a:solidFill>
            <a:round/>
            <a:headEnd/>
            <a:tailEnd/>
          </a:ln>
        </p:spPr>
        <p:txBody>
          <a:bodyPr anchor="ctr"/>
          <a:lstStyle/>
          <a:p>
            <a:endParaRPr lang="hu-HU"/>
          </a:p>
        </p:txBody>
      </p:sp>
      <p:sp>
        <p:nvSpPr>
          <p:cNvPr id="19472" name="Line 8"/>
          <p:cNvSpPr>
            <a:spLocks noChangeShapeType="1"/>
          </p:cNvSpPr>
          <p:nvPr/>
        </p:nvSpPr>
        <p:spPr bwMode="auto">
          <a:xfrm>
            <a:off x="5791200" y="2790825"/>
            <a:ext cx="3352800" cy="0"/>
          </a:xfrm>
          <a:prstGeom prst="line">
            <a:avLst/>
          </a:prstGeom>
          <a:noFill/>
          <a:ln w="38100">
            <a:solidFill>
              <a:schemeClr val="bg2"/>
            </a:solidFill>
            <a:round/>
            <a:headEnd/>
            <a:tailEnd/>
          </a:ln>
        </p:spPr>
        <p:txBody>
          <a:bodyPr anchor="ctr"/>
          <a:lstStyle/>
          <a:p>
            <a:endParaRPr lang="hu-HU"/>
          </a:p>
        </p:txBody>
      </p:sp>
      <p:sp>
        <p:nvSpPr>
          <p:cNvPr id="19473" name="Line 9"/>
          <p:cNvSpPr>
            <a:spLocks noChangeShapeType="1"/>
          </p:cNvSpPr>
          <p:nvPr/>
        </p:nvSpPr>
        <p:spPr bwMode="auto">
          <a:xfrm>
            <a:off x="7961313" y="1277938"/>
            <a:ext cx="1095375" cy="1828800"/>
          </a:xfrm>
          <a:prstGeom prst="line">
            <a:avLst/>
          </a:prstGeom>
          <a:noFill/>
          <a:ln w="38100">
            <a:solidFill>
              <a:schemeClr val="bg2"/>
            </a:solidFill>
            <a:round/>
            <a:headEnd/>
            <a:tailEnd/>
          </a:ln>
        </p:spPr>
        <p:txBody>
          <a:bodyPr anchor="ctr"/>
          <a:lstStyle/>
          <a:p>
            <a:endParaRPr lang="hu-HU"/>
          </a:p>
        </p:txBody>
      </p:sp>
      <p:sp>
        <p:nvSpPr>
          <p:cNvPr id="19474" name="Line 10"/>
          <p:cNvSpPr>
            <a:spLocks noChangeShapeType="1"/>
          </p:cNvSpPr>
          <p:nvPr/>
        </p:nvSpPr>
        <p:spPr bwMode="auto">
          <a:xfrm>
            <a:off x="6316663" y="1614488"/>
            <a:ext cx="2411412" cy="0"/>
          </a:xfrm>
          <a:prstGeom prst="line">
            <a:avLst/>
          </a:prstGeom>
          <a:noFill/>
          <a:ln w="38100">
            <a:solidFill>
              <a:schemeClr val="bg2"/>
            </a:solidFill>
            <a:round/>
            <a:headEnd/>
            <a:tailEnd/>
          </a:ln>
        </p:spPr>
        <p:txBody>
          <a:bodyPr anchor="ctr"/>
          <a:lstStyle/>
          <a:p>
            <a:endParaRPr lang="hu-HU"/>
          </a:p>
        </p:txBody>
      </p:sp>
      <p:sp>
        <p:nvSpPr>
          <p:cNvPr id="19475" name="Line 11"/>
          <p:cNvSpPr>
            <a:spLocks noChangeShapeType="1"/>
          </p:cNvSpPr>
          <p:nvPr/>
        </p:nvSpPr>
        <p:spPr bwMode="auto">
          <a:xfrm>
            <a:off x="6338888" y="3948113"/>
            <a:ext cx="2279650" cy="0"/>
          </a:xfrm>
          <a:prstGeom prst="line">
            <a:avLst/>
          </a:prstGeom>
          <a:noFill/>
          <a:ln w="38100">
            <a:solidFill>
              <a:schemeClr val="bg2"/>
            </a:solidFill>
            <a:round/>
            <a:headEnd/>
            <a:tailEnd/>
          </a:ln>
        </p:spPr>
        <p:txBody>
          <a:bodyPr anchor="ctr"/>
          <a:lstStyle/>
          <a:p>
            <a:endParaRPr lang="hu-HU"/>
          </a:p>
        </p:txBody>
      </p:sp>
      <p:sp>
        <p:nvSpPr>
          <p:cNvPr id="19476" name="AutoShape 12"/>
          <p:cNvSpPr>
            <a:spLocks noChangeArrowheads="1"/>
          </p:cNvSpPr>
          <p:nvPr/>
        </p:nvSpPr>
        <p:spPr bwMode="auto">
          <a:xfrm>
            <a:off x="6097588" y="1614488"/>
            <a:ext cx="2760662" cy="2333625"/>
          </a:xfrm>
          <a:prstGeom prst="hexagon">
            <a:avLst>
              <a:gd name="adj" fmla="val 29575"/>
              <a:gd name="vf" fmla="val 115470"/>
            </a:avLst>
          </a:prstGeom>
          <a:noFill/>
          <a:ln w="38100" algn="ctr">
            <a:solidFill>
              <a:srgbClr val="FF0000"/>
            </a:solidFill>
            <a:miter lim="800000"/>
            <a:headEnd/>
            <a:tailEnd/>
          </a:ln>
        </p:spPr>
        <p:txBody>
          <a:bodyPr wrap="none" anchor="ctr"/>
          <a:lstStyle/>
          <a:p>
            <a:pPr>
              <a:spcBef>
                <a:spcPts val="700"/>
              </a:spcBef>
              <a:buClr>
                <a:srgbClr val="0066CC"/>
              </a:buClr>
              <a:buFont typeface="Wingdings" pitchFamily="2" charset="2"/>
              <a:buNone/>
            </a:pPr>
            <a:endParaRPr lang="hu-HU" sz="1800" b="0">
              <a:solidFill>
                <a:srgbClr val="000066"/>
              </a:solidFill>
              <a:latin typeface="Arial" charset="0"/>
            </a:endParaRPr>
          </a:p>
        </p:txBody>
      </p:sp>
      <p:grpSp>
        <p:nvGrpSpPr>
          <p:cNvPr id="19477" name="Group 13"/>
          <p:cNvGrpSpPr>
            <a:grpSpLocks/>
          </p:cNvGrpSpPr>
          <p:nvPr/>
        </p:nvGrpSpPr>
        <p:grpSpPr bwMode="auto">
          <a:xfrm>
            <a:off x="6492875" y="1382713"/>
            <a:ext cx="558800" cy="531812"/>
            <a:chOff x="4645" y="997"/>
            <a:chExt cx="1221" cy="1208"/>
          </a:xfrm>
        </p:grpSpPr>
        <p:graphicFrame>
          <p:nvGraphicFramePr>
            <p:cNvPr id="19466" name="Object 14"/>
            <p:cNvGraphicFramePr>
              <a:graphicFrameLocks noChangeAspect="1"/>
            </p:cNvGraphicFramePr>
            <p:nvPr/>
          </p:nvGraphicFramePr>
          <p:xfrm>
            <a:off x="4645" y="997"/>
            <a:ext cx="1221" cy="1208"/>
          </p:xfrm>
          <a:graphic>
            <a:graphicData uri="http://schemas.openxmlformats.org/presentationml/2006/ole">
              <mc:AlternateContent xmlns:mc="http://schemas.openxmlformats.org/markup-compatibility/2006">
                <mc:Choice xmlns:v="urn:schemas-microsoft-com:vml" Requires="v">
                  <p:oleObj spid="_x0000_s19467" name="Photo Editor fénykép" r:id="rId4" imgW="2762636" imgH="2734057" progId="">
                    <p:embed/>
                  </p:oleObj>
                </mc:Choice>
                <mc:Fallback>
                  <p:oleObj name="Photo Editor fénykép" r:id="rId4" imgW="2762636" imgH="2734057" progId="">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 y="997"/>
                          <a:ext cx="1221" cy="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91" name="Text Box 15"/>
            <p:cNvSpPr txBox="1">
              <a:spLocks noChangeArrowheads="1"/>
            </p:cNvSpPr>
            <p:nvPr/>
          </p:nvSpPr>
          <p:spPr bwMode="auto">
            <a:xfrm>
              <a:off x="4839" y="1084"/>
              <a:ext cx="1013" cy="901"/>
            </a:xfrm>
            <a:prstGeom prst="rect">
              <a:avLst/>
            </a:prstGeom>
            <a:noFill/>
            <a:ln w="9525" algn="ctr">
              <a:noFill/>
              <a:miter lim="800000"/>
              <a:headEnd/>
              <a:tailEnd/>
            </a:ln>
            <a:effectLst/>
          </p:spPr>
          <p:txBody>
            <a:bodyPr wrap="none" anchor="ctr">
              <a:spAutoFit/>
            </a:bodyPr>
            <a:lstStyle/>
            <a:p>
              <a:pPr defTabSz="4703763">
                <a:defRPr/>
              </a:pPr>
              <a:r>
                <a:rPr lang="hu-HU" sz="2000">
                  <a:effectLst>
                    <a:outerShdw blurRad="38100" dist="38100" dir="2700000" algn="tl">
                      <a:srgbClr val="C0C0C0"/>
                    </a:outerShdw>
                  </a:effectLst>
                </a:rPr>
                <a:t>K</a:t>
              </a:r>
              <a:r>
                <a:rPr lang="en-US" sz="2000" baseline="30000">
                  <a:effectLst>
                    <a:outerShdw blurRad="38100" dist="38100" dir="2700000" algn="tl">
                      <a:srgbClr val="C0C0C0"/>
                    </a:outerShdw>
                  </a:effectLst>
                </a:rPr>
                <a:t>0</a:t>
              </a:r>
            </a:p>
          </p:txBody>
        </p:sp>
      </p:grpSp>
      <p:grpSp>
        <p:nvGrpSpPr>
          <p:cNvPr id="19478" name="Group 16"/>
          <p:cNvGrpSpPr>
            <a:grpSpLocks/>
          </p:cNvGrpSpPr>
          <p:nvPr/>
        </p:nvGrpSpPr>
        <p:grpSpPr bwMode="auto">
          <a:xfrm>
            <a:off x="5965825" y="2574925"/>
            <a:ext cx="417513" cy="396875"/>
            <a:chOff x="3784" y="4233"/>
            <a:chExt cx="910" cy="903"/>
          </a:xfrm>
        </p:grpSpPr>
        <p:graphicFrame>
          <p:nvGraphicFramePr>
            <p:cNvPr id="19465" name="Object 17"/>
            <p:cNvGraphicFramePr>
              <a:graphicFrameLocks noChangeAspect="1"/>
            </p:cNvGraphicFramePr>
            <p:nvPr/>
          </p:nvGraphicFramePr>
          <p:xfrm>
            <a:off x="3832" y="4439"/>
            <a:ext cx="633" cy="626"/>
          </p:xfrm>
          <a:graphic>
            <a:graphicData uri="http://schemas.openxmlformats.org/presentationml/2006/ole">
              <mc:AlternateContent xmlns:mc="http://schemas.openxmlformats.org/markup-compatibility/2006">
                <mc:Choice xmlns:v="urn:schemas-microsoft-com:vml" Requires="v">
                  <p:oleObj spid="_x0000_s19468" name="Photo Editor fénykép" r:id="rId6" imgW="2762636" imgH="2734057" progId="">
                    <p:embed/>
                  </p:oleObj>
                </mc:Choice>
                <mc:Fallback>
                  <p:oleObj name="Photo Editor fénykép" r:id="rId6" imgW="2762636" imgH="2734057" progId="">
                    <p:embed/>
                    <p:pic>
                      <p:nvPicPr>
                        <p:cNvPr id="0"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2" y="4439"/>
                          <a:ext cx="633" cy="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94" name="Text Box 18"/>
            <p:cNvSpPr txBox="1">
              <a:spLocks noChangeArrowheads="1"/>
            </p:cNvSpPr>
            <p:nvPr/>
          </p:nvSpPr>
          <p:spPr bwMode="auto">
            <a:xfrm>
              <a:off x="3784" y="4233"/>
              <a:ext cx="910" cy="903"/>
            </a:xfrm>
            <a:prstGeom prst="rect">
              <a:avLst/>
            </a:prstGeom>
            <a:noFill/>
            <a:ln w="9525" algn="ctr">
              <a:noFill/>
              <a:miter lim="800000"/>
              <a:headEnd/>
              <a:tailEnd/>
            </a:ln>
            <a:effectLst/>
          </p:spPr>
          <p:txBody>
            <a:bodyPr wrap="none" anchor="ctr">
              <a:spAutoFit/>
            </a:bodyPr>
            <a:lstStyle/>
            <a:p>
              <a:pPr defTabSz="4703763">
                <a:defRPr/>
              </a:pPr>
              <a:r>
                <a:rPr lang="el-GR" sz="2000">
                  <a:effectLst>
                    <a:outerShdw blurRad="38100" dist="38100" dir="2700000" algn="tl">
                      <a:srgbClr val="C0C0C0"/>
                    </a:outerShdw>
                  </a:effectLst>
                  <a:cs typeface="Times New Roman" pitchFamily="18" charset="0"/>
                </a:rPr>
                <a:t>π</a:t>
              </a:r>
              <a:r>
                <a:rPr lang="en-US" sz="2000" baseline="30000">
                  <a:effectLst>
                    <a:outerShdw blurRad="38100" dist="38100" dir="2700000" algn="tl">
                      <a:srgbClr val="C0C0C0"/>
                    </a:outerShdw>
                  </a:effectLst>
                  <a:cs typeface="Times New Roman" pitchFamily="18" charset="0"/>
                </a:rPr>
                <a:t>−</a:t>
              </a:r>
            </a:p>
          </p:txBody>
        </p:sp>
      </p:grpSp>
      <p:grpSp>
        <p:nvGrpSpPr>
          <p:cNvPr id="19479" name="Group 19"/>
          <p:cNvGrpSpPr>
            <a:grpSpLocks/>
          </p:cNvGrpSpPr>
          <p:nvPr/>
        </p:nvGrpSpPr>
        <p:grpSpPr bwMode="auto">
          <a:xfrm>
            <a:off x="8661400" y="2574925"/>
            <a:ext cx="417513" cy="396875"/>
            <a:chOff x="10382" y="4233"/>
            <a:chExt cx="910" cy="903"/>
          </a:xfrm>
        </p:grpSpPr>
        <p:graphicFrame>
          <p:nvGraphicFramePr>
            <p:cNvPr id="19464" name="Object 20"/>
            <p:cNvGraphicFramePr>
              <a:graphicFrameLocks noChangeAspect="1"/>
            </p:cNvGraphicFramePr>
            <p:nvPr/>
          </p:nvGraphicFramePr>
          <p:xfrm>
            <a:off x="10430" y="4439"/>
            <a:ext cx="633" cy="626"/>
          </p:xfrm>
          <a:graphic>
            <a:graphicData uri="http://schemas.openxmlformats.org/presentationml/2006/ole">
              <mc:AlternateContent xmlns:mc="http://schemas.openxmlformats.org/markup-compatibility/2006">
                <mc:Choice xmlns:v="urn:schemas-microsoft-com:vml" Requires="v">
                  <p:oleObj spid="_x0000_s19469" name="Photo Editor fénykép" r:id="rId8" imgW="2762636" imgH="2734057" progId="">
                    <p:embed/>
                  </p:oleObj>
                </mc:Choice>
                <mc:Fallback>
                  <p:oleObj name="Photo Editor fénykép" r:id="rId8" imgW="2762636" imgH="2734057" progId="">
                    <p:embed/>
                    <p:pic>
                      <p:nvPicPr>
                        <p:cNvPr id="0"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30" y="4439"/>
                          <a:ext cx="633" cy="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97" name="Text Box 21"/>
            <p:cNvSpPr txBox="1">
              <a:spLocks noChangeArrowheads="1"/>
            </p:cNvSpPr>
            <p:nvPr/>
          </p:nvSpPr>
          <p:spPr bwMode="auto">
            <a:xfrm>
              <a:off x="10382" y="4233"/>
              <a:ext cx="910" cy="903"/>
            </a:xfrm>
            <a:prstGeom prst="rect">
              <a:avLst/>
            </a:prstGeom>
            <a:noFill/>
            <a:ln w="9525" algn="ctr">
              <a:noFill/>
              <a:miter lim="800000"/>
              <a:headEnd/>
              <a:tailEnd/>
            </a:ln>
            <a:effectLst/>
          </p:spPr>
          <p:txBody>
            <a:bodyPr wrap="none" anchor="ctr">
              <a:spAutoFit/>
            </a:bodyPr>
            <a:lstStyle/>
            <a:p>
              <a:pPr defTabSz="4703763">
                <a:defRPr/>
              </a:pPr>
              <a:r>
                <a:rPr lang="el-GR" sz="2000">
                  <a:effectLst>
                    <a:outerShdw blurRad="38100" dist="38100" dir="2700000" algn="tl">
                      <a:srgbClr val="C0C0C0"/>
                    </a:outerShdw>
                  </a:effectLst>
                  <a:cs typeface="Times New Roman" pitchFamily="18" charset="0"/>
                </a:rPr>
                <a:t>π</a:t>
              </a:r>
              <a:r>
                <a:rPr lang="en-US" sz="2000" baseline="30000">
                  <a:effectLst>
                    <a:outerShdw blurRad="38100" dist="38100" dir="2700000" algn="tl">
                      <a:srgbClr val="C0C0C0"/>
                    </a:outerShdw>
                  </a:effectLst>
                  <a:cs typeface="Times New Roman" pitchFamily="18" charset="0"/>
                </a:rPr>
                <a:t>+</a:t>
              </a:r>
            </a:p>
          </p:txBody>
        </p:sp>
      </p:grpSp>
      <p:grpSp>
        <p:nvGrpSpPr>
          <p:cNvPr id="19480" name="Group 22"/>
          <p:cNvGrpSpPr>
            <a:grpSpLocks/>
          </p:cNvGrpSpPr>
          <p:nvPr/>
        </p:nvGrpSpPr>
        <p:grpSpPr bwMode="auto">
          <a:xfrm>
            <a:off x="7939088" y="1382713"/>
            <a:ext cx="577850" cy="531812"/>
            <a:chOff x="8278" y="997"/>
            <a:chExt cx="1263" cy="1208"/>
          </a:xfrm>
        </p:grpSpPr>
        <p:graphicFrame>
          <p:nvGraphicFramePr>
            <p:cNvPr id="19463" name="Object 23"/>
            <p:cNvGraphicFramePr>
              <a:graphicFrameLocks noChangeAspect="1"/>
            </p:cNvGraphicFramePr>
            <p:nvPr/>
          </p:nvGraphicFramePr>
          <p:xfrm>
            <a:off x="8278" y="997"/>
            <a:ext cx="1221" cy="1208"/>
          </p:xfrm>
          <a:graphic>
            <a:graphicData uri="http://schemas.openxmlformats.org/presentationml/2006/ole">
              <mc:AlternateContent xmlns:mc="http://schemas.openxmlformats.org/markup-compatibility/2006">
                <mc:Choice xmlns:v="urn:schemas-microsoft-com:vml" Requires="v">
                  <p:oleObj spid="_x0000_s19470" name="Photo Editor fénykép" r:id="rId9" imgW="2762636" imgH="2734057" progId="">
                    <p:embed/>
                  </p:oleObj>
                </mc:Choice>
                <mc:Fallback>
                  <p:oleObj name="Photo Editor fénykép" r:id="rId9" imgW="2762636" imgH="2734057" progId="">
                    <p:embed/>
                    <p:pic>
                      <p:nvPicPr>
                        <p:cNvPr id="0" name="Object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8" y="997"/>
                          <a:ext cx="1221" cy="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600" name="Text Box 24"/>
            <p:cNvSpPr txBox="1">
              <a:spLocks noChangeArrowheads="1"/>
            </p:cNvSpPr>
            <p:nvPr/>
          </p:nvSpPr>
          <p:spPr bwMode="auto">
            <a:xfrm>
              <a:off x="8472" y="1138"/>
              <a:ext cx="1069" cy="901"/>
            </a:xfrm>
            <a:prstGeom prst="rect">
              <a:avLst/>
            </a:prstGeom>
            <a:noFill/>
            <a:ln w="9525" algn="ctr">
              <a:noFill/>
              <a:miter lim="800000"/>
              <a:headEnd/>
              <a:tailEnd/>
            </a:ln>
            <a:effectLst/>
          </p:spPr>
          <p:txBody>
            <a:bodyPr anchor="ctr">
              <a:spAutoFit/>
            </a:bodyPr>
            <a:lstStyle/>
            <a:p>
              <a:pPr defTabSz="4703763">
                <a:defRPr/>
              </a:pPr>
              <a:r>
                <a:rPr lang="hu-HU" sz="2000">
                  <a:effectLst>
                    <a:outerShdw blurRad="38100" dist="38100" dir="2700000" algn="tl">
                      <a:srgbClr val="C0C0C0"/>
                    </a:outerShdw>
                  </a:effectLst>
                </a:rPr>
                <a:t>K</a:t>
              </a:r>
              <a:r>
                <a:rPr lang="en-US" sz="2000" baseline="30000">
                  <a:effectLst>
                    <a:outerShdw blurRad="38100" dist="38100" dir="2700000" algn="tl">
                      <a:srgbClr val="C0C0C0"/>
                    </a:outerShdw>
                  </a:effectLst>
                </a:rPr>
                <a:t>+</a:t>
              </a:r>
            </a:p>
          </p:txBody>
        </p:sp>
      </p:grpSp>
      <p:grpSp>
        <p:nvGrpSpPr>
          <p:cNvPr id="19481" name="Group 25"/>
          <p:cNvGrpSpPr>
            <a:grpSpLocks/>
          </p:cNvGrpSpPr>
          <p:nvPr/>
        </p:nvGrpSpPr>
        <p:grpSpPr bwMode="auto">
          <a:xfrm>
            <a:off x="6515100" y="3632200"/>
            <a:ext cx="558800" cy="531813"/>
            <a:chOff x="4645" y="7259"/>
            <a:chExt cx="1221" cy="1208"/>
          </a:xfrm>
        </p:grpSpPr>
        <p:graphicFrame>
          <p:nvGraphicFramePr>
            <p:cNvPr id="19462" name="Object 26"/>
            <p:cNvGraphicFramePr>
              <a:graphicFrameLocks noChangeAspect="1"/>
            </p:cNvGraphicFramePr>
            <p:nvPr/>
          </p:nvGraphicFramePr>
          <p:xfrm>
            <a:off x="4645" y="7259"/>
            <a:ext cx="1221" cy="1208"/>
          </p:xfrm>
          <a:graphic>
            <a:graphicData uri="http://schemas.openxmlformats.org/presentationml/2006/ole">
              <mc:AlternateContent xmlns:mc="http://schemas.openxmlformats.org/markup-compatibility/2006">
                <mc:Choice xmlns:v="urn:schemas-microsoft-com:vml" Requires="v">
                  <p:oleObj spid="_x0000_s19471" name="Photo Editor fénykép" r:id="rId10" imgW="2762636" imgH="2734057" progId="">
                    <p:embed/>
                  </p:oleObj>
                </mc:Choice>
                <mc:Fallback>
                  <p:oleObj name="Photo Editor fénykép" r:id="rId10" imgW="2762636" imgH="2734057" progId="">
                    <p:embed/>
                    <p:pic>
                      <p:nvPicPr>
                        <p:cNvPr id="0" name="Object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 y="7259"/>
                          <a:ext cx="1221" cy="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603" name="Text Box 27"/>
            <p:cNvSpPr txBox="1">
              <a:spLocks noChangeArrowheads="1"/>
            </p:cNvSpPr>
            <p:nvPr/>
          </p:nvSpPr>
          <p:spPr bwMode="auto">
            <a:xfrm>
              <a:off x="4794" y="7346"/>
              <a:ext cx="1037" cy="905"/>
            </a:xfrm>
            <a:prstGeom prst="rect">
              <a:avLst/>
            </a:prstGeom>
            <a:noFill/>
            <a:ln w="9525" algn="ctr">
              <a:noFill/>
              <a:miter lim="800000"/>
              <a:headEnd/>
              <a:tailEnd/>
            </a:ln>
            <a:effectLst/>
          </p:spPr>
          <p:txBody>
            <a:bodyPr wrap="none" anchor="ctr">
              <a:spAutoFit/>
            </a:bodyPr>
            <a:lstStyle/>
            <a:p>
              <a:pPr defTabSz="4703763">
                <a:defRPr/>
              </a:pPr>
              <a:r>
                <a:rPr lang="hu-HU" sz="2000">
                  <a:effectLst>
                    <a:outerShdw blurRad="38100" dist="38100" dir="2700000" algn="tl">
                      <a:srgbClr val="C0C0C0"/>
                    </a:outerShdw>
                  </a:effectLst>
                </a:rPr>
                <a:t>K</a:t>
              </a:r>
              <a:r>
                <a:rPr lang="en-US" sz="2000" baseline="30000">
                  <a:effectLst>
                    <a:outerShdw blurRad="38100" dist="38100" dir="2700000" algn="tl">
                      <a:srgbClr val="C0C0C0"/>
                    </a:outerShdw>
                  </a:effectLst>
                  <a:cs typeface="Times New Roman" pitchFamily="18" charset="0"/>
                </a:rPr>
                <a:t>−</a:t>
              </a:r>
              <a:endParaRPr lang="en-US" sz="900">
                <a:solidFill>
                  <a:schemeClr val="accent2"/>
                </a:solidFill>
                <a:cs typeface="Times New Roman" pitchFamily="18" charset="0"/>
              </a:endParaRPr>
            </a:p>
          </p:txBody>
        </p:sp>
      </p:grpSp>
      <p:grpSp>
        <p:nvGrpSpPr>
          <p:cNvPr id="19482" name="Group 28"/>
          <p:cNvGrpSpPr>
            <a:grpSpLocks/>
          </p:cNvGrpSpPr>
          <p:nvPr/>
        </p:nvGrpSpPr>
        <p:grpSpPr bwMode="auto">
          <a:xfrm>
            <a:off x="7894638" y="3652838"/>
            <a:ext cx="558800" cy="531812"/>
            <a:chOff x="8278" y="7259"/>
            <a:chExt cx="1221" cy="1208"/>
          </a:xfrm>
        </p:grpSpPr>
        <p:graphicFrame>
          <p:nvGraphicFramePr>
            <p:cNvPr id="19461" name="Object 29"/>
            <p:cNvGraphicFramePr>
              <a:graphicFrameLocks noChangeAspect="1"/>
            </p:cNvGraphicFramePr>
            <p:nvPr/>
          </p:nvGraphicFramePr>
          <p:xfrm>
            <a:off x="8278" y="7259"/>
            <a:ext cx="1221" cy="1208"/>
          </p:xfrm>
          <a:graphic>
            <a:graphicData uri="http://schemas.openxmlformats.org/presentationml/2006/ole">
              <mc:AlternateContent xmlns:mc="http://schemas.openxmlformats.org/markup-compatibility/2006">
                <mc:Choice xmlns:v="urn:schemas-microsoft-com:vml" Requires="v">
                  <p:oleObj spid="_x0000_s19472" name="Photo Editor fénykép" r:id="rId11" imgW="2762636" imgH="2734057" progId="">
                    <p:embed/>
                  </p:oleObj>
                </mc:Choice>
                <mc:Fallback>
                  <p:oleObj name="Photo Editor fénykép" r:id="rId11" imgW="2762636" imgH="2734057" progId="">
                    <p:embed/>
                    <p:pic>
                      <p:nvPicPr>
                        <p:cNvPr id="0" name="Object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8" y="7259"/>
                          <a:ext cx="1221" cy="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606" name="Text Box 30"/>
            <p:cNvSpPr txBox="1">
              <a:spLocks noChangeArrowheads="1"/>
            </p:cNvSpPr>
            <p:nvPr/>
          </p:nvSpPr>
          <p:spPr bwMode="auto">
            <a:xfrm>
              <a:off x="8424" y="7396"/>
              <a:ext cx="1016" cy="901"/>
            </a:xfrm>
            <a:prstGeom prst="rect">
              <a:avLst/>
            </a:prstGeom>
            <a:noFill/>
            <a:ln w="9525" algn="ctr">
              <a:noFill/>
              <a:miter lim="800000"/>
              <a:headEnd/>
              <a:tailEnd/>
            </a:ln>
            <a:effectLst/>
          </p:spPr>
          <p:txBody>
            <a:bodyPr wrap="none" anchor="ctr">
              <a:spAutoFit/>
            </a:bodyPr>
            <a:lstStyle/>
            <a:p>
              <a:pPr defTabSz="4703763">
                <a:defRPr/>
              </a:pPr>
              <a:r>
                <a:rPr lang="hu-HU" sz="2000">
                  <a:effectLst>
                    <a:outerShdw blurRad="38100" dist="38100" dir="2700000" algn="tl">
                      <a:srgbClr val="C0C0C0"/>
                    </a:outerShdw>
                  </a:effectLst>
                </a:rPr>
                <a:t>K</a:t>
              </a:r>
              <a:r>
                <a:rPr lang="en-US" sz="2000" baseline="30000">
                  <a:effectLst>
                    <a:outerShdw blurRad="38100" dist="38100" dir="2700000" algn="tl">
                      <a:srgbClr val="C0C0C0"/>
                    </a:outerShdw>
                  </a:effectLst>
                </a:rPr>
                <a:t>0</a:t>
              </a:r>
              <a:endParaRPr lang="en-US" sz="900">
                <a:solidFill>
                  <a:schemeClr val="accent2"/>
                </a:solidFill>
                <a:latin typeface="Arial" charset="0"/>
              </a:endParaRPr>
            </a:p>
          </p:txBody>
        </p:sp>
        <p:sp>
          <p:nvSpPr>
            <p:cNvPr id="24607" name="Line 31"/>
            <p:cNvSpPr>
              <a:spLocks noChangeShapeType="1"/>
            </p:cNvSpPr>
            <p:nvPr/>
          </p:nvSpPr>
          <p:spPr bwMode="auto">
            <a:xfrm>
              <a:off x="8517" y="7547"/>
              <a:ext cx="479" cy="0"/>
            </a:xfrm>
            <a:prstGeom prst="line">
              <a:avLst/>
            </a:prstGeom>
            <a:noFill/>
            <a:ln w="38100">
              <a:solidFill>
                <a:schemeClr val="tx1"/>
              </a:solidFill>
              <a:round/>
              <a:headEnd/>
              <a:tailEnd/>
            </a:ln>
            <a:effectLst>
              <a:outerShdw dist="107763" dir="2700000" algn="ctr" rotWithShape="0">
                <a:schemeClr val="bg2">
                  <a:alpha val="50000"/>
                </a:schemeClr>
              </a:outerShdw>
            </a:effectLst>
          </p:spPr>
          <p:txBody>
            <a:bodyPr anchor="ctr"/>
            <a:lstStyle/>
            <a:p>
              <a:pPr>
                <a:spcBef>
                  <a:spcPts val="700"/>
                </a:spcBef>
                <a:buClr>
                  <a:srgbClr val="0066CC"/>
                </a:buClr>
                <a:buFont typeface="Wingdings" pitchFamily="2" charset="2"/>
                <a:buNone/>
                <a:defRPr/>
              </a:pPr>
              <a:endParaRPr lang="en-US" sz="1800" b="0">
                <a:solidFill>
                  <a:srgbClr val="000066"/>
                </a:solidFill>
                <a:latin typeface="Arial" charset="0"/>
              </a:endParaRPr>
            </a:p>
          </p:txBody>
        </p:sp>
      </p:grpSp>
      <p:grpSp>
        <p:nvGrpSpPr>
          <p:cNvPr id="19483" name="Group 32"/>
          <p:cNvGrpSpPr>
            <a:grpSpLocks/>
          </p:cNvGrpSpPr>
          <p:nvPr/>
        </p:nvGrpSpPr>
        <p:grpSpPr bwMode="auto">
          <a:xfrm>
            <a:off x="7061200" y="2176463"/>
            <a:ext cx="608013" cy="652462"/>
            <a:chOff x="6174" y="3326"/>
            <a:chExt cx="1324" cy="1486"/>
          </a:xfrm>
        </p:grpSpPr>
        <p:graphicFrame>
          <p:nvGraphicFramePr>
            <p:cNvPr id="19460" name="Object 33"/>
            <p:cNvGraphicFramePr>
              <a:graphicFrameLocks noChangeAspect="1"/>
            </p:cNvGraphicFramePr>
            <p:nvPr/>
          </p:nvGraphicFramePr>
          <p:xfrm>
            <a:off x="6174" y="3483"/>
            <a:ext cx="1324" cy="1329"/>
          </p:xfrm>
          <a:graphic>
            <a:graphicData uri="http://schemas.openxmlformats.org/presentationml/2006/ole">
              <mc:AlternateContent xmlns:mc="http://schemas.openxmlformats.org/markup-compatibility/2006">
                <mc:Choice xmlns:v="urn:schemas-microsoft-com:vml" Requires="v">
                  <p:oleObj spid="_x0000_s19473" name="Photo Editor fénykép" r:id="rId12" imgW="2723810" imgH="2734057" progId="">
                    <p:embed/>
                  </p:oleObj>
                </mc:Choice>
                <mc:Fallback>
                  <p:oleObj name="Photo Editor fénykép" r:id="rId12" imgW="2723810" imgH="2734057" progId="">
                    <p:embed/>
                    <p:pic>
                      <p:nvPicPr>
                        <p:cNvPr id="0" name="Object 3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74" y="3483"/>
                          <a:ext cx="1324" cy="1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610" name="Text Box 34"/>
            <p:cNvSpPr txBox="1">
              <a:spLocks noChangeArrowheads="1"/>
            </p:cNvSpPr>
            <p:nvPr/>
          </p:nvSpPr>
          <p:spPr bwMode="auto">
            <a:xfrm>
              <a:off x="6419" y="3326"/>
              <a:ext cx="716" cy="904"/>
            </a:xfrm>
            <a:prstGeom prst="rect">
              <a:avLst/>
            </a:prstGeom>
            <a:noFill/>
            <a:ln w="9525" algn="ctr">
              <a:noFill/>
              <a:miter lim="800000"/>
              <a:headEnd/>
              <a:tailEnd/>
            </a:ln>
            <a:effectLst/>
          </p:spPr>
          <p:txBody>
            <a:bodyPr wrap="none" anchor="ctr">
              <a:spAutoFit/>
            </a:bodyPr>
            <a:lstStyle/>
            <a:p>
              <a:pPr defTabSz="4703763">
                <a:defRPr/>
              </a:pPr>
              <a:r>
                <a:rPr lang="el-GR" sz="2000">
                  <a:effectLst>
                    <a:outerShdw blurRad="38100" dist="38100" dir="2700000" algn="tl">
                      <a:srgbClr val="C0C0C0"/>
                    </a:outerShdw>
                  </a:effectLst>
                  <a:cs typeface="Times New Roman" pitchFamily="18" charset="0"/>
                </a:rPr>
                <a:t>η</a:t>
              </a:r>
              <a:endParaRPr lang="en-US" sz="900">
                <a:solidFill>
                  <a:schemeClr val="accent2"/>
                </a:solidFill>
                <a:latin typeface="Arial" charset="0"/>
              </a:endParaRPr>
            </a:p>
          </p:txBody>
        </p:sp>
      </p:grpSp>
      <p:grpSp>
        <p:nvGrpSpPr>
          <p:cNvPr id="19484" name="Group 35"/>
          <p:cNvGrpSpPr>
            <a:grpSpLocks/>
          </p:cNvGrpSpPr>
          <p:nvPr/>
        </p:nvGrpSpPr>
        <p:grpSpPr bwMode="auto">
          <a:xfrm>
            <a:off x="7105650" y="2560638"/>
            <a:ext cx="817563" cy="776287"/>
            <a:chOff x="6270" y="4200"/>
            <a:chExt cx="1785" cy="1767"/>
          </a:xfrm>
        </p:grpSpPr>
        <p:graphicFrame>
          <p:nvGraphicFramePr>
            <p:cNvPr id="19459" name="Object 36"/>
            <p:cNvGraphicFramePr>
              <a:graphicFrameLocks noChangeAspect="1"/>
            </p:cNvGraphicFramePr>
            <p:nvPr/>
          </p:nvGraphicFramePr>
          <p:xfrm>
            <a:off x="6270" y="4200"/>
            <a:ext cx="1785" cy="1767"/>
          </p:xfrm>
          <a:graphic>
            <a:graphicData uri="http://schemas.openxmlformats.org/presentationml/2006/ole">
              <mc:AlternateContent xmlns:mc="http://schemas.openxmlformats.org/markup-compatibility/2006">
                <mc:Choice xmlns:v="urn:schemas-microsoft-com:vml" Requires="v">
                  <p:oleObj spid="_x0000_s19474" name="Photo Editor fénykép" r:id="rId14" imgW="2762636" imgH="2734057" progId="">
                    <p:embed/>
                  </p:oleObj>
                </mc:Choice>
                <mc:Fallback>
                  <p:oleObj name="Photo Editor fénykép" r:id="rId14" imgW="2762636" imgH="2734057" progId="">
                    <p:embed/>
                    <p:pic>
                      <p:nvPicPr>
                        <p:cNvPr id="0" name="Object 3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70" y="4200"/>
                          <a:ext cx="1785" cy="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613" name="Text Box 37"/>
            <p:cNvSpPr txBox="1">
              <a:spLocks noChangeArrowheads="1"/>
            </p:cNvSpPr>
            <p:nvPr/>
          </p:nvSpPr>
          <p:spPr bwMode="auto">
            <a:xfrm>
              <a:off x="6800" y="4619"/>
              <a:ext cx="901" cy="903"/>
            </a:xfrm>
            <a:prstGeom prst="rect">
              <a:avLst/>
            </a:prstGeom>
            <a:noFill/>
            <a:ln w="9525" algn="ctr">
              <a:noFill/>
              <a:miter lim="800000"/>
              <a:headEnd/>
              <a:tailEnd/>
            </a:ln>
            <a:effectLst/>
          </p:spPr>
          <p:txBody>
            <a:bodyPr wrap="none" anchor="ctr">
              <a:spAutoFit/>
            </a:bodyPr>
            <a:lstStyle/>
            <a:p>
              <a:pPr defTabSz="4703763">
                <a:defRPr/>
              </a:pPr>
              <a:r>
                <a:rPr lang="el-GR" sz="2000">
                  <a:effectLst>
                    <a:outerShdw blurRad="38100" dist="38100" dir="2700000" algn="tl">
                      <a:srgbClr val="C0C0C0"/>
                    </a:outerShdw>
                  </a:effectLst>
                </a:rPr>
                <a:t>η</a:t>
              </a:r>
              <a:r>
                <a:rPr lang="en-US" sz="2000">
                  <a:effectLst>
                    <a:outerShdw blurRad="38100" dist="38100" dir="2700000" algn="tl">
                      <a:srgbClr val="C0C0C0"/>
                    </a:outerShdw>
                  </a:effectLst>
                </a:rPr>
                <a:t>’</a:t>
              </a:r>
              <a:endParaRPr lang="en-US" sz="900">
                <a:solidFill>
                  <a:schemeClr val="accent2"/>
                </a:solidFill>
                <a:latin typeface="Arial" charset="0"/>
              </a:endParaRPr>
            </a:p>
          </p:txBody>
        </p:sp>
      </p:grpSp>
      <p:grpSp>
        <p:nvGrpSpPr>
          <p:cNvPr id="19485" name="Group 38"/>
          <p:cNvGrpSpPr>
            <a:grpSpLocks/>
          </p:cNvGrpSpPr>
          <p:nvPr/>
        </p:nvGrpSpPr>
        <p:grpSpPr bwMode="auto">
          <a:xfrm>
            <a:off x="7566025" y="2325688"/>
            <a:ext cx="406400" cy="398462"/>
            <a:chOff x="7274" y="3667"/>
            <a:chExt cx="888" cy="904"/>
          </a:xfrm>
        </p:grpSpPr>
        <p:graphicFrame>
          <p:nvGraphicFramePr>
            <p:cNvPr id="19458" name="Object 39"/>
            <p:cNvGraphicFramePr>
              <a:graphicFrameLocks noChangeAspect="1"/>
            </p:cNvGraphicFramePr>
            <p:nvPr/>
          </p:nvGraphicFramePr>
          <p:xfrm>
            <a:off x="7322" y="3817"/>
            <a:ext cx="633" cy="626"/>
          </p:xfrm>
          <a:graphic>
            <a:graphicData uri="http://schemas.openxmlformats.org/presentationml/2006/ole">
              <mc:AlternateContent xmlns:mc="http://schemas.openxmlformats.org/markup-compatibility/2006">
                <mc:Choice xmlns:v="urn:schemas-microsoft-com:vml" Requires="v">
                  <p:oleObj spid="_x0000_s19475" name="Photo Editor fénykép" r:id="rId16" imgW="2762636" imgH="2734057" progId="">
                    <p:embed/>
                  </p:oleObj>
                </mc:Choice>
                <mc:Fallback>
                  <p:oleObj name="Photo Editor fénykép" r:id="rId16" imgW="2762636" imgH="2734057" progId="">
                    <p:embed/>
                    <p:pic>
                      <p:nvPicPr>
                        <p:cNvPr id="0" name="Object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2" y="3817"/>
                          <a:ext cx="633" cy="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616" name="Text Box 40"/>
            <p:cNvSpPr txBox="1">
              <a:spLocks noChangeArrowheads="1"/>
            </p:cNvSpPr>
            <p:nvPr/>
          </p:nvSpPr>
          <p:spPr bwMode="auto">
            <a:xfrm>
              <a:off x="7274" y="3667"/>
              <a:ext cx="888" cy="904"/>
            </a:xfrm>
            <a:prstGeom prst="rect">
              <a:avLst/>
            </a:prstGeom>
            <a:noFill/>
            <a:ln w="9525" algn="ctr">
              <a:noFill/>
              <a:miter lim="800000"/>
              <a:headEnd/>
              <a:tailEnd/>
            </a:ln>
            <a:effectLst/>
          </p:spPr>
          <p:txBody>
            <a:bodyPr wrap="none" anchor="ctr">
              <a:spAutoFit/>
            </a:bodyPr>
            <a:lstStyle/>
            <a:p>
              <a:pPr defTabSz="4703763">
                <a:defRPr/>
              </a:pPr>
              <a:r>
                <a:rPr lang="el-GR" sz="2000">
                  <a:effectLst>
                    <a:outerShdw blurRad="38100" dist="38100" dir="2700000" algn="tl">
                      <a:srgbClr val="C0C0C0"/>
                    </a:outerShdw>
                  </a:effectLst>
                  <a:cs typeface="Times New Roman" pitchFamily="18" charset="0"/>
                </a:rPr>
                <a:t>π</a:t>
              </a:r>
              <a:r>
                <a:rPr lang="en-US" sz="2000" baseline="30000">
                  <a:effectLst>
                    <a:outerShdw blurRad="38100" dist="38100" dir="2700000" algn="tl">
                      <a:srgbClr val="C0C0C0"/>
                    </a:outerShdw>
                  </a:effectLst>
                  <a:cs typeface="Times New Roman" pitchFamily="18" charset="0"/>
                </a:rPr>
                <a:t>0</a:t>
              </a: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1"/>
          <p:cNvSpPr>
            <a:spLocks noGrp="1"/>
          </p:cNvSpPr>
          <p:nvPr>
            <p:ph type="sldNum" sz="quarter" idx="10"/>
          </p:nvPr>
        </p:nvSpPr>
        <p:spPr/>
        <p:txBody>
          <a:bodyPr/>
          <a:lstStyle/>
          <a:p>
            <a:pPr>
              <a:defRPr/>
            </a:pPr>
            <a:fld id="{4AC5AED8-132E-4A73-ABAA-F9CCA275D7B3}" type="slidenum">
              <a:rPr lang="hu-HU"/>
              <a:pPr>
                <a:defRPr/>
              </a:pPr>
              <a:t>85</a:t>
            </a:fld>
            <a:endParaRPr lang="hu-HU"/>
          </a:p>
        </p:txBody>
      </p:sp>
      <p:sp>
        <p:nvSpPr>
          <p:cNvPr id="32770" name="Rectangle 2"/>
          <p:cNvSpPr>
            <a:spLocks noGrp="1" noChangeArrowheads="1"/>
          </p:cNvSpPr>
          <p:nvPr>
            <p:ph type="title" idx="4294967295"/>
          </p:nvPr>
        </p:nvSpPr>
        <p:spPr>
          <a:xfrm>
            <a:off x="0" y="39688"/>
            <a:ext cx="9123363" cy="725487"/>
          </a:xfrm>
        </p:spPr>
        <p:txBody>
          <a:bodyPr lIns="0" tIns="0" rIns="0" bIns="0"/>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pPr>
            <a:r>
              <a:rPr lang="hu-HU" smtClean="0"/>
              <a:t>Channels of Observation</a:t>
            </a:r>
            <a:endParaRPr lang="fi-FI" smtClean="0"/>
          </a:p>
        </p:txBody>
      </p:sp>
      <p:sp>
        <p:nvSpPr>
          <p:cNvPr id="507907" name="Rectangle 3"/>
          <p:cNvSpPr>
            <a:spLocks noGrp="1" noChangeArrowheads="1"/>
          </p:cNvSpPr>
          <p:nvPr>
            <p:ph type="body" idx="4294967295"/>
          </p:nvPr>
        </p:nvSpPr>
        <p:spPr>
          <a:xfrm>
            <a:off x="250825" y="981075"/>
            <a:ext cx="8729663" cy="5699125"/>
          </a:xfrm>
        </p:spPr>
        <p:txBody>
          <a:bodyPr lIns="0" tIns="0" rIns="0" bIns="0"/>
          <a:lstStyle/>
          <a:p>
            <a:pPr marL="431800" indent="-323850" defTabSz="449263"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hu-HU" sz="2400" smtClean="0"/>
              <a:t>Lifetime: 1000 fm/c</a:t>
            </a:r>
          </a:p>
          <a:p>
            <a:pPr marL="431800" indent="-323850" defTabSz="449263"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hu-HU" sz="2400" smtClean="0"/>
              <a:t>Direct l</a:t>
            </a:r>
            <a:r>
              <a:rPr lang="fi-FI" sz="2400" smtClean="0"/>
              <a:t>ept</a:t>
            </a:r>
            <a:r>
              <a:rPr lang="hu-HU" sz="2400" smtClean="0"/>
              <a:t>on</a:t>
            </a:r>
            <a:r>
              <a:rPr lang="en-US" sz="2400" smtClean="0"/>
              <a:t>ic decay</a:t>
            </a:r>
            <a:r>
              <a:rPr lang="hu-HU" sz="2400" smtClean="0"/>
              <a:t> </a:t>
            </a:r>
            <a:r>
              <a:rPr lang="hu-HU" sz="2400" smtClean="0">
                <a:latin typeface="Symbol" pitchFamily="18" charset="2"/>
                <a:cs typeface="Arial" charset="0"/>
              </a:rPr>
              <a:t>h</a:t>
            </a:r>
            <a:r>
              <a:rPr lang="fi-FI" sz="2400" smtClean="0"/>
              <a:t>'→</a:t>
            </a:r>
            <a:r>
              <a:rPr lang="hu-HU" sz="2400" smtClean="0">
                <a:cs typeface="Arial" charset="0"/>
              </a:rPr>
              <a:t>ℓ</a:t>
            </a:r>
            <a:r>
              <a:rPr lang="fi-FI" sz="2400" baseline="33000" smtClean="0"/>
              <a:t>+</a:t>
            </a:r>
            <a:r>
              <a:rPr lang="hu-HU" sz="2400" smtClean="0">
                <a:cs typeface="Arial" charset="0"/>
              </a:rPr>
              <a:t>ℓ</a:t>
            </a:r>
            <a:r>
              <a:rPr lang="hu-HU" sz="2400" baseline="30000" smtClean="0">
                <a:cs typeface="Arial" charset="0"/>
              </a:rPr>
              <a:t>−</a:t>
            </a:r>
            <a:r>
              <a:rPr lang="hu-HU" sz="2400" smtClean="0">
                <a:cs typeface="Arial" charset="0"/>
              </a:rPr>
              <a:t> </a:t>
            </a:r>
            <a:endParaRPr lang="fi-FI" sz="2400" smtClean="0"/>
          </a:p>
          <a:p>
            <a:pPr marL="863600" lvl="1" indent="-287338" defTabSz="449263"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smtClean="0"/>
              <a:t>Increased </a:t>
            </a:r>
            <a:r>
              <a:rPr lang="hu-HU" sz="2000" smtClean="0">
                <a:latin typeface="Symbol" pitchFamily="18" charset="2"/>
                <a:cs typeface="Arial" charset="0"/>
              </a:rPr>
              <a:t>h</a:t>
            </a:r>
            <a:r>
              <a:rPr lang="fi-FI" sz="2000" smtClean="0"/>
              <a:t>'/</a:t>
            </a:r>
            <a:r>
              <a:rPr lang="hu-HU" sz="2000" smtClean="0">
                <a:latin typeface="Symbol" pitchFamily="18" charset="2"/>
                <a:cs typeface="Times New Roman" pitchFamily="18" charset="0"/>
              </a:rPr>
              <a:t>p</a:t>
            </a:r>
            <a:r>
              <a:rPr lang="fi-FI" sz="2000" smtClean="0"/>
              <a:t> </a:t>
            </a:r>
            <a:r>
              <a:rPr lang="en-US" sz="2000" smtClean="0"/>
              <a:t>proportion in the low-</a:t>
            </a:r>
            <a:r>
              <a:rPr lang="hu-HU" sz="2000" smtClean="0"/>
              <a:t>p</a:t>
            </a:r>
            <a:r>
              <a:rPr lang="hu-HU" sz="2000" baseline="-25000" smtClean="0"/>
              <a:t>T</a:t>
            </a:r>
            <a:r>
              <a:rPr lang="en-US" sz="2000" smtClean="0"/>
              <a:t> range</a:t>
            </a:r>
            <a:endParaRPr lang="hu-HU" sz="2000" smtClean="0"/>
          </a:p>
          <a:p>
            <a:pPr marL="863600" lvl="1" indent="-287338" defTabSz="449263"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smtClean="0"/>
              <a:t>Excess in the</a:t>
            </a:r>
            <a:r>
              <a:rPr lang="hu-HU" sz="2000" smtClean="0"/>
              <a:t> </a:t>
            </a:r>
            <a:r>
              <a:rPr lang="hu-HU" sz="2000" smtClean="0">
                <a:cs typeface="Arial" charset="0"/>
              </a:rPr>
              <a:t>ℓ</a:t>
            </a:r>
            <a:r>
              <a:rPr lang="fi-FI" sz="2000" baseline="33000" smtClean="0"/>
              <a:t>+</a:t>
            </a:r>
            <a:r>
              <a:rPr lang="hu-HU" sz="2000" smtClean="0">
                <a:cs typeface="Arial" charset="0"/>
              </a:rPr>
              <a:t>ℓ</a:t>
            </a:r>
            <a:r>
              <a:rPr lang="hu-HU" sz="2000" baseline="30000" smtClean="0">
                <a:cs typeface="Arial" charset="0"/>
              </a:rPr>
              <a:t>−</a:t>
            </a:r>
            <a:r>
              <a:rPr lang="hu-HU" sz="2000" smtClean="0">
                <a:cs typeface="Arial" charset="0"/>
              </a:rPr>
              <a:t> spe</a:t>
            </a:r>
            <a:r>
              <a:rPr lang="en-US" sz="2000" smtClean="0">
                <a:cs typeface="Arial" charset="0"/>
              </a:rPr>
              <a:t>ctrum under the </a:t>
            </a:r>
            <a:r>
              <a:rPr lang="hu-HU" sz="2000" smtClean="0">
                <a:latin typeface="Symbol" pitchFamily="18" charset="2"/>
              </a:rPr>
              <a:t>r</a:t>
            </a:r>
            <a:r>
              <a:rPr lang="hu-HU" sz="2000" smtClean="0"/>
              <a:t> </a:t>
            </a:r>
            <a:r>
              <a:rPr lang="en-US" sz="2000" smtClean="0"/>
              <a:t>mass</a:t>
            </a:r>
            <a:endParaRPr lang="fi-FI" sz="2000" smtClean="0"/>
          </a:p>
          <a:p>
            <a:pPr marL="431800" indent="-323850" defTabSz="449263"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hu-HU" sz="2400" smtClean="0">
                <a:cs typeface="Arial" charset="0"/>
              </a:rPr>
              <a:t> </a:t>
            </a:r>
            <a:r>
              <a:rPr lang="hu-HU" sz="2400" smtClean="0">
                <a:latin typeface="Symbol" pitchFamily="18" charset="2"/>
                <a:cs typeface="Arial" charset="0"/>
              </a:rPr>
              <a:t>h</a:t>
            </a:r>
            <a:r>
              <a:rPr lang="fi-FI" sz="2400" smtClean="0"/>
              <a:t> me</a:t>
            </a:r>
            <a:r>
              <a:rPr lang="en-US" sz="2400" smtClean="0"/>
              <a:t>s</a:t>
            </a:r>
            <a:r>
              <a:rPr lang="fi-FI" sz="2400" smtClean="0"/>
              <a:t>on (BR=</a:t>
            </a:r>
            <a:r>
              <a:rPr lang="hu-HU" sz="2400" smtClean="0"/>
              <a:t>46%</a:t>
            </a:r>
            <a:r>
              <a:rPr lang="fi-FI" sz="2400" smtClean="0"/>
              <a:t>)</a:t>
            </a:r>
            <a:r>
              <a:rPr lang="hu-HU" sz="2400" smtClean="0"/>
              <a:t>     </a:t>
            </a:r>
            <a:r>
              <a:rPr lang="hu-HU" sz="2400" smtClean="0">
                <a:latin typeface="Symbol" pitchFamily="18" charset="2"/>
                <a:cs typeface="Arial" charset="0"/>
              </a:rPr>
              <a:t>h</a:t>
            </a:r>
            <a:r>
              <a:rPr lang="fi-FI" sz="2400" smtClean="0"/>
              <a:t>'→</a:t>
            </a:r>
            <a:r>
              <a:rPr lang="hu-HU" sz="2400" smtClean="0">
                <a:latin typeface="Symbol" pitchFamily="18" charset="2"/>
              </a:rPr>
              <a:t>h</a:t>
            </a:r>
            <a:r>
              <a:rPr lang="hu-HU" sz="2400" smtClean="0">
                <a:latin typeface="Symbol" pitchFamily="18" charset="2"/>
                <a:cs typeface="Arial" charset="0"/>
              </a:rPr>
              <a:t>p</a:t>
            </a:r>
            <a:r>
              <a:rPr lang="fi-FI" sz="2400" baseline="33000" smtClean="0"/>
              <a:t>+</a:t>
            </a:r>
            <a:r>
              <a:rPr lang="hu-HU" sz="2400" smtClean="0">
                <a:latin typeface="Symbol" pitchFamily="18" charset="2"/>
                <a:cs typeface="Arial" charset="0"/>
              </a:rPr>
              <a:t>p</a:t>
            </a:r>
            <a:r>
              <a:rPr lang="hu-HU" sz="2400" baseline="30000" smtClean="0">
                <a:cs typeface="Arial" charset="0"/>
              </a:rPr>
              <a:t>−</a:t>
            </a:r>
            <a:r>
              <a:rPr lang="hu-HU" sz="2400" smtClean="0">
                <a:cs typeface="Arial" charset="0"/>
              </a:rPr>
              <a:t> </a:t>
            </a:r>
            <a:endParaRPr lang="fi-FI" sz="2400" smtClean="0"/>
          </a:p>
          <a:p>
            <a:pPr marL="863600" lvl="1" indent="-287338" defTabSz="449263"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hu-HU" sz="2000" smtClean="0">
                <a:cs typeface="Arial" charset="0"/>
              </a:rPr>
              <a:t>Including decay through </a:t>
            </a:r>
            <a:r>
              <a:rPr lang="hu-HU" sz="2000" smtClean="0">
                <a:latin typeface="Symbol" pitchFamily="18" charset="2"/>
                <a:cs typeface="Arial" charset="0"/>
              </a:rPr>
              <a:t>r</a:t>
            </a:r>
          </a:p>
          <a:p>
            <a:pPr marL="863600" lvl="1" indent="-287338" defTabSz="449263"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hu-HU" sz="2000" smtClean="0"/>
              <a:t>Decay of </a:t>
            </a:r>
            <a:r>
              <a:rPr lang="hu-HU" sz="2000" smtClean="0">
                <a:latin typeface="Symbol" pitchFamily="18" charset="2"/>
                <a:cs typeface="Arial" charset="0"/>
              </a:rPr>
              <a:t>h</a:t>
            </a:r>
            <a:r>
              <a:rPr lang="fi-FI" sz="2000" smtClean="0"/>
              <a:t> me</a:t>
            </a:r>
            <a:r>
              <a:rPr lang="en-US" sz="2000" smtClean="0"/>
              <a:t>s</a:t>
            </a:r>
            <a:r>
              <a:rPr lang="fi-FI" sz="2000" smtClean="0"/>
              <a:t>on</a:t>
            </a:r>
            <a:r>
              <a:rPr lang="hu-HU" sz="2000" smtClean="0"/>
              <a:t> </a:t>
            </a:r>
          </a:p>
          <a:p>
            <a:pPr marL="1295400" lvl="2" indent="-215900" defTabSz="449263"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hu-HU" sz="1800" smtClean="0"/>
              <a:t>23% </a:t>
            </a:r>
            <a:r>
              <a:rPr lang="hu-HU" sz="1800" smtClean="0">
                <a:latin typeface="Symbol" pitchFamily="18" charset="2"/>
              </a:rPr>
              <a:t>h</a:t>
            </a:r>
            <a:r>
              <a:rPr lang="fi-FI" sz="1800" smtClean="0"/>
              <a:t>→</a:t>
            </a:r>
            <a:r>
              <a:rPr lang="hu-HU" sz="1800" smtClean="0">
                <a:latin typeface="Symbol" pitchFamily="18" charset="2"/>
                <a:cs typeface="Arial" charset="0"/>
              </a:rPr>
              <a:t>p</a:t>
            </a:r>
            <a:r>
              <a:rPr lang="fi-FI" sz="1800" baseline="33000" smtClean="0"/>
              <a:t>+ </a:t>
            </a:r>
            <a:r>
              <a:rPr lang="hu-HU" sz="1800" smtClean="0">
                <a:latin typeface="Symbol" pitchFamily="18" charset="2"/>
                <a:cs typeface="Arial" charset="0"/>
              </a:rPr>
              <a:t>p</a:t>
            </a:r>
            <a:r>
              <a:rPr lang="hu-HU" sz="1800" baseline="30000" smtClean="0">
                <a:cs typeface="Arial" charset="0"/>
              </a:rPr>
              <a:t>−</a:t>
            </a:r>
            <a:r>
              <a:rPr lang="hu-HU" sz="1800" smtClean="0">
                <a:latin typeface="Symbol" pitchFamily="18" charset="2"/>
                <a:cs typeface="Arial" charset="0"/>
              </a:rPr>
              <a:t>p</a:t>
            </a:r>
            <a:r>
              <a:rPr lang="hu-HU" sz="1800" baseline="30000" smtClean="0">
                <a:cs typeface="Arial" charset="0"/>
              </a:rPr>
              <a:t>0</a:t>
            </a:r>
            <a:r>
              <a:rPr lang="hu-HU" sz="1800" smtClean="0">
                <a:cs typeface="Arial" charset="0"/>
              </a:rPr>
              <a:t> </a:t>
            </a:r>
            <a:r>
              <a:rPr lang="hu-HU" sz="1800" b="1" smtClean="0">
                <a:cs typeface="Arial" charset="0"/>
                <a:sym typeface="Wingdings" pitchFamily="2" charset="2"/>
              </a:rPr>
              <a:t></a:t>
            </a:r>
          </a:p>
          <a:p>
            <a:pPr marL="1295400" lvl="2" indent="-215900" defTabSz="449263"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hu-HU" sz="1800" smtClean="0"/>
              <a:t>5%   </a:t>
            </a:r>
            <a:r>
              <a:rPr lang="hu-HU" sz="1800" smtClean="0">
                <a:latin typeface="Symbol" pitchFamily="18" charset="2"/>
              </a:rPr>
              <a:t>h</a:t>
            </a:r>
            <a:r>
              <a:rPr lang="fi-FI" sz="1800" smtClean="0"/>
              <a:t>→</a:t>
            </a:r>
            <a:r>
              <a:rPr lang="hu-HU" sz="1800" smtClean="0">
                <a:latin typeface="Symbol" pitchFamily="18" charset="2"/>
                <a:cs typeface="Arial" charset="0"/>
              </a:rPr>
              <a:t>p</a:t>
            </a:r>
            <a:r>
              <a:rPr lang="fi-FI" sz="1800" baseline="33000" smtClean="0"/>
              <a:t>+ </a:t>
            </a:r>
            <a:r>
              <a:rPr lang="hu-HU" sz="1800" smtClean="0">
                <a:latin typeface="Symbol" pitchFamily="18" charset="2"/>
                <a:cs typeface="Arial" charset="0"/>
              </a:rPr>
              <a:t>p</a:t>
            </a:r>
            <a:r>
              <a:rPr lang="hu-HU" sz="1800" baseline="30000" smtClean="0">
                <a:cs typeface="Arial" charset="0"/>
              </a:rPr>
              <a:t>−</a:t>
            </a:r>
            <a:r>
              <a:rPr lang="hu-HU" sz="1800" smtClean="0">
                <a:latin typeface="Symbol" pitchFamily="18" charset="2"/>
                <a:cs typeface="Arial" charset="0"/>
              </a:rPr>
              <a:t>g</a:t>
            </a:r>
            <a:r>
              <a:rPr lang="hu-HU" sz="1800" smtClean="0">
                <a:cs typeface="Arial" charset="0"/>
              </a:rPr>
              <a:t>   </a:t>
            </a:r>
            <a:r>
              <a:rPr lang="hu-HU" sz="1800" b="1" smtClean="0">
                <a:cs typeface="Arial" charset="0"/>
                <a:sym typeface="Wingdings" pitchFamily="2" charset="2"/>
              </a:rPr>
              <a:t></a:t>
            </a:r>
            <a:endParaRPr lang="hu-HU" sz="1800" b="1" smtClean="0">
              <a:cs typeface="Arial" charset="0"/>
            </a:endParaRPr>
          </a:p>
          <a:p>
            <a:pPr marL="1295400" lvl="2" indent="-215900" defTabSz="449263"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hu-HU" sz="1800" smtClean="0"/>
              <a:t>39% </a:t>
            </a:r>
            <a:r>
              <a:rPr lang="hu-HU" sz="1800" smtClean="0">
                <a:latin typeface="Symbol" pitchFamily="18" charset="2"/>
              </a:rPr>
              <a:t>h</a:t>
            </a:r>
            <a:r>
              <a:rPr lang="fi-FI" sz="1800" smtClean="0"/>
              <a:t>→</a:t>
            </a:r>
            <a:r>
              <a:rPr lang="hu-HU" sz="1800" smtClean="0"/>
              <a:t>2</a:t>
            </a:r>
            <a:r>
              <a:rPr lang="hu-HU" sz="1800" smtClean="0">
                <a:latin typeface="Symbol" pitchFamily="18" charset="2"/>
                <a:cs typeface="Arial" charset="0"/>
              </a:rPr>
              <a:t>g         </a:t>
            </a:r>
            <a:r>
              <a:rPr lang="hu-HU" sz="1800" b="1" smtClean="0">
                <a:latin typeface="Symbol" pitchFamily="18" charset="2"/>
                <a:cs typeface="Arial" charset="0"/>
                <a:sym typeface="Wingdings" pitchFamily="2" charset="2"/>
              </a:rPr>
              <a:t></a:t>
            </a:r>
            <a:endParaRPr lang="hu-HU" sz="1800" b="1" smtClean="0">
              <a:cs typeface="Arial" charset="0"/>
              <a:sym typeface="Wingdings" pitchFamily="2" charset="2"/>
            </a:endParaRPr>
          </a:p>
          <a:p>
            <a:pPr marL="1295400" lvl="2" indent="-215900" defTabSz="449263"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hu-HU" sz="1800" smtClean="0">
                <a:cs typeface="Arial" charset="0"/>
              </a:rPr>
              <a:t>33% </a:t>
            </a:r>
            <a:r>
              <a:rPr lang="hu-HU" sz="1800" smtClean="0">
                <a:latin typeface="Symbol" pitchFamily="18" charset="2"/>
              </a:rPr>
              <a:t>h</a:t>
            </a:r>
            <a:r>
              <a:rPr lang="fi-FI" sz="1800" smtClean="0"/>
              <a:t>→</a:t>
            </a:r>
            <a:r>
              <a:rPr lang="hu-HU" sz="1800" smtClean="0"/>
              <a:t>3</a:t>
            </a:r>
            <a:r>
              <a:rPr lang="hu-HU" sz="1800" smtClean="0">
                <a:latin typeface="Symbol" pitchFamily="18" charset="2"/>
                <a:cs typeface="Arial" charset="0"/>
              </a:rPr>
              <a:t>p</a:t>
            </a:r>
            <a:r>
              <a:rPr lang="hu-HU" sz="1800" baseline="30000" smtClean="0">
                <a:cs typeface="Arial" charset="0"/>
              </a:rPr>
              <a:t>0</a:t>
            </a:r>
            <a:r>
              <a:rPr lang="hu-HU" sz="1800" smtClean="0">
                <a:latin typeface="Symbol" pitchFamily="18" charset="2"/>
                <a:cs typeface="Arial" charset="0"/>
              </a:rPr>
              <a:t>       </a:t>
            </a:r>
            <a:r>
              <a:rPr lang="hu-HU" sz="1800" b="1" smtClean="0">
                <a:latin typeface="Symbol" pitchFamily="18" charset="2"/>
                <a:cs typeface="Arial" charset="0"/>
                <a:sym typeface="Wingdings" pitchFamily="2" charset="2"/>
              </a:rPr>
              <a:t></a:t>
            </a:r>
            <a:endParaRPr lang="fi-FI" sz="1800" smtClean="0"/>
          </a:p>
          <a:p>
            <a:pPr marL="863600" lvl="1" indent="-287338" defTabSz="449263"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hu-HU" sz="2000" smtClean="0"/>
              <a:t>Enhanced production of uncorrelated pions</a:t>
            </a:r>
          </a:p>
          <a:p>
            <a:pPr marL="863600" lvl="1" indent="-287338" defTabSz="449263"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fi-FI" sz="2000" smtClean="0"/>
              <a:t>BEC of charged pions</a:t>
            </a:r>
          </a:p>
          <a:p>
            <a:pPr marL="1295400" lvl="2" indent="-215900" defTabSz="449263"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800" smtClean="0"/>
              <a:t>Sensitive to the sources of the pions</a:t>
            </a:r>
            <a:endParaRPr lang="fi-FI" sz="1800" smtClean="0"/>
          </a:p>
          <a:p>
            <a:pPr marL="431800" indent="-323850" defTabSz="449263"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400" smtClean="0"/>
              <a:t>Direct measurement</a:t>
            </a:r>
            <a:r>
              <a:rPr lang="hu-HU" sz="2400" smtClean="0"/>
              <a:t>   </a:t>
            </a:r>
            <a:r>
              <a:rPr lang="hu-HU" sz="2400" smtClean="0">
                <a:latin typeface="Symbol" pitchFamily="18" charset="2"/>
                <a:cs typeface="Arial" charset="0"/>
              </a:rPr>
              <a:t>h</a:t>
            </a:r>
            <a:r>
              <a:rPr lang="fi-FI" sz="2400" smtClean="0"/>
              <a:t>'→</a:t>
            </a:r>
            <a:r>
              <a:rPr lang="hu-HU" sz="2400" smtClean="0">
                <a:latin typeface="Symbol" pitchFamily="18" charset="2"/>
              </a:rPr>
              <a:t>gg</a:t>
            </a:r>
            <a:endParaRPr lang="fi-FI" sz="2400" smtClean="0">
              <a:latin typeface="Symbol" pitchFamily="18" charset="2"/>
            </a:endParaRPr>
          </a:p>
          <a:p>
            <a:pPr marL="863600" lvl="1" indent="-287338" defTabSz="449263"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smtClean="0"/>
              <a:t>Would be convincing, however, poor S/B ratio </a:t>
            </a:r>
            <a:r>
              <a:rPr lang="hu-HU" sz="2000" smtClean="0"/>
              <a:t>(</a:t>
            </a:r>
            <a:r>
              <a:rPr lang="el-GR" sz="2000" smtClean="0">
                <a:cs typeface="Times New Roman" pitchFamily="18" charset="0"/>
              </a:rPr>
              <a:t>π</a:t>
            </a:r>
            <a:r>
              <a:rPr lang="hu-HU" sz="2000" baseline="30000" smtClean="0">
                <a:cs typeface="Times New Roman" pitchFamily="18" charset="0"/>
              </a:rPr>
              <a:t>0</a:t>
            </a:r>
            <a:r>
              <a:rPr lang="hu-HU" sz="2000" smtClean="0">
                <a:cs typeface="Times New Roman" pitchFamily="18" charset="0"/>
              </a:rPr>
              <a:t>→</a:t>
            </a:r>
            <a:r>
              <a:rPr lang="el-GR" sz="2000" smtClean="0">
                <a:cs typeface="Times New Roman" pitchFamily="18" charset="0"/>
              </a:rPr>
              <a:t>γγ</a:t>
            </a:r>
            <a:r>
              <a:rPr lang="hu-HU" sz="2000" smtClean="0"/>
              <a:t>)</a:t>
            </a:r>
            <a:endParaRPr lang="fi-FI" sz="2000" smtClean="0"/>
          </a:p>
        </p:txBody>
      </p:sp>
      <p:graphicFrame>
        <p:nvGraphicFramePr>
          <p:cNvPr id="20482" name="Object 6"/>
          <p:cNvGraphicFramePr>
            <a:graphicFrameLocks noChangeAspect="1"/>
          </p:cNvGraphicFramePr>
          <p:nvPr/>
        </p:nvGraphicFramePr>
        <p:xfrm>
          <a:off x="4768850" y="4105275"/>
          <a:ext cx="65088" cy="166688"/>
        </p:xfrm>
        <a:graphic>
          <a:graphicData uri="http://schemas.openxmlformats.org/presentationml/2006/ole">
            <mc:AlternateContent xmlns:mc="http://schemas.openxmlformats.org/markup-compatibility/2006">
              <mc:Choice xmlns:v="urn:schemas-microsoft-com:vml" Requires="v">
                <p:oleObj spid="_x0000_s20483" r:id="rId4" imgW="72000" imgH="182520" progId="Equation.3">
                  <p:embed/>
                </p:oleObj>
              </mc:Choice>
              <mc:Fallback>
                <p:oleObj r:id="rId4" imgW="72000" imgH="18252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8850" y="4105275"/>
                        <a:ext cx="65088" cy="166688"/>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a számának helye 3"/>
          <p:cNvSpPr>
            <a:spLocks noGrp="1"/>
          </p:cNvSpPr>
          <p:nvPr>
            <p:ph type="sldNum" sz="quarter" idx="10"/>
          </p:nvPr>
        </p:nvSpPr>
        <p:spPr/>
        <p:txBody>
          <a:bodyPr/>
          <a:lstStyle/>
          <a:p>
            <a:pPr>
              <a:defRPr/>
            </a:pPr>
            <a:fld id="{3C6F8566-B364-4CAA-92C1-26416885ACFA}" type="slidenum">
              <a:rPr lang="hu-HU"/>
              <a:pPr>
                <a:defRPr/>
              </a:pPr>
              <a:t>86</a:t>
            </a:fld>
            <a:endParaRPr lang="hu-HU"/>
          </a:p>
        </p:txBody>
      </p:sp>
      <p:sp>
        <p:nvSpPr>
          <p:cNvPr id="259074" name="Rectangle 2"/>
          <p:cNvSpPr>
            <a:spLocks noGrp="1" noChangeArrowheads="1"/>
          </p:cNvSpPr>
          <p:nvPr>
            <p:ph type="title"/>
          </p:nvPr>
        </p:nvSpPr>
        <p:spPr/>
        <p:txBody>
          <a:bodyPr/>
          <a:lstStyle/>
          <a:p>
            <a:pPr eaLnBrk="1" hangingPunct="1">
              <a:defRPr/>
            </a:pPr>
            <a:r>
              <a:rPr lang="en-US" smtClean="0"/>
              <a:t>Signal of chiral dynamics</a:t>
            </a:r>
          </a:p>
        </p:txBody>
      </p:sp>
      <p:pic>
        <p:nvPicPr>
          <p:cNvPr id="21509" name="Picture 30"/>
          <p:cNvPicPr>
            <a:picLocks noChangeAspect="1" noChangeArrowheads="1"/>
          </p:cNvPicPr>
          <p:nvPr/>
        </p:nvPicPr>
        <p:blipFill>
          <a:blip r:embed="rId4" cstate="print"/>
          <a:srcRect/>
          <a:stretch>
            <a:fillRect/>
          </a:stretch>
        </p:blipFill>
        <p:spPr bwMode="auto">
          <a:xfrm>
            <a:off x="6497638" y="1384300"/>
            <a:ext cx="2582862" cy="2879725"/>
          </a:xfrm>
          <a:prstGeom prst="rect">
            <a:avLst/>
          </a:prstGeom>
          <a:noFill/>
          <a:ln w="9525">
            <a:noFill/>
            <a:miter lim="800000"/>
            <a:headEnd/>
            <a:tailEnd/>
          </a:ln>
        </p:spPr>
      </p:pic>
      <p:pic>
        <p:nvPicPr>
          <p:cNvPr id="21510" name="Picture 31"/>
          <p:cNvPicPr>
            <a:picLocks noChangeAspect="1" noChangeArrowheads="1"/>
          </p:cNvPicPr>
          <p:nvPr/>
        </p:nvPicPr>
        <p:blipFill>
          <a:blip r:embed="rId5" cstate="print"/>
          <a:srcRect/>
          <a:stretch>
            <a:fillRect/>
          </a:stretch>
        </p:blipFill>
        <p:spPr bwMode="auto">
          <a:xfrm>
            <a:off x="3630613" y="2087563"/>
            <a:ext cx="2795587" cy="2879725"/>
          </a:xfrm>
          <a:prstGeom prst="rect">
            <a:avLst/>
          </a:prstGeom>
          <a:noFill/>
          <a:ln w="9525">
            <a:noFill/>
            <a:miter lim="800000"/>
            <a:headEnd/>
            <a:tailEnd/>
          </a:ln>
        </p:spPr>
      </p:pic>
      <p:pic>
        <p:nvPicPr>
          <p:cNvPr id="21511" name="Picture 32"/>
          <p:cNvPicPr>
            <a:picLocks noChangeAspect="1" noChangeArrowheads="1"/>
          </p:cNvPicPr>
          <p:nvPr/>
        </p:nvPicPr>
        <p:blipFill>
          <a:blip r:embed="rId6" cstate="print"/>
          <a:srcRect/>
          <a:stretch>
            <a:fillRect/>
          </a:stretch>
        </p:blipFill>
        <p:spPr bwMode="auto">
          <a:xfrm>
            <a:off x="158750" y="2081213"/>
            <a:ext cx="3409950" cy="2879725"/>
          </a:xfrm>
          <a:prstGeom prst="rect">
            <a:avLst/>
          </a:prstGeom>
          <a:noFill/>
          <a:ln w="9525">
            <a:noFill/>
            <a:miter lim="800000"/>
            <a:headEnd/>
            <a:tailEnd/>
          </a:ln>
        </p:spPr>
      </p:pic>
      <p:sp>
        <p:nvSpPr>
          <p:cNvPr id="259105" name="Rectangle 33"/>
          <p:cNvSpPr>
            <a:spLocks noGrp="1" noChangeArrowheads="1"/>
          </p:cNvSpPr>
          <p:nvPr>
            <p:ph type="body" idx="1"/>
          </p:nvPr>
        </p:nvSpPr>
        <p:spPr>
          <a:xfrm>
            <a:off x="177800" y="763588"/>
            <a:ext cx="8278813" cy="5881687"/>
          </a:xfrm>
        </p:spPr>
        <p:txBody>
          <a:bodyPr/>
          <a:lstStyle/>
          <a:p>
            <a:pPr eaLnBrk="1" hangingPunct="1">
              <a:lnSpc>
                <a:spcPct val="80000"/>
              </a:lnSpc>
              <a:spcAft>
                <a:spcPct val="10000"/>
              </a:spcAft>
              <a:defRPr/>
            </a:pPr>
            <a:r>
              <a:rPr lang="hu-HU" sz="2400" smtClean="0"/>
              <a:t>Study electron pair distribution versus invariant mass</a:t>
            </a:r>
          </a:p>
          <a:p>
            <a:pPr eaLnBrk="1" hangingPunct="1">
              <a:lnSpc>
                <a:spcPct val="110000"/>
              </a:lnSpc>
              <a:spcAft>
                <a:spcPct val="10000"/>
              </a:spcAft>
              <a:buFontTx/>
              <a:buNone/>
              <a:defRPr/>
            </a:pPr>
            <a:endParaRPr lang="hu-HU" sz="2400" smtClean="0"/>
          </a:p>
          <a:p>
            <a:pPr eaLnBrk="1" hangingPunct="1">
              <a:lnSpc>
                <a:spcPct val="80000"/>
              </a:lnSpc>
              <a:spcAft>
                <a:spcPct val="10000"/>
              </a:spcAft>
              <a:defRPr/>
            </a:pPr>
            <a:r>
              <a:rPr lang="hu-HU" sz="2400" smtClean="0"/>
              <a:t>If hadron → e + e: </a:t>
            </a:r>
            <a:r>
              <a:rPr lang="hu-HU" sz="2400" i="1" smtClean="0"/>
              <a:t>m</a:t>
            </a:r>
            <a:r>
              <a:rPr lang="hu-HU" sz="2400" i="1" baseline="-25000" smtClean="0"/>
              <a:t>inv</a:t>
            </a:r>
            <a:r>
              <a:rPr lang="hu-HU" sz="2400" i="1" smtClean="0"/>
              <a:t>=m</a:t>
            </a:r>
            <a:r>
              <a:rPr lang="hu-HU" sz="2400" i="1" baseline="-25000" smtClean="0"/>
              <a:t>hadron</a:t>
            </a:r>
          </a:p>
          <a:p>
            <a:pPr eaLnBrk="1" hangingPunct="1">
              <a:lnSpc>
                <a:spcPct val="80000"/>
              </a:lnSpc>
              <a:spcAft>
                <a:spcPct val="10000"/>
              </a:spcAft>
              <a:defRPr/>
            </a:pPr>
            <a:endParaRPr lang="hu-HU" sz="2400" i="1" smtClean="0"/>
          </a:p>
          <a:p>
            <a:pPr eaLnBrk="1" hangingPunct="1">
              <a:lnSpc>
                <a:spcPct val="80000"/>
              </a:lnSpc>
              <a:spcAft>
                <a:spcPct val="10000"/>
              </a:spcAft>
              <a:defRPr/>
            </a:pPr>
            <a:endParaRPr lang="hu-HU" sz="2400" smtClean="0"/>
          </a:p>
          <a:p>
            <a:pPr eaLnBrk="1" hangingPunct="1">
              <a:lnSpc>
                <a:spcPct val="80000"/>
              </a:lnSpc>
              <a:spcAft>
                <a:spcPct val="10000"/>
              </a:spcAft>
              <a:defRPr/>
            </a:pPr>
            <a:endParaRPr lang="hu-HU" sz="2400" smtClean="0"/>
          </a:p>
          <a:p>
            <a:pPr eaLnBrk="1" hangingPunct="1">
              <a:lnSpc>
                <a:spcPct val="80000"/>
              </a:lnSpc>
              <a:spcAft>
                <a:spcPct val="10000"/>
              </a:spcAft>
              <a:defRPr/>
            </a:pPr>
            <a:endParaRPr lang="hu-HU" sz="2400" smtClean="0"/>
          </a:p>
          <a:p>
            <a:pPr eaLnBrk="1" hangingPunct="1">
              <a:lnSpc>
                <a:spcPct val="80000"/>
              </a:lnSpc>
              <a:spcAft>
                <a:spcPct val="10000"/>
              </a:spcAft>
              <a:defRPr/>
            </a:pPr>
            <a:endParaRPr lang="hu-HU" sz="2400" smtClean="0"/>
          </a:p>
          <a:p>
            <a:pPr eaLnBrk="1" hangingPunct="1">
              <a:lnSpc>
                <a:spcPct val="80000"/>
              </a:lnSpc>
              <a:spcAft>
                <a:spcPct val="10000"/>
              </a:spcAft>
              <a:defRPr/>
            </a:pPr>
            <a:endParaRPr lang="hu-HU" sz="2400" smtClean="0"/>
          </a:p>
          <a:p>
            <a:pPr eaLnBrk="1" hangingPunct="1">
              <a:lnSpc>
                <a:spcPct val="130000"/>
              </a:lnSpc>
              <a:spcAft>
                <a:spcPct val="10000"/>
              </a:spcAft>
              <a:defRPr/>
            </a:pPr>
            <a:endParaRPr lang="hu-HU" sz="2400" smtClean="0"/>
          </a:p>
          <a:p>
            <a:pPr eaLnBrk="1" hangingPunct="1">
              <a:lnSpc>
                <a:spcPct val="80000"/>
              </a:lnSpc>
              <a:spcAft>
                <a:spcPct val="10000"/>
              </a:spcAft>
              <a:defRPr/>
            </a:pPr>
            <a:r>
              <a:rPr lang="en-US" sz="2400" smtClean="0"/>
              <a:t>Significant excess central Au+Au</a:t>
            </a:r>
          </a:p>
          <a:p>
            <a:pPr eaLnBrk="1" hangingPunct="1">
              <a:lnSpc>
                <a:spcPct val="80000"/>
              </a:lnSpc>
              <a:spcAft>
                <a:spcPct val="10000"/>
              </a:spcAft>
              <a:defRPr/>
            </a:pPr>
            <a:r>
              <a:rPr lang="en-US" sz="2400" smtClean="0"/>
              <a:t>Not in p+p</a:t>
            </a:r>
            <a:r>
              <a:rPr lang="hu-HU" sz="2400" smtClean="0"/>
              <a:t> or </a:t>
            </a:r>
            <a:r>
              <a:rPr lang="en-US" sz="2400" smtClean="0"/>
              <a:t>Au+Au</a:t>
            </a:r>
            <a:endParaRPr lang="hu-HU" sz="2400" smtClean="0"/>
          </a:p>
          <a:p>
            <a:pPr eaLnBrk="1" hangingPunct="1">
              <a:lnSpc>
                <a:spcPct val="80000"/>
              </a:lnSpc>
              <a:spcAft>
                <a:spcPct val="10000"/>
              </a:spcAft>
              <a:defRPr/>
            </a:pPr>
            <a:r>
              <a:rPr lang="hu-HU" sz="2400" smtClean="0"/>
              <a:t>Region: 0.2-0.9 GeV</a:t>
            </a:r>
            <a:endParaRPr lang="en-US" sz="2400" smtClean="0"/>
          </a:p>
          <a:p>
            <a:pPr eaLnBrk="1" hangingPunct="1">
              <a:lnSpc>
                <a:spcPct val="80000"/>
              </a:lnSpc>
              <a:spcAft>
                <a:spcPct val="10000"/>
              </a:spcAft>
              <a:defRPr/>
            </a:pPr>
            <a:r>
              <a:rPr lang="hu-HU" sz="2400" smtClean="0"/>
              <a:t>In-medium e</a:t>
            </a:r>
            <a:r>
              <a:rPr lang="en-US" sz="2400" smtClean="0"/>
              <a:t>nhancement of η’, η, ω?</a:t>
            </a:r>
          </a:p>
        </p:txBody>
      </p:sp>
      <p:graphicFrame>
        <p:nvGraphicFramePr>
          <p:cNvPr id="21506" name="Object 36"/>
          <p:cNvGraphicFramePr>
            <a:graphicFrameLocks noChangeAspect="1"/>
          </p:cNvGraphicFramePr>
          <p:nvPr/>
        </p:nvGraphicFramePr>
        <p:xfrm>
          <a:off x="831850" y="1087438"/>
          <a:ext cx="2465388" cy="630237"/>
        </p:xfrm>
        <a:graphic>
          <a:graphicData uri="http://schemas.openxmlformats.org/presentationml/2006/ole">
            <mc:AlternateContent xmlns:mc="http://schemas.openxmlformats.org/markup-compatibility/2006">
              <mc:Choice xmlns:v="urn:schemas-microsoft-com:vml" Requires="v">
                <p:oleObj spid="_x0000_s21507" name="Equation" r:id="rId7" imgW="1143000" imgH="291960" progId="">
                  <p:embed/>
                </p:oleObj>
              </mc:Choice>
              <mc:Fallback>
                <p:oleObj name="Equation" r:id="rId7" imgW="1143000" imgH="291960" progId="">
                  <p:embed/>
                  <p:pic>
                    <p:nvPicPr>
                      <p:cNvPr id="0" name="Object 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850" y="1087438"/>
                        <a:ext cx="2465388" cy="630237"/>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13" name="Oval 38"/>
          <p:cNvSpPr>
            <a:spLocks noChangeArrowheads="1"/>
          </p:cNvSpPr>
          <p:nvPr/>
        </p:nvSpPr>
        <p:spPr bwMode="auto">
          <a:xfrm>
            <a:off x="3802063" y="3057525"/>
            <a:ext cx="560387" cy="620713"/>
          </a:xfrm>
          <a:prstGeom prst="ellipse">
            <a:avLst/>
          </a:prstGeom>
          <a:noFill/>
          <a:ln w="38100">
            <a:solidFill>
              <a:srgbClr val="FF0000"/>
            </a:solidFill>
            <a:round/>
            <a:headEnd/>
            <a:tailEnd/>
          </a:ln>
        </p:spPr>
        <p:txBody>
          <a:bodyPr wrap="none" anchor="ctr"/>
          <a:lstStyle/>
          <a:p>
            <a:endParaRPr lang="hu-HU"/>
          </a:p>
        </p:txBody>
      </p:sp>
      <p:sp>
        <p:nvSpPr>
          <p:cNvPr id="21514" name="Oval 39"/>
          <p:cNvSpPr>
            <a:spLocks noChangeArrowheads="1"/>
          </p:cNvSpPr>
          <p:nvPr/>
        </p:nvSpPr>
        <p:spPr bwMode="auto">
          <a:xfrm>
            <a:off x="373063" y="2968625"/>
            <a:ext cx="560387" cy="620713"/>
          </a:xfrm>
          <a:prstGeom prst="ellipse">
            <a:avLst/>
          </a:prstGeom>
          <a:noFill/>
          <a:ln w="38100">
            <a:solidFill>
              <a:srgbClr val="FF0000"/>
            </a:solidFill>
            <a:round/>
            <a:headEnd/>
            <a:tailEnd/>
          </a:ln>
        </p:spPr>
        <p:txBody>
          <a:bodyPr wrap="none" anchor="ctr"/>
          <a:lstStyle/>
          <a:p>
            <a:endParaRPr lang="hu-HU"/>
          </a:p>
        </p:txBody>
      </p:sp>
      <p:pic>
        <p:nvPicPr>
          <p:cNvPr id="21515" name="Picture 40"/>
          <p:cNvPicPr>
            <a:picLocks noChangeAspect="1" noChangeArrowheads="1"/>
          </p:cNvPicPr>
          <p:nvPr/>
        </p:nvPicPr>
        <p:blipFill>
          <a:blip r:embed="rId9" cstate="print"/>
          <a:srcRect/>
          <a:stretch>
            <a:fillRect/>
          </a:stretch>
        </p:blipFill>
        <p:spPr bwMode="auto">
          <a:xfrm>
            <a:off x="6511925" y="4314825"/>
            <a:ext cx="2085975" cy="2505075"/>
          </a:xfrm>
          <a:prstGeom prst="rect">
            <a:avLst/>
          </a:prstGeom>
          <a:noFill/>
          <a:ln w="38100">
            <a:solidFill>
              <a:srgbClr val="FF0000"/>
            </a:solidFill>
            <a:miter lim="800000"/>
            <a:headEnd/>
            <a:tailEnd/>
          </a:ln>
        </p:spPr>
      </p:pic>
      <p:sp>
        <p:nvSpPr>
          <p:cNvPr id="21516" name="Rectangle 42"/>
          <p:cNvSpPr>
            <a:spLocks noChangeArrowheads="1"/>
          </p:cNvSpPr>
          <p:nvPr/>
        </p:nvSpPr>
        <p:spPr bwMode="auto">
          <a:xfrm>
            <a:off x="6707188" y="2060575"/>
            <a:ext cx="585787" cy="742950"/>
          </a:xfrm>
          <a:prstGeom prst="rect">
            <a:avLst/>
          </a:prstGeom>
          <a:noFill/>
          <a:ln w="38100">
            <a:solidFill>
              <a:srgbClr val="FF0000"/>
            </a:solidFill>
            <a:miter lim="800000"/>
            <a:headEnd/>
            <a:tailEnd/>
          </a:ln>
        </p:spPr>
        <p:txBody>
          <a:bodyPr wrap="none" anchor="ctr"/>
          <a:lstStyle/>
          <a:p>
            <a:endParaRPr lang="hu-HU"/>
          </a:p>
        </p:txBody>
      </p:sp>
      <p:sp>
        <p:nvSpPr>
          <p:cNvPr id="21517" name="Line 45"/>
          <p:cNvSpPr>
            <a:spLocks noChangeShapeType="1"/>
          </p:cNvSpPr>
          <p:nvPr/>
        </p:nvSpPr>
        <p:spPr bwMode="auto">
          <a:xfrm flipH="1">
            <a:off x="6486525" y="2803525"/>
            <a:ext cx="207963" cy="1474788"/>
          </a:xfrm>
          <a:prstGeom prst="line">
            <a:avLst/>
          </a:prstGeom>
          <a:noFill/>
          <a:ln w="38100">
            <a:solidFill>
              <a:srgbClr val="FF0000"/>
            </a:solidFill>
            <a:round/>
            <a:headEnd/>
            <a:tailEnd/>
          </a:ln>
        </p:spPr>
        <p:txBody>
          <a:bodyPr wrap="none"/>
          <a:lstStyle/>
          <a:p>
            <a:endParaRPr lang="hu-HU"/>
          </a:p>
        </p:txBody>
      </p:sp>
      <p:sp>
        <p:nvSpPr>
          <p:cNvPr id="21518" name="Line 46"/>
          <p:cNvSpPr>
            <a:spLocks noChangeShapeType="1"/>
          </p:cNvSpPr>
          <p:nvPr/>
        </p:nvSpPr>
        <p:spPr bwMode="auto">
          <a:xfrm>
            <a:off x="7288213" y="2787650"/>
            <a:ext cx="1304925" cy="1485900"/>
          </a:xfrm>
          <a:prstGeom prst="line">
            <a:avLst/>
          </a:prstGeom>
          <a:noFill/>
          <a:ln w="38100">
            <a:solidFill>
              <a:srgbClr val="FF0000"/>
            </a:solidFill>
            <a:round/>
            <a:headEnd/>
            <a:tailEnd/>
          </a:ln>
        </p:spPr>
        <p:txBody>
          <a:bodyPr wrap="none"/>
          <a:lstStyle/>
          <a:p>
            <a:endParaRPr lang="hu-HU"/>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Dia számának helye 3"/>
          <p:cNvSpPr>
            <a:spLocks noGrp="1"/>
          </p:cNvSpPr>
          <p:nvPr>
            <p:ph type="sldNum" sz="quarter" idx="10"/>
          </p:nvPr>
        </p:nvSpPr>
        <p:spPr/>
        <p:txBody>
          <a:bodyPr/>
          <a:lstStyle/>
          <a:p>
            <a:pPr>
              <a:defRPr/>
            </a:pPr>
            <a:fld id="{D46D5F5B-7BFC-4CB7-9822-068FBA678C62}" type="slidenum">
              <a:rPr lang="hu-HU"/>
              <a:pPr>
                <a:defRPr/>
              </a:pPr>
              <a:t>87</a:t>
            </a:fld>
            <a:endParaRPr lang="hu-HU"/>
          </a:p>
        </p:txBody>
      </p:sp>
      <p:sp>
        <p:nvSpPr>
          <p:cNvPr id="487426" name="Rectangle 2"/>
          <p:cNvSpPr>
            <a:spLocks noGrp="1" noChangeArrowheads="1"/>
          </p:cNvSpPr>
          <p:nvPr>
            <p:ph type="title"/>
          </p:nvPr>
        </p:nvSpPr>
        <p:spPr/>
        <p:txBody>
          <a:bodyPr/>
          <a:lstStyle/>
          <a:p>
            <a:pPr eaLnBrk="1" hangingPunct="1">
              <a:defRPr/>
            </a:pPr>
            <a:r>
              <a:rPr lang="hu-HU" sz="4000" smtClean="0"/>
              <a:t>A tömegcsökkenés jelei</a:t>
            </a:r>
            <a:endParaRPr lang="en-US" sz="4000" smtClean="0"/>
          </a:p>
        </p:txBody>
      </p:sp>
      <p:sp>
        <p:nvSpPr>
          <p:cNvPr id="487427" name="Rectangle 3"/>
          <p:cNvSpPr>
            <a:spLocks noGrp="1" noChangeArrowheads="1"/>
          </p:cNvSpPr>
          <p:nvPr>
            <p:ph type="body" idx="1"/>
          </p:nvPr>
        </p:nvSpPr>
        <p:spPr>
          <a:xfrm>
            <a:off x="0" y="774700"/>
            <a:ext cx="9144000" cy="2506663"/>
          </a:xfrm>
        </p:spPr>
        <p:txBody>
          <a:bodyPr/>
          <a:lstStyle/>
          <a:p>
            <a:pPr eaLnBrk="1" hangingPunct="1">
              <a:lnSpc>
                <a:spcPct val="90000"/>
              </a:lnSpc>
              <a:defRPr/>
            </a:pPr>
            <a:r>
              <a:rPr lang="hu-HU" sz="2800" smtClean="0"/>
              <a:t>A kifagyás, a hadronok létrejötte</a:t>
            </a:r>
            <a:endParaRPr lang="en-US" sz="2800" smtClean="0"/>
          </a:p>
          <a:p>
            <a:pPr lvl="1" eaLnBrk="1" hangingPunct="1">
              <a:lnSpc>
                <a:spcPct val="90000"/>
              </a:lnSpc>
              <a:defRPr/>
            </a:pPr>
            <a:r>
              <a:rPr lang="hu-HU" sz="2400" smtClean="0"/>
              <a:t>Hagedorn-modell: </a:t>
            </a:r>
            <a:r>
              <a:rPr lang="hu-HU" sz="2400" i="1" smtClean="0">
                <a:latin typeface="Symbol" pitchFamily="18" charset="2"/>
              </a:rPr>
              <a:t>s </a:t>
            </a:r>
            <a:r>
              <a:rPr lang="hu-HU" sz="2400" smtClean="0"/>
              <a:t>~ </a:t>
            </a:r>
            <a:r>
              <a:rPr lang="hu-HU" sz="2400" i="1" smtClean="0"/>
              <a:t>m</a:t>
            </a:r>
            <a:r>
              <a:rPr lang="hu-HU" sz="2400" baseline="30000" smtClean="0"/>
              <a:t>3/2 </a:t>
            </a:r>
            <a:r>
              <a:rPr lang="hu-HU" sz="2400" smtClean="0"/>
              <a:t>e</a:t>
            </a:r>
            <a:r>
              <a:rPr lang="hu-HU" sz="2400" i="1" baseline="30000" smtClean="0"/>
              <a:t>-m/T</a:t>
            </a:r>
            <a:r>
              <a:rPr lang="hu-HU" sz="2400" smtClean="0"/>
              <a:t>, ahol m a hadron tömege</a:t>
            </a:r>
          </a:p>
          <a:p>
            <a:pPr lvl="1" eaLnBrk="1" hangingPunct="1">
              <a:lnSpc>
                <a:spcPct val="90000"/>
              </a:lnSpc>
              <a:defRPr/>
            </a:pPr>
            <a:r>
              <a:rPr lang="hu-HU" sz="2400" smtClean="0"/>
              <a:t>A csökkent tömegű </a:t>
            </a:r>
            <a:r>
              <a:rPr lang="hu-HU" sz="2400" smtClean="0">
                <a:latin typeface="Symbol" pitchFamily="18" charset="2"/>
              </a:rPr>
              <a:t>h</a:t>
            </a:r>
            <a:r>
              <a:rPr lang="hu-HU" sz="2400" smtClean="0"/>
              <a:t>’ mezon nagyobb számban jön létre</a:t>
            </a:r>
            <a:endParaRPr lang="en-US" sz="2400" smtClean="0"/>
          </a:p>
          <a:p>
            <a:pPr lvl="1" eaLnBrk="1" hangingPunct="1">
              <a:lnSpc>
                <a:spcPct val="90000"/>
              </a:lnSpc>
              <a:defRPr/>
            </a:pPr>
            <a:r>
              <a:rPr lang="hu-HU" sz="2400" smtClean="0"/>
              <a:t>Bomlás előtt tömeghéjra kerül, hosszú élettartammal</a:t>
            </a:r>
          </a:p>
          <a:p>
            <a:pPr lvl="1" eaLnBrk="1" hangingPunct="1">
              <a:lnSpc>
                <a:spcPct val="90000"/>
              </a:lnSpc>
              <a:defRPr/>
            </a:pPr>
            <a:r>
              <a:rPr lang="en-US" sz="2400" smtClean="0"/>
              <a:t>Kapusta, Kharzeev, McLerran Phys.Rev.D53:5028,1996.</a:t>
            </a:r>
            <a:endParaRPr lang="hu-HU" sz="2400" smtClean="0"/>
          </a:p>
          <a:p>
            <a:pPr lvl="1" eaLnBrk="1" hangingPunct="1">
              <a:lnSpc>
                <a:spcPct val="90000"/>
              </a:lnSpc>
              <a:buFont typeface="Book Antiqua" pitchFamily="18" charset="0"/>
              <a:buNone/>
              <a:defRPr/>
            </a:pPr>
            <a:r>
              <a:rPr lang="hu-HU" sz="2400" smtClean="0"/>
              <a:t>	Z. </a:t>
            </a:r>
            <a:r>
              <a:rPr lang="en-US" sz="2400" smtClean="0"/>
              <a:t>Huang, X-N. Wang</a:t>
            </a:r>
            <a:r>
              <a:rPr lang="hu-HU" sz="2400" smtClean="0"/>
              <a:t>, P</a:t>
            </a:r>
            <a:r>
              <a:rPr lang="en-US" sz="2400" smtClean="0"/>
              <a:t>hys.Rev.D53:5034,1996</a:t>
            </a:r>
            <a:endParaRPr lang="hu-HU" sz="2400" smtClean="0"/>
          </a:p>
        </p:txBody>
      </p:sp>
      <p:grpSp>
        <p:nvGrpSpPr>
          <p:cNvPr id="2" name="Group 4"/>
          <p:cNvGrpSpPr>
            <a:grpSpLocks/>
          </p:cNvGrpSpPr>
          <p:nvPr/>
        </p:nvGrpSpPr>
        <p:grpSpPr bwMode="auto">
          <a:xfrm>
            <a:off x="3538538" y="3409950"/>
            <a:ext cx="561975" cy="560388"/>
            <a:chOff x="952" y="1882"/>
            <a:chExt cx="354" cy="353"/>
          </a:xfrm>
        </p:grpSpPr>
        <p:sp>
          <p:nvSpPr>
            <p:cNvPr id="122918" name="Oval 5"/>
            <p:cNvSpPr>
              <a:spLocks noChangeArrowheads="1"/>
            </p:cNvSpPr>
            <p:nvPr/>
          </p:nvSpPr>
          <p:spPr bwMode="auto">
            <a:xfrm>
              <a:off x="952" y="1889"/>
              <a:ext cx="354" cy="346"/>
            </a:xfrm>
            <a:prstGeom prst="ellipse">
              <a:avLst/>
            </a:prstGeom>
            <a:gradFill rotWithShape="1">
              <a:gsLst>
                <a:gs pos="0">
                  <a:schemeClr val="tx1">
                    <a:alpha val="29999"/>
                  </a:schemeClr>
                </a:gs>
                <a:gs pos="100000">
                  <a:schemeClr val="tx1"/>
                </a:gs>
              </a:gsLst>
              <a:lin ang="2700000" scaled="1"/>
            </a:gradFill>
            <a:ln w="9525">
              <a:noFill/>
              <a:round/>
              <a:headEnd/>
              <a:tailEnd/>
            </a:ln>
          </p:spPr>
          <p:txBody>
            <a:bodyPr wrap="none" anchor="ctr"/>
            <a:lstStyle/>
            <a:p>
              <a:endParaRPr lang="hu-HU"/>
            </a:p>
          </p:txBody>
        </p:sp>
        <p:sp>
          <p:nvSpPr>
            <p:cNvPr id="122919" name="Rectangle 6"/>
            <p:cNvSpPr>
              <a:spLocks noChangeArrowheads="1"/>
            </p:cNvSpPr>
            <p:nvPr/>
          </p:nvSpPr>
          <p:spPr bwMode="auto">
            <a:xfrm>
              <a:off x="1005" y="1882"/>
              <a:ext cx="299" cy="288"/>
            </a:xfrm>
            <a:prstGeom prst="rect">
              <a:avLst/>
            </a:prstGeom>
            <a:noFill/>
            <a:ln w="9525">
              <a:noFill/>
              <a:miter lim="800000"/>
              <a:headEnd/>
              <a:tailEnd/>
            </a:ln>
          </p:spPr>
          <p:txBody>
            <a:bodyPr wrap="none">
              <a:spAutoFit/>
            </a:bodyPr>
            <a:lstStyle/>
            <a:p>
              <a:r>
                <a:rPr lang="hu-HU">
                  <a:solidFill>
                    <a:schemeClr val="bg2"/>
                  </a:solidFill>
                  <a:latin typeface="Symbol" pitchFamily="18" charset="2"/>
                </a:rPr>
                <a:t>p</a:t>
              </a:r>
              <a:r>
                <a:rPr lang="hu-HU" baseline="30000">
                  <a:solidFill>
                    <a:schemeClr val="bg2"/>
                  </a:solidFill>
                  <a:latin typeface="Book Antiqua" pitchFamily="18" charset="0"/>
                </a:rPr>
                <a:t>+</a:t>
              </a:r>
              <a:endParaRPr lang="en-US" baseline="30000">
                <a:solidFill>
                  <a:schemeClr val="bg2"/>
                </a:solidFill>
                <a:latin typeface="Book Antiqua" pitchFamily="18" charset="0"/>
              </a:endParaRPr>
            </a:p>
          </p:txBody>
        </p:sp>
      </p:grpSp>
      <p:grpSp>
        <p:nvGrpSpPr>
          <p:cNvPr id="3" name="Group 7"/>
          <p:cNvGrpSpPr>
            <a:grpSpLocks/>
          </p:cNvGrpSpPr>
          <p:nvPr/>
        </p:nvGrpSpPr>
        <p:grpSpPr bwMode="auto">
          <a:xfrm>
            <a:off x="1108075" y="3409950"/>
            <a:ext cx="561975" cy="549275"/>
            <a:chOff x="952" y="1889"/>
            <a:chExt cx="354" cy="346"/>
          </a:xfrm>
        </p:grpSpPr>
        <p:sp>
          <p:nvSpPr>
            <p:cNvPr id="122916" name="Oval 8"/>
            <p:cNvSpPr>
              <a:spLocks noChangeArrowheads="1"/>
            </p:cNvSpPr>
            <p:nvPr/>
          </p:nvSpPr>
          <p:spPr bwMode="auto">
            <a:xfrm>
              <a:off x="952" y="1889"/>
              <a:ext cx="354" cy="346"/>
            </a:xfrm>
            <a:prstGeom prst="ellipse">
              <a:avLst/>
            </a:prstGeom>
            <a:gradFill rotWithShape="1">
              <a:gsLst>
                <a:gs pos="0">
                  <a:schemeClr val="tx1">
                    <a:alpha val="29999"/>
                  </a:schemeClr>
                </a:gs>
                <a:gs pos="100000">
                  <a:schemeClr val="tx1"/>
                </a:gs>
              </a:gsLst>
              <a:lin ang="2700000" scaled="1"/>
            </a:gradFill>
            <a:ln w="9525">
              <a:noFill/>
              <a:round/>
              <a:headEnd/>
              <a:tailEnd/>
            </a:ln>
          </p:spPr>
          <p:txBody>
            <a:bodyPr wrap="none" anchor="ctr"/>
            <a:lstStyle/>
            <a:p>
              <a:endParaRPr lang="hu-HU"/>
            </a:p>
          </p:txBody>
        </p:sp>
        <p:sp>
          <p:nvSpPr>
            <p:cNvPr id="122917" name="Rectangle 9"/>
            <p:cNvSpPr>
              <a:spLocks noChangeArrowheads="1"/>
            </p:cNvSpPr>
            <p:nvPr/>
          </p:nvSpPr>
          <p:spPr bwMode="auto">
            <a:xfrm>
              <a:off x="1005" y="1889"/>
              <a:ext cx="285" cy="288"/>
            </a:xfrm>
            <a:prstGeom prst="rect">
              <a:avLst/>
            </a:prstGeom>
            <a:noFill/>
            <a:ln w="9525">
              <a:noFill/>
              <a:miter lim="800000"/>
              <a:headEnd/>
              <a:tailEnd/>
            </a:ln>
          </p:spPr>
          <p:txBody>
            <a:bodyPr wrap="none">
              <a:spAutoFit/>
            </a:bodyPr>
            <a:lstStyle/>
            <a:p>
              <a:r>
                <a:rPr lang="en-US">
                  <a:solidFill>
                    <a:schemeClr val="bg2"/>
                  </a:solidFill>
                  <a:latin typeface="Symbol" pitchFamily="18" charset="2"/>
                </a:rPr>
                <a:t>h</a:t>
              </a:r>
              <a:r>
                <a:rPr lang="en-US">
                  <a:solidFill>
                    <a:schemeClr val="bg2"/>
                  </a:solidFill>
                  <a:latin typeface="Book Antiqua" pitchFamily="18" charset="0"/>
                </a:rPr>
                <a:t>’</a:t>
              </a:r>
            </a:p>
          </p:txBody>
        </p:sp>
      </p:grpSp>
      <p:grpSp>
        <p:nvGrpSpPr>
          <p:cNvPr id="4" name="Group 10"/>
          <p:cNvGrpSpPr>
            <a:grpSpLocks/>
          </p:cNvGrpSpPr>
          <p:nvPr/>
        </p:nvGrpSpPr>
        <p:grpSpPr bwMode="auto">
          <a:xfrm>
            <a:off x="5080000" y="3409950"/>
            <a:ext cx="561975" cy="549275"/>
            <a:chOff x="952" y="1889"/>
            <a:chExt cx="354" cy="346"/>
          </a:xfrm>
        </p:grpSpPr>
        <p:sp>
          <p:nvSpPr>
            <p:cNvPr id="122914" name="Oval 11"/>
            <p:cNvSpPr>
              <a:spLocks noChangeArrowheads="1"/>
            </p:cNvSpPr>
            <p:nvPr/>
          </p:nvSpPr>
          <p:spPr bwMode="auto">
            <a:xfrm>
              <a:off x="952" y="1889"/>
              <a:ext cx="354" cy="346"/>
            </a:xfrm>
            <a:prstGeom prst="ellipse">
              <a:avLst/>
            </a:prstGeom>
            <a:gradFill rotWithShape="1">
              <a:gsLst>
                <a:gs pos="0">
                  <a:schemeClr val="tx1">
                    <a:alpha val="29999"/>
                  </a:schemeClr>
                </a:gs>
                <a:gs pos="100000">
                  <a:schemeClr val="tx1"/>
                </a:gs>
              </a:gsLst>
              <a:lin ang="2700000" scaled="1"/>
            </a:gradFill>
            <a:ln w="9525">
              <a:noFill/>
              <a:round/>
              <a:headEnd/>
              <a:tailEnd/>
            </a:ln>
          </p:spPr>
          <p:txBody>
            <a:bodyPr wrap="none" anchor="ctr"/>
            <a:lstStyle/>
            <a:p>
              <a:endParaRPr lang="hu-HU"/>
            </a:p>
          </p:txBody>
        </p:sp>
        <p:sp>
          <p:nvSpPr>
            <p:cNvPr id="122915" name="Rectangle 12"/>
            <p:cNvSpPr>
              <a:spLocks noChangeArrowheads="1"/>
            </p:cNvSpPr>
            <p:nvPr/>
          </p:nvSpPr>
          <p:spPr bwMode="auto">
            <a:xfrm>
              <a:off x="1005" y="1889"/>
              <a:ext cx="232" cy="288"/>
            </a:xfrm>
            <a:prstGeom prst="rect">
              <a:avLst/>
            </a:prstGeom>
            <a:noFill/>
            <a:ln w="9525">
              <a:noFill/>
              <a:miter lim="800000"/>
              <a:headEnd/>
              <a:tailEnd/>
            </a:ln>
          </p:spPr>
          <p:txBody>
            <a:bodyPr wrap="none">
              <a:spAutoFit/>
            </a:bodyPr>
            <a:lstStyle/>
            <a:p>
              <a:r>
                <a:rPr lang="en-US">
                  <a:solidFill>
                    <a:schemeClr val="bg2"/>
                  </a:solidFill>
                  <a:latin typeface="Symbol" pitchFamily="18" charset="2"/>
                </a:rPr>
                <a:t>h</a:t>
              </a:r>
              <a:endParaRPr lang="en-US">
                <a:solidFill>
                  <a:schemeClr val="bg2"/>
                </a:solidFill>
                <a:latin typeface="Book Antiqua" pitchFamily="18" charset="0"/>
              </a:endParaRPr>
            </a:p>
          </p:txBody>
        </p:sp>
      </p:grpSp>
      <p:grpSp>
        <p:nvGrpSpPr>
          <p:cNvPr id="5" name="Group 13"/>
          <p:cNvGrpSpPr>
            <a:grpSpLocks/>
          </p:cNvGrpSpPr>
          <p:nvPr/>
        </p:nvGrpSpPr>
        <p:grpSpPr bwMode="auto">
          <a:xfrm>
            <a:off x="4310063" y="3409950"/>
            <a:ext cx="561975" cy="560388"/>
            <a:chOff x="952" y="1882"/>
            <a:chExt cx="354" cy="353"/>
          </a:xfrm>
        </p:grpSpPr>
        <p:sp>
          <p:nvSpPr>
            <p:cNvPr id="122912" name="Oval 14"/>
            <p:cNvSpPr>
              <a:spLocks noChangeArrowheads="1"/>
            </p:cNvSpPr>
            <p:nvPr/>
          </p:nvSpPr>
          <p:spPr bwMode="auto">
            <a:xfrm>
              <a:off x="952" y="1889"/>
              <a:ext cx="354" cy="346"/>
            </a:xfrm>
            <a:prstGeom prst="ellipse">
              <a:avLst/>
            </a:prstGeom>
            <a:gradFill rotWithShape="1">
              <a:gsLst>
                <a:gs pos="0">
                  <a:schemeClr val="tx1">
                    <a:alpha val="29999"/>
                  </a:schemeClr>
                </a:gs>
                <a:gs pos="100000">
                  <a:schemeClr val="tx1"/>
                </a:gs>
              </a:gsLst>
              <a:lin ang="2700000" scaled="1"/>
            </a:gradFill>
            <a:ln w="9525">
              <a:noFill/>
              <a:round/>
              <a:headEnd/>
              <a:tailEnd/>
            </a:ln>
          </p:spPr>
          <p:txBody>
            <a:bodyPr wrap="none" anchor="ctr"/>
            <a:lstStyle/>
            <a:p>
              <a:endParaRPr lang="hu-HU"/>
            </a:p>
          </p:txBody>
        </p:sp>
        <p:sp>
          <p:nvSpPr>
            <p:cNvPr id="122913" name="Rectangle 15"/>
            <p:cNvSpPr>
              <a:spLocks noChangeArrowheads="1"/>
            </p:cNvSpPr>
            <p:nvPr/>
          </p:nvSpPr>
          <p:spPr bwMode="auto">
            <a:xfrm>
              <a:off x="1005" y="1882"/>
              <a:ext cx="264" cy="288"/>
            </a:xfrm>
            <a:prstGeom prst="rect">
              <a:avLst/>
            </a:prstGeom>
            <a:noFill/>
            <a:ln w="9525">
              <a:noFill/>
              <a:miter lim="800000"/>
              <a:headEnd/>
              <a:tailEnd/>
            </a:ln>
          </p:spPr>
          <p:txBody>
            <a:bodyPr wrap="none">
              <a:spAutoFit/>
            </a:bodyPr>
            <a:lstStyle/>
            <a:p>
              <a:r>
                <a:rPr lang="hu-HU">
                  <a:solidFill>
                    <a:schemeClr val="bg2"/>
                  </a:solidFill>
                  <a:latin typeface="Symbol" pitchFamily="18" charset="2"/>
                </a:rPr>
                <a:t>p</a:t>
              </a:r>
              <a:r>
                <a:rPr lang="hu-HU" baseline="30000">
                  <a:solidFill>
                    <a:schemeClr val="bg2"/>
                  </a:solidFill>
                  <a:latin typeface="Book Antiqua" pitchFamily="18" charset="0"/>
                </a:rPr>
                <a:t>-</a:t>
              </a:r>
              <a:endParaRPr lang="en-US" baseline="30000">
                <a:solidFill>
                  <a:schemeClr val="bg2"/>
                </a:solidFill>
                <a:latin typeface="Book Antiqua" pitchFamily="18" charset="0"/>
              </a:endParaRPr>
            </a:p>
          </p:txBody>
        </p:sp>
      </p:grpSp>
      <p:grpSp>
        <p:nvGrpSpPr>
          <p:cNvPr id="6" name="Group 16"/>
          <p:cNvGrpSpPr>
            <a:grpSpLocks/>
          </p:cNvGrpSpPr>
          <p:nvPr/>
        </p:nvGrpSpPr>
        <p:grpSpPr bwMode="auto">
          <a:xfrm>
            <a:off x="3548063" y="4446588"/>
            <a:ext cx="561975" cy="560387"/>
            <a:chOff x="952" y="1882"/>
            <a:chExt cx="354" cy="353"/>
          </a:xfrm>
        </p:grpSpPr>
        <p:sp>
          <p:nvSpPr>
            <p:cNvPr id="122910" name="Oval 17"/>
            <p:cNvSpPr>
              <a:spLocks noChangeArrowheads="1"/>
            </p:cNvSpPr>
            <p:nvPr/>
          </p:nvSpPr>
          <p:spPr bwMode="auto">
            <a:xfrm>
              <a:off x="952" y="1889"/>
              <a:ext cx="354" cy="346"/>
            </a:xfrm>
            <a:prstGeom prst="ellipse">
              <a:avLst/>
            </a:prstGeom>
            <a:gradFill rotWithShape="1">
              <a:gsLst>
                <a:gs pos="0">
                  <a:schemeClr val="tx1">
                    <a:alpha val="29999"/>
                  </a:schemeClr>
                </a:gs>
                <a:gs pos="100000">
                  <a:schemeClr val="tx1"/>
                </a:gs>
              </a:gsLst>
              <a:lin ang="2700000" scaled="1"/>
            </a:gradFill>
            <a:ln w="9525">
              <a:noFill/>
              <a:round/>
              <a:headEnd/>
              <a:tailEnd/>
            </a:ln>
          </p:spPr>
          <p:txBody>
            <a:bodyPr wrap="none" anchor="ctr"/>
            <a:lstStyle/>
            <a:p>
              <a:endParaRPr lang="hu-HU"/>
            </a:p>
          </p:txBody>
        </p:sp>
        <p:sp>
          <p:nvSpPr>
            <p:cNvPr id="122911" name="Rectangle 18"/>
            <p:cNvSpPr>
              <a:spLocks noChangeArrowheads="1"/>
            </p:cNvSpPr>
            <p:nvPr/>
          </p:nvSpPr>
          <p:spPr bwMode="auto">
            <a:xfrm>
              <a:off x="1005" y="1882"/>
              <a:ext cx="299" cy="288"/>
            </a:xfrm>
            <a:prstGeom prst="rect">
              <a:avLst/>
            </a:prstGeom>
            <a:noFill/>
            <a:ln w="9525">
              <a:noFill/>
              <a:miter lim="800000"/>
              <a:headEnd/>
              <a:tailEnd/>
            </a:ln>
          </p:spPr>
          <p:txBody>
            <a:bodyPr wrap="none">
              <a:spAutoFit/>
            </a:bodyPr>
            <a:lstStyle/>
            <a:p>
              <a:r>
                <a:rPr lang="hu-HU">
                  <a:solidFill>
                    <a:schemeClr val="bg2"/>
                  </a:solidFill>
                  <a:latin typeface="Symbol" pitchFamily="18" charset="2"/>
                </a:rPr>
                <a:t>p</a:t>
              </a:r>
              <a:r>
                <a:rPr lang="hu-HU" baseline="30000">
                  <a:solidFill>
                    <a:schemeClr val="bg2"/>
                  </a:solidFill>
                  <a:latin typeface="Book Antiqua" pitchFamily="18" charset="0"/>
                </a:rPr>
                <a:t>+</a:t>
              </a:r>
              <a:endParaRPr lang="en-US" baseline="30000">
                <a:solidFill>
                  <a:schemeClr val="bg2"/>
                </a:solidFill>
                <a:latin typeface="Book Antiqua" pitchFamily="18" charset="0"/>
              </a:endParaRPr>
            </a:p>
          </p:txBody>
        </p:sp>
      </p:grpSp>
      <p:grpSp>
        <p:nvGrpSpPr>
          <p:cNvPr id="7" name="Group 19"/>
          <p:cNvGrpSpPr>
            <a:grpSpLocks/>
          </p:cNvGrpSpPr>
          <p:nvPr/>
        </p:nvGrpSpPr>
        <p:grpSpPr bwMode="auto">
          <a:xfrm>
            <a:off x="4308475" y="4446588"/>
            <a:ext cx="561975" cy="560387"/>
            <a:chOff x="952" y="1882"/>
            <a:chExt cx="354" cy="353"/>
          </a:xfrm>
        </p:grpSpPr>
        <p:sp>
          <p:nvSpPr>
            <p:cNvPr id="122908" name="Oval 20"/>
            <p:cNvSpPr>
              <a:spLocks noChangeArrowheads="1"/>
            </p:cNvSpPr>
            <p:nvPr/>
          </p:nvSpPr>
          <p:spPr bwMode="auto">
            <a:xfrm>
              <a:off x="952" y="1889"/>
              <a:ext cx="354" cy="346"/>
            </a:xfrm>
            <a:prstGeom prst="ellipse">
              <a:avLst/>
            </a:prstGeom>
            <a:gradFill rotWithShape="1">
              <a:gsLst>
                <a:gs pos="0">
                  <a:schemeClr val="tx1">
                    <a:alpha val="29999"/>
                  </a:schemeClr>
                </a:gs>
                <a:gs pos="100000">
                  <a:schemeClr val="tx1"/>
                </a:gs>
              </a:gsLst>
              <a:lin ang="2700000" scaled="1"/>
            </a:gradFill>
            <a:ln w="9525">
              <a:noFill/>
              <a:round/>
              <a:headEnd/>
              <a:tailEnd/>
            </a:ln>
          </p:spPr>
          <p:txBody>
            <a:bodyPr wrap="none" anchor="ctr"/>
            <a:lstStyle/>
            <a:p>
              <a:endParaRPr lang="hu-HU"/>
            </a:p>
          </p:txBody>
        </p:sp>
        <p:sp>
          <p:nvSpPr>
            <p:cNvPr id="122909" name="Rectangle 21"/>
            <p:cNvSpPr>
              <a:spLocks noChangeArrowheads="1"/>
            </p:cNvSpPr>
            <p:nvPr/>
          </p:nvSpPr>
          <p:spPr bwMode="auto">
            <a:xfrm>
              <a:off x="1005" y="1882"/>
              <a:ext cx="264" cy="288"/>
            </a:xfrm>
            <a:prstGeom prst="rect">
              <a:avLst/>
            </a:prstGeom>
            <a:noFill/>
            <a:ln w="9525">
              <a:noFill/>
              <a:miter lim="800000"/>
              <a:headEnd/>
              <a:tailEnd/>
            </a:ln>
          </p:spPr>
          <p:txBody>
            <a:bodyPr wrap="none">
              <a:spAutoFit/>
            </a:bodyPr>
            <a:lstStyle/>
            <a:p>
              <a:r>
                <a:rPr lang="hu-HU">
                  <a:solidFill>
                    <a:schemeClr val="bg2"/>
                  </a:solidFill>
                  <a:latin typeface="Symbol" pitchFamily="18" charset="2"/>
                </a:rPr>
                <a:t>p</a:t>
              </a:r>
              <a:r>
                <a:rPr lang="hu-HU" baseline="30000">
                  <a:solidFill>
                    <a:schemeClr val="bg2"/>
                  </a:solidFill>
                  <a:latin typeface="Book Antiqua" pitchFamily="18" charset="0"/>
                </a:rPr>
                <a:t>-</a:t>
              </a:r>
              <a:endParaRPr lang="en-US" baseline="30000">
                <a:solidFill>
                  <a:schemeClr val="bg2"/>
                </a:solidFill>
                <a:latin typeface="Book Antiqua" pitchFamily="18" charset="0"/>
              </a:endParaRPr>
            </a:p>
          </p:txBody>
        </p:sp>
      </p:grpSp>
      <p:grpSp>
        <p:nvGrpSpPr>
          <p:cNvPr id="8" name="Group 22"/>
          <p:cNvGrpSpPr>
            <a:grpSpLocks/>
          </p:cNvGrpSpPr>
          <p:nvPr/>
        </p:nvGrpSpPr>
        <p:grpSpPr bwMode="auto">
          <a:xfrm>
            <a:off x="5070475" y="4446588"/>
            <a:ext cx="561975" cy="560387"/>
            <a:chOff x="952" y="1882"/>
            <a:chExt cx="354" cy="353"/>
          </a:xfrm>
        </p:grpSpPr>
        <p:sp>
          <p:nvSpPr>
            <p:cNvPr id="122906" name="Oval 23"/>
            <p:cNvSpPr>
              <a:spLocks noChangeArrowheads="1"/>
            </p:cNvSpPr>
            <p:nvPr/>
          </p:nvSpPr>
          <p:spPr bwMode="auto">
            <a:xfrm>
              <a:off x="952" y="1889"/>
              <a:ext cx="354" cy="346"/>
            </a:xfrm>
            <a:prstGeom prst="ellipse">
              <a:avLst/>
            </a:prstGeom>
            <a:gradFill rotWithShape="1">
              <a:gsLst>
                <a:gs pos="0">
                  <a:schemeClr val="tx1">
                    <a:alpha val="29999"/>
                  </a:schemeClr>
                </a:gs>
                <a:gs pos="100000">
                  <a:schemeClr val="tx1"/>
                </a:gs>
              </a:gsLst>
              <a:lin ang="2700000" scaled="1"/>
            </a:gradFill>
            <a:ln w="9525">
              <a:noFill/>
              <a:round/>
              <a:headEnd/>
              <a:tailEnd/>
            </a:ln>
          </p:spPr>
          <p:txBody>
            <a:bodyPr wrap="none" anchor="ctr"/>
            <a:lstStyle/>
            <a:p>
              <a:endParaRPr lang="hu-HU"/>
            </a:p>
          </p:txBody>
        </p:sp>
        <p:sp>
          <p:nvSpPr>
            <p:cNvPr id="122907" name="Rectangle 24"/>
            <p:cNvSpPr>
              <a:spLocks noChangeArrowheads="1"/>
            </p:cNvSpPr>
            <p:nvPr/>
          </p:nvSpPr>
          <p:spPr bwMode="auto">
            <a:xfrm>
              <a:off x="1005" y="1882"/>
              <a:ext cx="285" cy="288"/>
            </a:xfrm>
            <a:prstGeom prst="rect">
              <a:avLst/>
            </a:prstGeom>
            <a:noFill/>
            <a:ln w="9525">
              <a:noFill/>
              <a:miter lim="800000"/>
              <a:headEnd/>
              <a:tailEnd/>
            </a:ln>
          </p:spPr>
          <p:txBody>
            <a:bodyPr wrap="none">
              <a:spAutoFit/>
            </a:bodyPr>
            <a:lstStyle/>
            <a:p>
              <a:r>
                <a:rPr lang="hu-HU">
                  <a:solidFill>
                    <a:schemeClr val="bg2"/>
                  </a:solidFill>
                  <a:latin typeface="Symbol" pitchFamily="18" charset="2"/>
                </a:rPr>
                <a:t>p</a:t>
              </a:r>
              <a:r>
                <a:rPr lang="hu-HU" baseline="30000">
                  <a:solidFill>
                    <a:schemeClr val="bg2"/>
                  </a:solidFill>
                  <a:latin typeface="Book Antiqua" pitchFamily="18" charset="0"/>
                </a:rPr>
                <a:t>0</a:t>
              </a:r>
              <a:endParaRPr lang="en-US" baseline="30000">
                <a:solidFill>
                  <a:schemeClr val="bg2"/>
                </a:solidFill>
                <a:latin typeface="Book Antiqua" pitchFamily="18" charset="0"/>
              </a:endParaRPr>
            </a:p>
          </p:txBody>
        </p:sp>
      </p:grpSp>
      <p:grpSp>
        <p:nvGrpSpPr>
          <p:cNvPr id="9" name="Group 25"/>
          <p:cNvGrpSpPr>
            <a:grpSpLocks noChangeAspect="1"/>
          </p:cNvGrpSpPr>
          <p:nvPr/>
        </p:nvGrpSpPr>
        <p:grpSpPr bwMode="auto">
          <a:xfrm>
            <a:off x="1104900" y="4446588"/>
            <a:ext cx="561975" cy="549275"/>
            <a:chOff x="952" y="1889"/>
            <a:chExt cx="354" cy="346"/>
          </a:xfrm>
        </p:grpSpPr>
        <p:sp>
          <p:nvSpPr>
            <p:cNvPr id="122904" name="Oval 26"/>
            <p:cNvSpPr>
              <a:spLocks noChangeAspect="1" noChangeArrowheads="1"/>
            </p:cNvSpPr>
            <p:nvPr/>
          </p:nvSpPr>
          <p:spPr bwMode="auto">
            <a:xfrm>
              <a:off x="952" y="1889"/>
              <a:ext cx="354" cy="346"/>
            </a:xfrm>
            <a:prstGeom prst="ellipse">
              <a:avLst/>
            </a:prstGeom>
            <a:gradFill rotWithShape="1">
              <a:gsLst>
                <a:gs pos="0">
                  <a:schemeClr val="tx1">
                    <a:alpha val="29999"/>
                  </a:schemeClr>
                </a:gs>
                <a:gs pos="100000">
                  <a:schemeClr val="tx1"/>
                </a:gs>
              </a:gsLst>
              <a:lin ang="2700000" scaled="1"/>
            </a:gradFill>
            <a:ln w="9525">
              <a:noFill/>
              <a:round/>
              <a:headEnd/>
              <a:tailEnd/>
            </a:ln>
          </p:spPr>
          <p:txBody>
            <a:bodyPr wrap="none" anchor="ctr"/>
            <a:lstStyle/>
            <a:p>
              <a:endParaRPr lang="hu-HU"/>
            </a:p>
          </p:txBody>
        </p:sp>
        <p:sp>
          <p:nvSpPr>
            <p:cNvPr id="122905" name="Rectangle 27"/>
            <p:cNvSpPr>
              <a:spLocks noChangeAspect="1" noChangeArrowheads="1"/>
            </p:cNvSpPr>
            <p:nvPr/>
          </p:nvSpPr>
          <p:spPr bwMode="auto">
            <a:xfrm>
              <a:off x="1005" y="1889"/>
              <a:ext cx="232" cy="288"/>
            </a:xfrm>
            <a:prstGeom prst="rect">
              <a:avLst/>
            </a:prstGeom>
            <a:noFill/>
            <a:ln w="9525">
              <a:noFill/>
              <a:miter lim="800000"/>
              <a:headEnd/>
              <a:tailEnd/>
            </a:ln>
          </p:spPr>
          <p:txBody>
            <a:bodyPr wrap="none">
              <a:spAutoFit/>
            </a:bodyPr>
            <a:lstStyle/>
            <a:p>
              <a:r>
                <a:rPr lang="en-US">
                  <a:solidFill>
                    <a:schemeClr val="bg2"/>
                  </a:solidFill>
                  <a:latin typeface="Symbol" pitchFamily="18" charset="2"/>
                </a:rPr>
                <a:t>h</a:t>
              </a:r>
              <a:endParaRPr lang="en-US">
                <a:solidFill>
                  <a:schemeClr val="bg2"/>
                </a:solidFill>
                <a:latin typeface="Book Antiqua" pitchFamily="18" charset="0"/>
              </a:endParaRPr>
            </a:p>
          </p:txBody>
        </p:sp>
      </p:grpSp>
      <p:sp>
        <p:nvSpPr>
          <p:cNvPr id="487452" name="AutoShape 28"/>
          <p:cNvSpPr>
            <a:spLocks noChangeArrowheads="1"/>
          </p:cNvSpPr>
          <p:nvPr/>
        </p:nvSpPr>
        <p:spPr bwMode="auto">
          <a:xfrm>
            <a:off x="1760538" y="4613275"/>
            <a:ext cx="1720850" cy="268288"/>
          </a:xfrm>
          <a:prstGeom prst="rightArrow">
            <a:avLst>
              <a:gd name="adj1" fmla="val 49565"/>
              <a:gd name="adj2" fmla="val 110051"/>
            </a:avLst>
          </a:prstGeom>
          <a:solidFill>
            <a:schemeClr val="tx1">
              <a:alpha val="50195"/>
            </a:schemeClr>
          </a:solidFill>
          <a:ln w="9525">
            <a:noFill/>
            <a:miter lim="800000"/>
            <a:headEnd/>
            <a:tailEnd/>
          </a:ln>
        </p:spPr>
        <p:txBody>
          <a:bodyPr wrap="none" anchor="ctr"/>
          <a:lstStyle/>
          <a:p>
            <a:endParaRPr lang="hu-HU"/>
          </a:p>
        </p:txBody>
      </p:sp>
      <p:sp>
        <p:nvSpPr>
          <p:cNvPr id="487453" name="AutoShape 29"/>
          <p:cNvSpPr>
            <a:spLocks noChangeArrowheads="1"/>
          </p:cNvSpPr>
          <p:nvPr/>
        </p:nvSpPr>
        <p:spPr bwMode="auto">
          <a:xfrm>
            <a:off x="1757363" y="3554413"/>
            <a:ext cx="1720850" cy="268287"/>
          </a:xfrm>
          <a:prstGeom prst="rightArrow">
            <a:avLst>
              <a:gd name="adj1" fmla="val 49565"/>
              <a:gd name="adj2" fmla="val 110051"/>
            </a:avLst>
          </a:prstGeom>
          <a:solidFill>
            <a:schemeClr val="tx1">
              <a:alpha val="50195"/>
            </a:schemeClr>
          </a:solidFill>
          <a:ln w="9525">
            <a:noFill/>
            <a:miter lim="800000"/>
            <a:headEnd/>
            <a:tailEnd/>
          </a:ln>
        </p:spPr>
        <p:txBody>
          <a:bodyPr wrap="none" anchor="ctr"/>
          <a:lstStyle/>
          <a:p>
            <a:endParaRPr lang="hu-HU"/>
          </a:p>
        </p:txBody>
      </p:sp>
      <p:sp>
        <p:nvSpPr>
          <p:cNvPr id="487454" name="Text Box 30"/>
          <p:cNvSpPr txBox="1">
            <a:spLocks noChangeArrowheads="1"/>
          </p:cNvSpPr>
          <p:nvPr/>
        </p:nvSpPr>
        <p:spPr bwMode="auto">
          <a:xfrm>
            <a:off x="1754188" y="4410075"/>
            <a:ext cx="1414462" cy="244475"/>
          </a:xfrm>
          <a:prstGeom prst="rect">
            <a:avLst/>
          </a:prstGeom>
          <a:noFill/>
          <a:ln w="9525">
            <a:noFill/>
            <a:miter lim="800000"/>
            <a:headEnd/>
            <a:tailEnd/>
          </a:ln>
          <a:effectLst/>
        </p:spPr>
        <p:txBody>
          <a:bodyPr lIns="0" tIns="0" rIns="0" bIns="0">
            <a:spAutoFit/>
          </a:bodyPr>
          <a:lstStyle/>
          <a:p>
            <a:pPr algn="ctr">
              <a:spcBef>
                <a:spcPct val="50000"/>
              </a:spcBef>
              <a:defRPr/>
            </a:pPr>
            <a:r>
              <a:rPr lang="hu-HU" sz="1600">
                <a:effectLst>
                  <a:outerShdw blurRad="38100" dist="38100" dir="2700000" algn="tl">
                    <a:srgbClr val="000000"/>
                  </a:outerShdw>
                </a:effectLst>
                <a:latin typeface="Book Antiqua" pitchFamily="18" charset="0"/>
              </a:rPr>
              <a:t>150000 fm/c</a:t>
            </a:r>
            <a:endParaRPr lang="en-US" sz="1600">
              <a:effectLst>
                <a:outerShdw blurRad="38100" dist="38100" dir="2700000" algn="tl">
                  <a:srgbClr val="000000"/>
                </a:outerShdw>
              </a:effectLst>
              <a:latin typeface="Book Antiqua" pitchFamily="18" charset="0"/>
            </a:endParaRPr>
          </a:p>
        </p:txBody>
      </p:sp>
      <p:sp>
        <p:nvSpPr>
          <p:cNvPr id="487455" name="Text Box 31"/>
          <p:cNvSpPr txBox="1">
            <a:spLocks noChangeArrowheads="1"/>
          </p:cNvSpPr>
          <p:nvPr/>
        </p:nvSpPr>
        <p:spPr bwMode="auto">
          <a:xfrm>
            <a:off x="1768475" y="3375025"/>
            <a:ext cx="1403350" cy="244475"/>
          </a:xfrm>
          <a:prstGeom prst="rect">
            <a:avLst/>
          </a:prstGeom>
          <a:noFill/>
          <a:ln w="9525">
            <a:noFill/>
            <a:miter lim="800000"/>
            <a:headEnd/>
            <a:tailEnd/>
          </a:ln>
          <a:effectLst/>
        </p:spPr>
        <p:txBody>
          <a:bodyPr lIns="0" tIns="0" rIns="0" bIns="0">
            <a:spAutoFit/>
          </a:bodyPr>
          <a:lstStyle/>
          <a:p>
            <a:pPr algn="ctr">
              <a:spcBef>
                <a:spcPct val="50000"/>
              </a:spcBef>
              <a:defRPr/>
            </a:pPr>
            <a:r>
              <a:rPr lang="hu-HU" sz="1600">
                <a:effectLst>
                  <a:outerShdw blurRad="38100" dist="38100" dir="2700000" algn="tl">
                    <a:srgbClr val="000000"/>
                  </a:outerShdw>
                </a:effectLst>
                <a:latin typeface="Book Antiqua" pitchFamily="18" charset="0"/>
              </a:rPr>
              <a:t>1000 fm/c</a:t>
            </a:r>
            <a:endParaRPr lang="en-US" sz="1600">
              <a:effectLst>
                <a:outerShdw blurRad="38100" dist="38100" dir="2700000" algn="tl">
                  <a:srgbClr val="000000"/>
                </a:outerShdw>
              </a:effectLst>
              <a:latin typeface="Book Antiqua" pitchFamily="18" charset="0"/>
            </a:endParaRPr>
          </a:p>
        </p:txBody>
      </p:sp>
      <p:sp>
        <p:nvSpPr>
          <p:cNvPr id="487456" name="Text Box 32"/>
          <p:cNvSpPr txBox="1">
            <a:spLocks noChangeArrowheads="1"/>
          </p:cNvSpPr>
          <p:nvPr/>
        </p:nvSpPr>
        <p:spPr bwMode="auto">
          <a:xfrm>
            <a:off x="5395913" y="4052888"/>
            <a:ext cx="3060700" cy="346075"/>
          </a:xfrm>
          <a:prstGeom prst="rect">
            <a:avLst/>
          </a:prstGeom>
          <a:noFill/>
          <a:ln w="28575">
            <a:solidFill>
              <a:schemeClr val="tx1"/>
            </a:solidFill>
            <a:miter lim="800000"/>
            <a:headEnd/>
            <a:tailEnd/>
          </a:ln>
          <a:effectLst/>
        </p:spPr>
        <p:txBody>
          <a:bodyPr lIns="36000" tIns="36000" rIns="36000" bIns="36000" anchor="ctr" anchorCtr="1">
            <a:spAutoFit/>
          </a:bodyPr>
          <a:lstStyle/>
          <a:p>
            <a:pPr>
              <a:spcBef>
                <a:spcPct val="50000"/>
              </a:spcBef>
              <a:defRPr/>
            </a:pPr>
            <a:r>
              <a:rPr lang="hu-HU" sz="1600">
                <a:effectLst>
                  <a:outerShdw blurRad="38100" dist="38100" dir="2700000" algn="tl">
                    <a:srgbClr val="000000"/>
                  </a:outerShdw>
                </a:effectLst>
                <a:latin typeface="Book Antiqua" pitchFamily="18" charset="0"/>
              </a:rPr>
              <a:t>Korrelálatlan pionok létrejötte</a:t>
            </a:r>
            <a:endParaRPr lang="en-US" sz="1600">
              <a:effectLst>
                <a:outerShdw blurRad="38100" dist="38100" dir="2700000" algn="tl">
                  <a:srgbClr val="000000"/>
                </a:outerShdw>
              </a:effectLst>
              <a:latin typeface="Book Antiqua" pitchFamily="18" charset="0"/>
            </a:endParaRPr>
          </a:p>
        </p:txBody>
      </p:sp>
      <p:cxnSp>
        <p:nvCxnSpPr>
          <p:cNvPr id="487457" name="AutoShape 33"/>
          <p:cNvCxnSpPr>
            <a:cxnSpLocks noChangeShapeType="1"/>
            <a:stCxn id="122909" idx="3"/>
            <a:endCxn id="487456" idx="1"/>
          </p:cNvCxnSpPr>
          <p:nvPr/>
        </p:nvCxnSpPr>
        <p:spPr bwMode="auto">
          <a:xfrm flipV="1">
            <a:off x="4811713" y="4225925"/>
            <a:ext cx="569912" cy="449263"/>
          </a:xfrm>
          <a:prstGeom prst="straightConnector1">
            <a:avLst/>
          </a:prstGeom>
          <a:noFill/>
          <a:ln w="28575">
            <a:solidFill>
              <a:schemeClr val="tx1"/>
            </a:solidFill>
            <a:round/>
            <a:headEnd/>
            <a:tailEnd type="triangle" w="med" len="med"/>
          </a:ln>
        </p:spPr>
      </p:cxnSp>
      <p:cxnSp>
        <p:nvCxnSpPr>
          <p:cNvPr id="487458" name="AutoShape 34"/>
          <p:cNvCxnSpPr>
            <a:cxnSpLocks noChangeShapeType="1"/>
            <a:stCxn id="122913" idx="3"/>
            <a:endCxn id="487456" idx="1"/>
          </p:cNvCxnSpPr>
          <p:nvPr/>
        </p:nvCxnSpPr>
        <p:spPr bwMode="auto">
          <a:xfrm>
            <a:off x="4813300" y="3638550"/>
            <a:ext cx="568325" cy="587375"/>
          </a:xfrm>
          <a:prstGeom prst="straightConnector1">
            <a:avLst/>
          </a:prstGeom>
          <a:noFill/>
          <a:ln w="28575">
            <a:solidFill>
              <a:schemeClr val="tx1"/>
            </a:solidFill>
            <a:round/>
            <a:headEnd/>
            <a:tailEnd type="triangle" w="med" len="med"/>
          </a:ln>
        </p:spPr>
      </p:cxnSp>
      <p:grpSp>
        <p:nvGrpSpPr>
          <p:cNvPr id="10" name="Group 35"/>
          <p:cNvGrpSpPr>
            <a:grpSpLocks/>
          </p:cNvGrpSpPr>
          <p:nvPr/>
        </p:nvGrpSpPr>
        <p:grpSpPr bwMode="auto">
          <a:xfrm>
            <a:off x="5076825" y="3405188"/>
            <a:ext cx="561975" cy="549275"/>
            <a:chOff x="952" y="1889"/>
            <a:chExt cx="354" cy="346"/>
          </a:xfrm>
        </p:grpSpPr>
        <p:sp>
          <p:nvSpPr>
            <p:cNvPr id="122902" name="Oval 36"/>
            <p:cNvSpPr>
              <a:spLocks noChangeArrowheads="1"/>
            </p:cNvSpPr>
            <p:nvPr/>
          </p:nvSpPr>
          <p:spPr bwMode="auto">
            <a:xfrm>
              <a:off x="952" y="1889"/>
              <a:ext cx="354" cy="346"/>
            </a:xfrm>
            <a:prstGeom prst="ellipse">
              <a:avLst/>
            </a:prstGeom>
            <a:gradFill rotWithShape="1">
              <a:gsLst>
                <a:gs pos="0">
                  <a:schemeClr val="tx1">
                    <a:alpha val="29999"/>
                  </a:schemeClr>
                </a:gs>
                <a:gs pos="100000">
                  <a:schemeClr val="tx1"/>
                </a:gs>
              </a:gsLst>
              <a:lin ang="2700000" scaled="1"/>
            </a:gradFill>
            <a:ln w="9525">
              <a:noFill/>
              <a:round/>
              <a:headEnd/>
              <a:tailEnd/>
            </a:ln>
          </p:spPr>
          <p:txBody>
            <a:bodyPr wrap="none" anchor="ctr"/>
            <a:lstStyle/>
            <a:p>
              <a:endParaRPr lang="hu-HU"/>
            </a:p>
          </p:txBody>
        </p:sp>
        <p:sp>
          <p:nvSpPr>
            <p:cNvPr id="122903" name="Rectangle 37"/>
            <p:cNvSpPr>
              <a:spLocks noChangeArrowheads="1"/>
            </p:cNvSpPr>
            <p:nvPr/>
          </p:nvSpPr>
          <p:spPr bwMode="auto">
            <a:xfrm>
              <a:off x="1005" y="1889"/>
              <a:ext cx="232" cy="288"/>
            </a:xfrm>
            <a:prstGeom prst="rect">
              <a:avLst/>
            </a:prstGeom>
            <a:noFill/>
            <a:ln w="9525">
              <a:noFill/>
              <a:miter lim="800000"/>
              <a:headEnd/>
              <a:tailEnd/>
            </a:ln>
          </p:spPr>
          <p:txBody>
            <a:bodyPr wrap="none">
              <a:spAutoFit/>
            </a:bodyPr>
            <a:lstStyle/>
            <a:p>
              <a:r>
                <a:rPr lang="en-US">
                  <a:solidFill>
                    <a:schemeClr val="bg2"/>
                  </a:solidFill>
                  <a:latin typeface="Symbol" pitchFamily="18" charset="2"/>
                </a:rPr>
                <a:t>h</a:t>
              </a:r>
              <a:endParaRPr lang="en-US">
                <a:solidFill>
                  <a:schemeClr val="bg2"/>
                </a:solidFill>
                <a:latin typeface="Book Antiqua" pitchFamily="18" charset="0"/>
              </a:endParaRPr>
            </a:p>
          </p:txBody>
        </p:sp>
      </p:grpSp>
      <p:sp>
        <p:nvSpPr>
          <p:cNvPr id="487462" name="Rectangle 38"/>
          <p:cNvSpPr>
            <a:spLocks noChangeArrowheads="1"/>
          </p:cNvSpPr>
          <p:nvPr/>
        </p:nvSpPr>
        <p:spPr bwMode="auto">
          <a:xfrm>
            <a:off x="0" y="5053013"/>
            <a:ext cx="8966200" cy="1749425"/>
          </a:xfrm>
          <a:prstGeom prst="rect">
            <a:avLst/>
          </a:prstGeom>
          <a:noFill/>
          <a:ln w="9525">
            <a:noFill/>
            <a:miter lim="800000"/>
            <a:headEnd/>
            <a:tailEnd/>
          </a:ln>
          <a:effectLst/>
        </p:spPr>
        <p:txBody>
          <a:bodyPr>
            <a:spAutoFit/>
          </a:bodyPr>
          <a:lstStyle/>
          <a:p>
            <a:pPr marL="268288" indent="-268288">
              <a:lnSpc>
                <a:spcPct val="90000"/>
              </a:lnSpc>
              <a:spcBef>
                <a:spcPct val="20000"/>
              </a:spcBef>
              <a:buClr>
                <a:schemeClr val="tx1"/>
              </a:buClr>
              <a:buFontTx/>
              <a:buChar char="•"/>
              <a:defRPr/>
            </a:pPr>
            <a:r>
              <a:rPr lang="hu-HU" sz="2800">
                <a:effectLst>
                  <a:outerShdw blurRad="38100" dist="38100" dir="2700000" algn="tl">
                    <a:srgbClr val="000000"/>
                  </a:outerShdw>
                </a:effectLst>
                <a:latin typeface="Book Antiqua" pitchFamily="18" charset="0"/>
              </a:rPr>
              <a:t>Átlagos pion-impulzus: 138 MeV</a:t>
            </a:r>
          </a:p>
          <a:p>
            <a:pPr marL="268288" indent="-268288">
              <a:lnSpc>
                <a:spcPct val="90000"/>
              </a:lnSpc>
              <a:spcBef>
                <a:spcPct val="20000"/>
              </a:spcBef>
              <a:buClr>
                <a:schemeClr val="tx1"/>
              </a:buClr>
              <a:buFontTx/>
              <a:buChar char="•"/>
              <a:defRPr/>
            </a:pPr>
            <a:r>
              <a:rPr lang="hu-HU" sz="2800">
                <a:effectLst>
                  <a:outerShdw blurRad="38100" dist="38100" dir="2700000" algn="tl">
                    <a:srgbClr val="000000"/>
                  </a:outerShdw>
                </a:effectLst>
                <a:latin typeface="Book Antiqua" pitchFamily="18" charset="0"/>
              </a:rPr>
              <a:t>Ötlet: korrelált pionok arányának mérése</a:t>
            </a:r>
            <a:endParaRPr lang="en-US" sz="2800">
              <a:effectLst>
                <a:outerShdw blurRad="38100" dist="38100" dir="2700000" algn="tl">
                  <a:srgbClr val="000000"/>
                </a:outerShdw>
              </a:effectLst>
              <a:latin typeface="Book Antiqua" pitchFamily="18" charset="0"/>
            </a:endParaRPr>
          </a:p>
          <a:p>
            <a:pPr marL="719138" lvl="1" indent="-268288">
              <a:lnSpc>
                <a:spcPct val="90000"/>
              </a:lnSpc>
              <a:spcBef>
                <a:spcPct val="20000"/>
              </a:spcBef>
              <a:buClr>
                <a:schemeClr val="tx1"/>
              </a:buClr>
              <a:buSzPct val="80000"/>
              <a:buFont typeface="Book Antiqua" pitchFamily="18" charset="0"/>
              <a:buChar char="─"/>
              <a:defRPr/>
            </a:pPr>
            <a:r>
              <a:rPr lang="en-US">
                <a:effectLst>
                  <a:outerShdw blurRad="38100" dist="38100" dir="2700000" algn="tl">
                    <a:srgbClr val="000000"/>
                  </a:outerShdw>
                </a:effectLst>
                <a:latin typeface="Book Antiqua" pitchFamily="18" charset="0"/>
              </a:rPr>
              <a:t>Vance, Csörgő Kharzeev</a:t>
            </a:r>
            <a:r>
              <a:rPr lang="hu-HU">
                <a:effectLst>
                  <a:outerShdw blurRad="38100" dist="38100" dir="2700000" algn="tl">
                    <a:srgbClr val="000000"/>
                  </a:outerShdw>
                </a:effectLst>
                <a:latin typeface="Book Antiqua" pitchFamily="18" charset="0"/>
              </a:rPr>
              <a:t> </a:t>
            </a:r>
            <a:r>
              <a:rPr lang="en-US">
                <a:effectLst>
                  <a:outerShdw blurRad="38100" dist="38100" dir="2700000" algn="tl">
                    <a:srgbClr val="000000"/>
                  </a:outerShdw>
                </a:effectLst>
                <a:latin typeface="Book Antiqua" pitchFamily="18" charset="0"/>
              </a:rPr>
              <a:t>Phys.Rev.Lett.81:2205,1998 </a:t>
            </a:r>
            <a:endParaRPr lang="hu-HU">
              <a:effectLst>
                <a:outerShdw blurRad="38100" dist="38100" dir="2700000" algn="tl">
                  <a:srgbClr val="000000"/>
                </a:outerShdw>
              </a:effectLst>
              <a:latin typeface="Book Antiqua" pitchFamily="18" charset="0"/>
            </a:endParaRPr>
          </a:p>
          <a:p>
            <a:pPr marL="719138" lvl="1" indent="-268288">
              <a:lnSpc>
                <a:spcPct val="90000"/>
              </a:lnSpc>
              <a:spcBef>
                <a:spcPct val="20000"/>
              </a:spcBef>
              <a:buClr>
                <a:schemeClr val="tx1"/>
              </a:buClr>
              <a:buSzPct val="60000"/>
              <a:buFont typeface="Book Antiqua" pitchFamily="18" charset="0"/>
              <a:buNone/>
              <a:defRPr/>
            </a:pPr>
            <a:r>
              <a:rPr lang="hu-HU">
                <a:effectLst>
                  <a:outerShdw blurRad="38100" dist="38100" dir="2700000" algn="tl">
                    <a:srgbClr val="000000"/>
                  </a:outerShdw>
                </a:effectLst>
                <a:latin typeface="Book Antiqua" pitchFamily="18" charset="0"/>
              </a:rPr>
              <a:t>	</a:t>
            </a:r>
            <a:r>
              <a:rPr lang="en-US">
                <a:effectLst>
                  <a:outerShdw blurRad="38100" dist="38100" dir="2700000" algn="tl">
                    <a:srgbClr val="000000"/>
                  </a:outerShdw>
                </a:effectLst>
                <a:latin typeface="Book Antiqua" pitchFamily="18" charset="0"/>
              </a:rPr>
              <a:t>T. Hatsuda, T. Kunihiro</a:t>
            </a:r>
            <a:r>
              <a:rPr lang="hu-HU">
                <a:effectLst>
                  <a:outerShdw blurRad="38100" dist="38100" dir="2700000" algn="tl">
                    <a:srgbClr val="000000"/>
                  </a:outerShdw>
                </a:effectLst>
                <a:latin typeface="Book Antiqua" pitchFamily="18" charset="0"/>
              </a:rPr>
              <a:t> </a:t>
            </a:r>
            <a:r>
              <a:rPr lang="en-US">
                <a:effectLst>
                  <a:outerShdw blurRad="38100" dist="38100" dir="2700000" algn="tl">
                    <a:srgbClr val="000000"/>
                  </a:outerShdw>
                </a:effectLst>
                <a:latin typeface="Book Antiqua" pitchFamily="18" charset="0"/>
              </a:rPr>
              <a:t>Phys. Rept. 247:221,1994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74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74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3.33333E-6 -2.80296E-6 L -0.43334 0.15449 " pathEditMode="relative" rAng="0" ptsTypes="AA">
                                      <p:cBhvr>
                                        <p:cTn id="22" dur="1000" fill="hold"/>
                                        <p:tgtEl>
                                          <p:spTgt spid="4"/>
                                        </p:tgtEl>
                                        <p:attrNameLst>
                                          <p:attrName>ppt_x</p:attrName>
                                          <p:attrName>ppt_y</p:attrName>
                                        </p:attrNameLst>
                                      </p:cBhvr>
                                      <p:rCtr x="-21700" y="7700"/>
                                    </p:animMotion>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874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745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745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745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8745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8746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487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52" grpId="0" animBg="1"/>
      <p:bldP spid="487453" grpId="0" animBg="1"/>
      <p:bldP spid="487454" grpId="0"/>
      <p:bldP spid="487455" grpId="0"/>
      <p:bldP spid="487456" grpId="0" animBg="1"/>
      <p:bldP spid="487462" grpId="0"/>
      <p:bldP spid="487462" grpId="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Dia számának helye 2"/>
          <p:cNvSpPr>
            <a:spLocks noGrp="1"/>
          </p:cNvSpPr>
          <p:nvPr>
            <p:ph type="sldNum" sz="quarter" idx="10"/>
          </p:nvPr>
        </p:nvSpPr>
        <p:spPr/>
        <p:txBody>
          <a:bodyPr/>
          <a:lstStyle/>
          <a:p>
            <a:pPr>
              <a:defRPr/>
            </a:pPr>
            <a:fld id="{9066F281-766F-450E-81C4-BA3262DCAC13}" type="slidenum">
              <a:rPr lang="hu-HU"/>
              <a:pPr>
                <a:defRPr/>
              </a:pPr>
              <a:t>88</a:t>
            </a:fld>
            <a:endParaRPr lang="hu-HU"/>
          </a:p>
        </p:txBody>
      </p:sp>
      <p:sp>
        <p:nvSpPr>
          <p:cNvPr id="488451" name="Rectangle 3"/>
          <p:cNvSpPr>
            <a:spLocks noGrp="1" noChangeArrowheads="1"/>
          </p:cNvSpPr>
          <p:nvPr>
            <p:ph type="title"/>
          </p:nvPr>
        </p:nvSpPr>
        <p:spPr/>
        <p:txBody>
          <a:bodyPr/>
          <a:lstStyle/>
          <a:p>
            <a:pPr eaLnBrk="1" hangingPunct="1">
              <a:defRPr/>
            </a:pPr>
            <a:r>
              <a:rPr lang="hu-HU" smtClean="0"/>
              <a:t>A korrelációs függvény erőssége</a:t>
            </a:r>
            <a:endParaRPr lang="en-US" smtClean="0"/>
          </a:p>
        </p:txBody>
      </p:sp>
      <p:sp>
        <p:nvSpPr>
          <p:cNvPr id="488452" name="Rectangle 4"/>
          <p:cNvSpPr>
            <a:spLocks noChangeArrowheads="1"/>
          </p:cNvSpPr>
          <p:nvPr/>
        </p:nvSpPr>
        <p:spPr bwMode="auto">
          <a:xfrm>
            <a:off x="76200" y="2078038"/>
            <a:ext cx="5291138" cy="4117975"/>
          </a:xfrm>
          <a:prstGeom prst="rect">
            <a:avLst/>
          </a:prstGeom>
          <a:noFill/>
          <a:ln w="9525">
            <a:noFill/>
            <a:miter lim="800000"/>
            <a:headEnd/>
            <a:tailEnd/>
          </a:ln>
          <a:effectLst/>
        </p:spPr>
        <p:txBody>
          <a:bodyPr>
            <a:spAutoFit/>
          </a:bodyPr>
          <a:lstStyle/>
          <a:p>
            <a:pPr algn="ctr">
              <a:lnSpc>
                <a:spcPct val="90000"/>
              </a:lnSpc>
              <a:spcBef>
                <a:spcPct val="20000"/>
              </a:spcBef>
              <a:buClr>
                <a:srgbClr val="99FF33"/>
              </a:buClr>
              <a:defRPr/>
            </a:pPr>
            <a:r>
              <a:rPr lang="hu-HU" sz="2000" b="0">
                <a:effectLst>
                  <a:outerShdw blurRad="38100" dist="38100" dir="2700000" algn="tl">
                    <a:srgbClr val="000000"/>
                  </a:outerShdw>
                </a:effectLst>
                <a:latin typeface="Book Antiqua" pitchFamily="18" charset="0"/>
              </a:rPr>
              <a:t>Forró, sűrű közeg</a:t>
            </a:r>
          </a:p>
          <a:p>
            <a:pPr algn="ctr">
              <a:lnSpc>
                <a:spcPct val="90000"/>
              </a:lnSpc>
              <a:spcBef>
                <a:spcPct val="20000"/>
              </a:spcBef>
              <a:buClr>
                <a:srgbClr val="99FF33"/>
              </a:buClr>
              <a:defRPr/>
            </a:pPr>
            <a:r>
              <a:rPr lang="hu-HU" sz="2000" b="0">
                <a:effectLst>
                  <a:outerShdw blurRad="38100" dist="38100" dir="2700000" algn="tl">
                    <a:srgbClr val="000000"/>
                  </a:outerShdw>
                </a:effectLst>
                <a:latin typeface="Symbol" pitchFamily="18" charset="2"/>
              </a:rPr>
              <a:t>h</a:t>
            </a:r>
            <a:r>
              <a:rPr lang="hu-HU" sz="2000" b="0" baseline="3000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Book Antiqua" pitchFamily="18" charset="0"/>
              </a:rPr>
              <a:t> tömegcsökkenés</a:t>
            </a:r>
          </a:p>
          <a:p>
            <a:pPr algn="ctr">
              <a:lnSpc>
                <a:spcPct val="90000"/>
              </a:lnSpc>
              <a:spcBef>
                <a:spcPct val="20000"/>
              </a:spcBef>
              <a:buClr>
                <a:srgbClr val="99FF33"/>
              </a:buClr>
              <a:defRPr/>
            </a:pPr>
            <a:r>
              <a:rPr lang="hu-HU" sz="2000" b="0">
                <a:effectLst>
                  <a:outerShdw blurRad="38100" dist="38100" dir="2700000" algn="tl">
                    <a:srgbClr val="000000"/>
                  </a:outerShdw>
                </a:effectLst>
                <a:latin typeface="Book Antiqua" pitchFamily="18" charset="0"/>
                <a:sym typeface="Symbol" pitchFamily="18" charset="2"/>
              </a:rPr>
              <a:t></a:t>
            </a:r>
            <a:endParaRPr lang="hu-HU" sz="2000" b="0">
              <a:effectLst>
                <a:outerShdw blurRad="38100" dist="38100" dir="2700000" algn="tl">
                  <a:srgbClr val="000000"/>
                </a:outerShdw>
              </a:effectLst>
              <a:latin typeface="Book Antiqua" pitchFamily="18" charset="0"/>
            </a:endParaRPr>
          </a:p>
          <a:p>
            <a:pPr algn="ctr">
              <a:lnSpc>
                <a:spcPct val="90000"/>
              </a:lnSpc>
              <a:spcBef>
                <a:spcPct val="20000"/>
              </a:spcBef>
              <a:buClr>
                <a:srgbClr val="99FF33"/>
              </a:buClr>
              <a:defRPr/>
            </a:pPr>
            <a:r>
              <a:rPr lang="hu-HU" sz="2000" b="0">
                <a:effectLst>
                  <a:outerShdw blurRad="38100" dist="38100" dir="2700000" algn="tl">
                    <a:srgbClr val="000000"/>
                  </a:outerShdw>
                </a:effectLst>
                <a:latin typeface="Book Antiqua" pitchFamily="18" charset="0"/>
              </a:rPr>
              <a:t>Megnövekedett </a:t>
            </a:r>
            <a:r>
              <a:rPr lang="hu-HU" sz="2000" b="0">
                <a:effectLst>
                  <a:outerShdw blurRad="38100" dist="38100" dir="2700000" algn="tl">
                    <a:srgbClr val="000000"/>
                  </a:outerShdw>
                </a:effectLst>
                <a:latin typeface="Symbol" pitchFamily="18" charset="2"/>
              </a:rPr>
              <a:t>h</a:t>
            </a:r>
            <a:r>
              <a:rPr lang="hu-HU" sz="2000" b="0" baseline="3000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Book Antiqua" pitchFamily="18" charset="0"/>
              </a:rPr>
              <a:t> tartalom</a:t>
            </a:r>
          </a:p>
          <a:p>
            <a:pPr algn="ctr">
              <a:lnSpc>
                <a:spcPct val="90000"/>
              </a:lnSpc>
              <a:spcBef>
                <a:spcPct val="20000"/>
              </a:spcBef>
              <a:buClr>
                <a:srgbClr val="99FF33"/>
              </a:buClr>
              <a:defRPr/>
            </a:pPr>
            <a:r>
              <a:rPr lang="hu-HU" b="0">
                <a:effectLst>
                  <a:outerShdw blurRad="38100" dist="38100" dir="2700000" algn="tl">
                    <a:srgbClr val="000000"/>
                  </a:outerShdw>
                </a:effectLst>
                <a:sym typeface="Symbol" pitchFamily="18" charset="2"/>
              </a:rPr>
              <a:t></a:t>
            </a:r>
            <a:endParaRPr lang="hu-HU" sz="2000" b="0">
              <a:effectLst>
                <a:outerShdw blurRad="38100" dist="38100" dir="2700000" algn="tl">
                  <a:srgbClr val="000000"/>
                </a:outerShdw>
              </a:effectLst>
              <a:latin typeface="Book Antiqua" pitchFamily="18" charset="0"/>
            </a:endParaRPr>
          </a:p>
          <a:p>
            <a:pPr algn="ctr">
              <a:lnSpc>
                <a:spcPct val="90000"/>
              </a:lnSpc>
              <a:spcBef>
                <a:spcPct val="20000"/>
              </a:spcBef>
              <a:buClr>
                <a:srgbClr val="99FF33"/>
              </a:buClr>
              <a:defRPr/>
            </a:pPr>
            <a:r>
              <a:rPr lang="hu-HU" sz="2000" b="0">
                <a:effectLst>
                  <a:outerShdw blurRad="38100" dist="38100" dir="2700000" algn="tl">
                    <a:srgbClr val="000000"/>
                  </a:outerShdw>
                </a:effectLst>
                <a:latin typeface="Book Antiqua" pitchFamily="18" charset="0"/>
              </a:rPr>
              <a:t>Hosszú élettartam, végén a tömeg visszaáll</a:t>
            </a:r>
          </a:p>
          <a:p>
            <a:pPr algn="ctr">
              <a:lnSpc>
                <a:spcPct val="90000"/>
              </a:lnSpc>
              <a:spcBef>
                <a:spcPct val="20000"/>
              </a:spcBef>
              <a:buClr>
                <a:srgbClr val="99FF33"/>
              </a:buClr>
              <a:defRPr/>
            </a:pPr>
            <a:r>
              <a:rPr lang="hu-HU" sz="2000" b="0">
                <a:effectLst>
                  <a:outerShdw blurRad="38100" dist="38100" dir="2700000" algn="tl">
                    <a:srgbClr val="000000"/>
                  </a:outerShdw>
                </a:effectLst>
                <a:latin typeface="Symbol" pitchFamily="18" charset="2"/>
              </a:rPr>
              <a:t>h</a:t>
            </a:r>
            <a:r>
              <a:rPr lang="hu-HU" sz="2000" b="0" baseline="3000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Book Antiqua" pitchFamily="18" charset="0"/>
                <a:sym typeface="Symbol" pitchFamily="18" charset="2"/>
              </a:rPr>
              <a:t></a:t>
            </a:r>
            <a:r>
              <a:rPr lang="hu-HU" sz="2000" b="0">
                <a:effectLst>
                  <a:outerShdw blurRad="38100" dist="38100" dir="2700000" algn="tl">
                    <a:srgbClr val="000000"/>
                  </a:outerShdw>
                </a:effectLst>
                <a:latin typeface="Symbol" pitchFamily="18" charset="2"/>
              </a:rPr>
              <a:t>h</a:t>
            </a:r>
            <a:r>
              <a:rPr lang="hu-HU" sz="2000" b="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Symbol" pitchFamily="18" charset="2"/>
              </a:rPr>
              <a:t>p</a:t>
            </a:r>
            <a:r>
              <a:rPr lang="hu-HU" sz="2000" b="0" baseline="30000">
                <a:effectLst>
                  <a:outerShdw blurRad="38100" dist="38100" dir="2700000" algn="tl">
                    <a:srgbClr val="000000"/>
                  </a:outerShdw>
                </a:effectLst>
                <a:latin typeface="Book Antiqua" pitchFamily="18" charset="0"/>
              </a:rPr>
              <a:t>+ </a:t>
            </a:r>
            <a:r>
              <a:rPr lang="hu-HU" sz="2000" b="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Symbol" pitchFamily="18" charset="2"/>
              </a:rPr>
              <a:t>p</a:t>
            </a:r>
            <a:r>
              <a:rPr lang="hu-HU" sz="2000" b="0" baseline="3000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Book Antiqua" pitchFamily="18" charset="0"/>
                <a:sym typeface="Symbol" pitchFamily="18" charset="2"/>
              </a:rPr>
              <a:t></a:t>
            </a:r>
            <a:r>
              <a:rPr lang="hu-HU" sz="2000" b="0" baseline="30000">
                <a:effectLst>
                  <a:outerShdw blurRad="38100" dist="38100" dir="2700000" algn="tl">
                    <a:srgbClr val="000000"/>
                  </a:outerShdw>
                </a:effectLst>
                <a:latin typeface="Book Antiqua" pitchFamily="18" charset="0"/>
              </a:rPr>
              <a:t> </a:t>
            </a:r>
            <a:r>
              <a:rPr lang="hu-HU" sz="2000" b="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Symbol" pitchFamily="18" charset="2"/>
              </a:rPr>
              <a:t>p</a:t>
            </a:r>
            <a:r>
              <a:rPr lang="hu-HU" sz="2000" b="0" baseline="30000">
                <a:effectLst>
                  <a:outerShdw blurRad="38100" dist="38100" dir="2700000" algn="tl">
                    <a:srgbClr val="000000"/>
                  </a:outerShdw>
                </a:effectLst>
                <a:latin typeface="Book Antiqua" pitchFamily="18" charset="0"/>
              </a:rPr>
              <a:t>0</a:t>
            </a:r>
            <a:r>
              <a:rPr lang="hu-HU" sz="2000" b="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Symbol" pitchFamily="18" charset="2"/>
              </a:rPr>
              <a:t>p</a:t>
            </a:r>
            <a:r>
              <a:rPr lang="hu-HU" sz="2000" b="0" baseline="3000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Symbol" pitchFamily="18" charset="2"/>
              </a:rPr>
              <a:t>p</a:t>
            </a:r>
            <a:r>
              <a:rPr lang="hu-HU" sz="2000" b="0" baseline="3000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Symbol" pitchFamily="18" charset="2"/>
              </a:rPr>
              <a:t>p</a:t>
            </a:r>
            <a:r>
              <a:rPr lang="hu-HU" sz="2000" b="0" baseline="3000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Book Antiqua" pitchFamily="18" charset="0"/>
              </a:rPr>
              <a:t>+</a:t>
            </a:r>
            <a:r>
              <a:rPr lang="hu-HU" sz="2000" b="0">
                <a:effectLst>
                  <a:outerShdw blurRad="38100" dist="38100" dir="2700000" algn="tl">
                    <a:srgbClr val="000000"/>
                  </a:outerShdw>
                </a:effectLst>
                <a:latin typeface="Symbol" pitchFamily="18" charset="2"/>
              </a:rPr>
              <a:t>p</a:t>
            </a:r>
            <a:r>
              <a:rPr lang="hu-HU" sz="2000" b="0" baseline="30000">
                <a:effectLst>
                  <a:outerShdw blurRad="38100" dist="38100" dir="2700000" algn="tl">
                    <a:srgbClr val="000000"/>
                  </a:outerShdw>
                </a:effectLst>
                <a:latin typeface="Book Antiqua" pitchFamily="18" charset="0"/>
              </a:rPr>
              <a:t>−</a:t>
            </a:r>
            <a:endParaRPr lang="hu-HU" sz="2000" b="0">
              <a:effectLst>
                <a:outerShdw blurRad="38100" dist="38100" dir="2700000" algn="tl">
                  <a:srgbClr val="000000"/>
                </a:outerShdw>
              </a:effectLst>
              <a:latin typeface="Book Antiqua" pitchFamily="18" charset="0"/>
            </a:endParaRPr>
          </a:p>
          <a:p>
            <a:pPr algn="ctr">
              <a:lnSpc>
                <a:spcPct val="90000"/>
              </a:lnSpc>
              <a:spcBef>
                <a:spcPct val="20000"/>
              </a:spcBef>
              <a:buClr>
                <a:srgbClr val="99FF33"/>
              </a:buClr>
              <a:defRPr/>
            </a:pPr>
            <a:r>
              <a:rPr lang="hu-HU" sz="2000" b="0">
                <a:effectLst>
                  <a:outerShdw blurRad="38100" dist="38100" dir="2700000" algn="tl">
                    <a:srgbClr val="000000"/>
                  </a:outerShdw>
                </a:effectLst>
                <a:latin typeface="Book Antiqua" pitchFamily="18" charset="0"/>
              </a:rPr>
              <a:t>Átlagos pion-impulzus alacsony</a:t>
            </a:r>
          </a:p>
          <a:p>
            <a:pPr algn="ctr">
              <a:lnSpc>
                <a:spcPct val="90000"/>
              </a:lnSpc>
              <a:spcBef>
                <a:spcPct val="20000"/>
              </a:spcBef>
              <a:buClr>
                <a:srgbClr val="99FF33"/>
              </a:buClr>
              <a:defRPr/>
            </a:pPr>
            <a:r>
              <a:rPr lang="hu-HU" sz="2000" b="0">
                <a:effectLst>
                  <a:outerShdw blurRad="38100" dist="38100" dir="2700000" algn="tl">
                    <a:srgbClr val="000000"/>
                  </a:outerShdw>
                </a:effectLst>
                <a:latin typeface="Book Antiqua" pitchFamily="18" charset="0"/>
                <a:sym typeface="Symbol" pitchFamily="18" charset="2"/>
              </a:rPr>
              <a:t></a:t>
            </a:r>
          </a:p>
          <a:p>
            <a:pPr algn="ctr">
              <a:lnSpc>
                <a:spcPct val="90000"/>
              </a:lnSpc>
              <a:spcBef>
                <a:spcPct val="20000"/>
              </a:spcBef>
              <a:buClr>
                <a:srgbClr val="99FF33"/>
              </a:buClr>
              <a:defRPr/>
            </a:pPr>
            <a:r>
              <a:rPr lang="hu-HU" sz="2000" b="0">
                <a:effectLst>
                  <a:outerShdw blurRad="38100" dist="38100" dir="2700000" algn="tl">
                    <a:srgbClr val="000000"/>
                  </a:outerShdw>
                </a:effectLst>
                <a:latin typeface="Book Antiqua" pitchFamily="18" charset="0"/>
              </a:rPr>
              <a:t>Több korrelálatlan pion-pár keletkezése</a:t>
            </a:r>
          </a:p>
          <a:p>
            <a:pPr algn="ctr">
              <a:lnSpc>
                <a:spcPct val="90000"/>
              </a:lnSpc>
              <a:spcBef>
                <a:spcPct val="20000"/>
              </a:spcBef>
              <a:buClr>
                <a:srgbClr val="99FF33"/>
              </a:buClr>
              <a:defRPr/>
            </a:pPr>
            <a:r>
              <a:rPr lang="hu-HU" sz="2000" b="0">
                <a:effectLst>
                  <a:outerShdw blurRad="38100" dist="38100" dir="2700000" algn="tl">
                    <a:srgbClr val="000000"/>
                  </a:outerShdw>
                </a:effectLst>
                <a:latin typeface="Book Antiqua" pitchFamily="18" charset="0"/>
                <a:sym typeface="Symbol" pitchFamily="18" charset="2"/>
              </a:rPr>
              <a:t></a:t>
            </a:r>
          </a:p>
          <a:p>
            <a:pPr algn="ctr">
              <a:lnSpc>
                <a:spcPct val="90000"/>
              </a:lnSpc>
              <a:spcBef>
                <a:spcPct val="20000"/>
              </a:spcBef>
              <a:buClr>
                <a:srgbClr val="99FF33"/>
              </a:buClr>
              <a:defRPr/>
            </a:pPr>
            <a:r>
              <a:rPr lang="hu-HU" sz="2000" b="0">
                <a:effectLst>
                  <a:outerShdw blurRad="38100" dist="38100" dir="2700000" algn="tl">
                    <a:srgbClr val="000000"/>
                  </a:outerShdw>
                </a:effectLst>
                <a:latin typeface="Symbol" pitchFamily="18" charset="2"/>
              </a:rPr>
              <a:t>l</a:t>
            </a:r>
            <a:r>
              <a:rPr lang="hu-HU" sz="2000" b="0">
                <a:effectLst>
                  <a:outerShdw blurRad="38100" dist="38100" dir="2700000" algn="tl">
                    <a:srgbClr val="000000"/>
                  </a:outerShdw>
                </a:effectLst>
                <a:latin typeface="Book Antiqua" pitchFamily="18" charset="0"/>
              </a:rPr>
              <a:t> lecsökken alacsony impulzusnál</a:t>
            </a:r>
          </a:p>
        </p:txBody>
      </p:sp>
      <p:sp>
        <p:nvSpPr>
          <p:cNvPr id="488453" name="Rectangle 5"/>
          <p:cNvSpPr>
            <a:spLocks noChangeArrowheads="1"/>
          </p:cNvSpPr>
          <p:nvPr/>
        </p:nvSpPr>
        <p:spPr bwMode="auto">
          <a:xfrm>
            <a:off x="88900" y="889000"/>
            <a:ext cx="8991600" cy="1066800"/>
          </a:xfrm>
          <a:prstGeom prst="rect">
            <a:avLst/>
          </a:prstGeom>
          <a:noFill/>
          <a:ln w="9525">
            <a:noFill/>
            <a:miter lim="800000"/>
            <a:headEnd/>
            <a:tailEnd/>
          </a:ln>
          <a:effectLst/>
        </p:spPr>
        <p:txBody>
          <a:bodyPr>
            <a:spAutoFit/>
          </a:bodyPr>
          <a:lstStyle/>
          <a:p>
            <a:pPr>
              <a:tabLst>
                <a:tab pos="1077913" algn="l"/>
              </a:tabLst>
              <a:defRPr/>
            </a:pPr>
            <a:r>
              <a:rPr lang="hu-HU" sz="3200">
                <a:effectLst>
                  <a:outerShdw blurRad="38100" dist="38100" dir="2700000" algn="tl">
                    <a:srgbClr val="000000"/>
                  </a:outerShdw>
                </a:effectLst>
                <a:latin typeface="Book Antiqua" pitchFamily="18" charset="0"/>
              </a:rPr>
              <a:t>A korrelált (Bose-Einstein) pionon számának aránya a korrelációs függvény erőssége, </a:t>
            </a:r>
            <a:r>
              <a:rPr lang="hu-HU" sz="3200">
                <a:effectLst>
                  <a:outerShdw blurRad="38100" dist="38100" dir="2700000" algn="tl">
                    <a:srgbClr val="000000"/>
                  </a:outerShdw>
                </a:effectLst>
                <a:latin typeface="Symbol" pitchFamily="18" charset="2"/>
              </a:rPr>
              <a:t>l</a:t>
            </a:r>
            <a:r>
              <a:rPr lang="hu-HU" sz="3200">
                <a:effectLst>
                  <a:outerShdw blurRad="38100" dist="38100" dir="2700000" algn="tl">
                    <a:srgbClr val="000000"/>
                  </a:outerShdw>
                </a:effectLst>
                <a:latin typeface="Book Antiqua" pitchFamily="18" charset="0"/>
              </a:rPr>
              <a:t>(m</a:t>
            </a:r>
            <a:r>
              <a:rPr lang="hu-HU" sz="3200" baseline="-25000">
                <a:effectLst>
                  <a:outerShdw blurRad="38100" dist="38100" dir="2700000" algn="tl">
                    <a:srgbClr val="000000"/>
                  </a:outerShdw>
                </a:effectLst>
                <a:latin typeface="Book Antiqua" pitchFamily="18" charset="0"/>
              </a:rPr>
              <a:t>t</a:t>
            </a:r>
            <a:r>
              <a:rPr lang="hu-HU" sz="3200">
                <a:effectLst>
                  <a:outerShdw blurRad="38100" dist="38100" dir="2700000" algn="tl">
                    <a:srgbClr val="000000"/>
                  </a:outerShdw>
                </a:effectLst>
                <a:latin typeface="Book Antiqua" pitchFamily="18" charset="0"/>
              </a:rPr>
              <a:t>): </a:t>
            </a:r>
          </a:p>
        </p:txBody>
      </p:sp>
      <p:grpSp>
        <p:nvGrpSpPr>
          <p:cNvPr id="22552" name="Group 21"/>
          <p:cNvGrpSpPr>
            <a:grpSpLocks/>
          </p:cNvGrpSpPr>
          <p:nvPr/>
        </p:nvGrpSpPr>
        <p:grpSpPr bwMode="auto">
          <a:xfrm>
            <a:off x="6032500" y="5130800"/>
            <a:ext cx="1865313" cy="1570038"/>
            <a:chOff x="14111" y="9937"/>
            <a:chExt cx="3872" cy="3395"/>
          </a:xfrm>
        </p:grpSpPr>
        <p:sp>
          <p:nvSpPr>
            <p:cNvPr id="22590" name="Oval 22"/>
            <p:cNvSpPr>
              <a:spLocks noChangeArrowheads="1"/>
            </p:cNvSpPr>
            <p:nvPr/>
          </p:nvSpPr>
          <p:spPr bwMode="auto">
            <a:xfrm>
              <a:off x="14494" y="9937"/>
              <a:ext cx="3442" cy="3395"/>
            </a:xfrm>
            <a:prstGeom prst="ellipse">
              <a:avLst/>
            </a:prstGeom>
            <a:solidFill>
              <a:srgbClr val="FFFF00"/>
            </a:solidFill>
            <a:ln w="9525" algn="ctr">
              <a:noFill/>
              <a:round/>
              <a:headEnd/>
              <a:tailEnd/>
            </a:ln>
          </p:spPr>
          <p:txBody>
            <a:bodyPr wrap="none" anchor="ctr"/>
            <a:lstStyle/>
            <a:p>
              <a:pPr algn="ctr" defTabSz="4703763"/>
              <a:endParaRPr lang="hu-HU" sz="500">
                <a:solidFill>
                  <a:srgbClr val="FF0000"/>
                </a:solidFill>
                <a:latin typeface="Arial" charset="0"/>
              </a:endParaRPr>
            </a:p>
          </p:txBody>
        </p:sp>
        <p:sp>
          <p:nvSpPr>
            <p:cNvPr id="22591" name="Oval 23"/>
            <p:cNvSpPr>
              <a:spLocks noChangeArrowheads="1"/>
            </p:cNvSpPr>
            <p:nvPr/>
          </p:nvSpPr>
          <p:spPr bwMode="auto">
            <a:xfrm>
              <a:off x="15545" y="10941"/>
              <a:ext cx="1386" cy="1434"/>
            </a:xfrm>
            <a:prstGeom prst="ellipse">
              <a:avLst/>
            </a:prstGeom>
            <a:gradFill rotWithShape="1">
              <a:gsLst>
                <a:gs pos="0">
                  <a:srgbClr val="FF0000"/>
                </a:gs>
                <a:gs pos="100000">
                  <a:srgbClr val="FFFF00"/>
                </a:gs>
              </a:gsLst>
              <a:path path="shape">
                <a:fillToRect l="50000" t="50000" r="50000" b="50000"/>
              </a:path>
            </a:gradFill>
            <a:ln w="9525" algn="ctr">
              <a:noFill/>
              <a:round/>
              <a:headEnd/>
              <a:tailEnd/>
            </a:ln>
          </p:spPr>
          <p:txBody>
            <a:bodyPr wrap="none" anchor="ctr"/>
            <a:lstStyle/>
            <a:p>
              <a:pPr algn="ctr" defTabSz="4703763"/>
              <a:endParaRPr lang="hu-HU" sz="1400">
                <a:solidFill>
                  <a:srgbClr val="FF0000"/>
                </a:solidFill>
                <a:latin typeface="Arial" charset="0"/>
              </a:endParaRPr>
            </a:p>
          </p:txBody>
        </p:sp>
        <p:sp>
          <p:nvSpPr>
            <p:cNvPr id="22592" name="AutoShape 24"/>
            <p:cNvSpPr>
              <a:spLocks noChangeArrowheads="1"/>
            </p:cNvSpPr>
            <p:nvPr/>
          </p:nvSpPr>
          <p:spPr bwMode="auto">
            <a:xfrm>
              <a:off x="14732" y="10367"/>
              <a:ext cx="3251" cy="956"/>
            </a:xfrm>
            <a:prstGeom prst="wedgeRoundRectCallout">
              <a:avLst>
                <a:gd name="adj1" fmla="val -5921"/>
                <a:gd name="adj2" fmla="val 75838"/>
                <a:gd name="adj3" fmla="val 16667"/>
              </a:avLst>
            </a:prstGeom>
            <a:solidFill>
              <a:schemeClr val="tx1">
                <a:alpha val="50195"/>
              </a:schemeClr>
            </a:solidFill>
            <a:ln w="9525" algn="ctr">
              <a:solidFill>
                <a:schemeClr val="tx1"/>
              </a:solidFill>
              <a:miter lim="800000"/>
              <a:headEnd/>
              <a:tailEnd/>
            </a:ln>
          </p:spPr>
          <p:txBody>
            <a:bodyPr/>
            <a:lstStyle/>
            <a:p>
              <a:pPr algn="ctr" defTabSz="4703763"/>
              <a:r>
                <a:rPr lang="en-US" sz="1200">
                  <a:solidFill>
                    <a:schemeClr val="bg2"/>
                  </a:solidFill>
                  <a:cs typeface="Times New Roman" pitchFamily="18" charset="0"/>
                </a:rPr>
                <a:t>Core: </a:t>
              </a:r>
              <a:br>
                <a:rPr lang="en-US" sz="1200">
                  <a:solidFill>
                    <a:schemeClr val="bg2"/>
                  </a:solidFill>
                  <a:cs typeface="Times New Roman" pitchFamily="18" charset="0"/>
                </a:rPr>
              </a:br>
              <a:r>
                <a:rPr lang="el-GR" sz="1200">
                  <a:solidFill>
                    <a:schemeClr val="bg2"/>
                  </a:solidFill>
                  <a:cs typeface="Times New Roman" pitchFamily="18" charset="0"/>
                </a:rPr>
                <a:t>π</a:t>
              </a:r>
              <a:r>
                <a:rPr lang="en-US" sz="1200" baseline="30000">
                  <a:solidFill>
                    <a:schemeClr val="bg2"/>
                  </a:solidFill>
                  <a:cs typeface="Times New Roman" pitchFamily="18" charset="0"/>
                </a:rPr>
                <a:t>±</a:t>
              </a:r>
              <a:r>
                <a:rPr lang="en-US" sz="1200">
                  <a:solidFill>
                    <a:schemeClr val="bg2"/>
                  </a:solidFill>
                  <a:cs typeface="Arial" charset="0"/>
                </a:rPr>
                <a:t>, K</a:t>
              </a:r>
              <a:r>
                <a:rPr lang="en-US" sz="1200" baseline="30000">
                  <a:solidFill>
                    <a:schemeClr val="bg2"/>
                  </a:solidFill>
                </a:rPr>
                <a:t>±</a:t>
              </a:r>
              <a:r>
                <a:rPr lang="en-US" sz="1200">
                  <a:solidFill>
                    <a:schemeClr val="bg2"/>
                  </a:solidFill>
                </a:rPr>
                <a:t>, </a:t>
              </a:r>
              <a:r>
                <a:rPr lang="el-GR" sz="1200">
                  <a:solidFill>
                    <a:schemeClr val="bg2"/>
                  </a:solidFill>
                  <a:cs typeface="Times New Roman" pitchFamily="18" charset="0"/>
                </a:rPr>
                <a:t>Λ</a:t>
              </a:r>
              <a:r>
                <a:rPr lang="en-US" sz="1200">
                  <a:solidFill>
                    <a:schemeClr val="bg2"/>
                  </a:solidFill>
                  <a:cs typeface="Times New Roman" pitchFamily="18" charset="0"/>
                </a:rPr>
                <a:t>, </a:t>
              </a:r>
              <a:r>
                <a:rPr lang="el-GR" sz="1200">
                  <a:solidFill>
                    <a:schemeClr val="bg2"/>
                  </a:solidFill>
                  <a:cs typeface="Times New Roman" pitchFamily="18" charset="0"/>
                </a:rPr>
                <a:t>Σ</a:t>
              </a:r>
              <a:r>
                <a:rPr lang="en-US" sz="1200">
                  <a:solidFill>
                    <a:schemeClr val="bg2"/>
                  </a:solidFill>
                  <a:cs typeface="Times New Roman" pitchFamily="18" charset="0"/>
                </a:rPr>
                <a:t>, </a:t>
              </a:r>
              <a:r>
                <a:rPr lang="en-US" sz="1200">
                  <a:solidFill>
                    <a:schemeClr val="bg2"/>
                  </a:solidFill>
                </a:rPr>
                <a:t>…</a:t>
              </a:r>
              <a:endParaRPr lang="el-GR" sz="1200">
                <a:solidFill>
                  <a:schemeClr val="bg2"/>
                </a:solidFill>
              </a:endParaRPr>
            </a:p>
          </p:txBody>
        </p:sp>
        <p:sp>
          <p:nvSpPr>
            <p:cNvPr id="22593" name="AutoShape 25"/>
            <p:cNvSpPr>
              <a:spLocks noChangeArrowheads="1"/>
            </p:cNvSpPr>
            <p:nvPr/>
          </p:nvSpPr>
          <p:spPr bwMode="auto">
            <a:xfrm>
              <a:off x="14111" y="12328"/>
              <a:ext cx="3346" cy="956"/>
            </a:xfrm>
            <a:prstGeom prst="wedgeRoundRectCallout">
              <a:avLst>
                <a:gd name="adj1" fmla="val -32130"/>
                <a:gd name="adj2" fmla="val -102616"/>
                <a:gd name="adj3" fmla="val 16667"/>
              </a:avLst>
            </a:prstGeom>
            <a:solidFill>
              <a:schemeClr val="tx1">
                <a:alpha val="50195"/>
              </a:schemeClr>
            </a:solidFill>
            <a:ln w="9525" algn="ctr">
              <a:solidFill>
                <a:schemeClr val="tx1"/>
              </a:solidFill>
              <a:miter lim="800000"/>
              <a:headEnd/>
              <a:tailEnd/>
            </a:ln>
          </p:spPr>
          <p:txBody>
            <a:bodyPr/>
            <a:lstStyle/>
            <a:p>
              <a:pPr algn="ctr" defTabSz="4703763"/>
              <a:r>
                <a:rPr lang="en-US" sz="1200">
                  <a:solidFill>
                    <a:schemeClr val="bg2"/>
                  </a:solidFill>
                  <a:cs typeface="Times New Roman" pitchFamily="18" charset="0"/>
                </a:rPr>
                <a:t>Halo: </a:t>
              </a:r>
              <a:br>
                <a:rPr lang="en-US" sz="1200">
                  <a:solidFill>
                    <a:schemeClr val="bg2"/>
                  </a:solidFill>
                  <a:cs typeface="Times New Roman" pitchFamily="18" charset="0"/>
                </a:rPr>
              </a:br>
              <a:r>
                <a:rPr lang="el-GR" sz="1200">
                  <a:solidFill>
                    <a:schemeClr val="bg2"/>
                  </a:solidFill>
                  <a:cs typeface="Times New Roman" pitchFamily="18" charset="0"/>
                </a:rPr>
                <a:t>η</a:t>
              </a:r>
              <a:r>
                <a:rPr lang="en-US" sz="1200">
                  <a:solidFill>
                    <a:schemeClr val="bg2"/>
                  </a:solidFill>
                  <a:cs typeface="Times New Roman" pitchFamily="18" charset="0"/>
                </a:rPr>
                <a:t>’, </a:t>
              </a:r>
              <a:r>
                <a:rPr lang="el-GR" sz="1200">
                  <a:solidFill>
                    <a:schemeClr val="bg2"/>
                  </a:solidFill>
                  <a:cs typeface="Times New Roman" pitchFamily="18" charset="0"/>
                </a:rPr>
                <a:t>η</a:t>
              </a:r>
              <a:r>
                <a:rPr lang="en-US" sz="1200">
                  <a:solidFill>
                    <a:schemeClr val="bg2"/>
                  </a:solidFill>
                  <a:cs typeface="Times New Roman" pitchFamily="18" charset="0"/>
                </a:rPr>
                <a:t>, </a:t>
              </a:r>
              <a:r>
                <a:rPr lang="el-GR" sz="1200">
                  <a:solidFill>
                    <a:schemeClr val="bg2"/>
                  </a:solidFill>
                  <a:cs typeface="Times New Roman" pitchFamily="18" charset="0"/>
                </a:rPr>
                <a:t>ω</a:t>
              </a:r>
              <a:r>
                <a:rPr lang="en-US" sz="1200">
                  <a:solidFill>
                    <a:schemeClr val="bg2"/>
                  </a:solidFill>
                  <a:cs typeface="Times New Roman" pitchFamily="18" charset="0"/>
                </a:rPr>
                <a:t>, </a:t>
              </a:r>
              <a:r>
                <a:rPr lang="en-US" sz="1200">
                  <a:solidFill>
                    <a:schemeClr val="bg2"/>
                  </a:solidFill>
                  <a:cs typeface="Arial" charset="0"/>
                </a:rPr>
                <a:t>K</a:t>
              </a:r>
              <a:r>
                <a:rPr lang="en-US" sz="1200" baseline="-25000">
                  <a:solidFill>
                    <a:schemeClr val="bg2"/>
                  </a:solidFill>
                  <a:cs typeface="Arial" charset="0"/>
                </a:rPr>
                <a:t>S</a:t>
              </a:r>
              <a:endParaRPr lang="el-GR" sz="1200">
                <a:solidFill>
                  <a:schemeClr val="bg2"/>
                </a:solidFill>
              </a:endParaRPr>
            </a:p>
          </p:txBody>
        </p:sp>
      </p:grpSp>
      <p:grpSp>
        <p:nvGrpSpPr>
          <p:cNvPr id="22553" name="Group 156"/>
          <p:cNvGrpSpPr>
            <a:grpSpLocks/>
          </p:cNvGrpSpPr>
          <p:nvPr/>
        </p:nvGrpSpPr>
        <p:grpSpPr bwMode="auto">
          <a:xfrm>
            <a:off x="5346700" y="3714750"/>
            <a:ext cx="3508375" cy="1412875"/>
            <a:chOff x="3261" y="2379"/>
            <a:chExt cx="2210" cy="890"/>
          </a:xfrm>
        </p:grpSpPr>
        <p:sp>
          <p:nvSpPr>
            <p:cNvPr id="22577" name="AutoShape 122"/>
            <p:cNvSpPr>
              <a:spLocks noChangeArrowheads="1"/>
            </p:cNvSpPr>
            <p:nvPr/>
          </p:nvSpPr>
          <p:spPr bwMode="auto">
            <a:xfrm>
              <a:off x="3812" y="3056"/>
              <a:ext cx="710" cy="102"/>
            </a:xfrm>
            <a:prstGeom prst="rightArrow">
              <a:avLst>
                <a:gd name="adj1" fmla="val 49565"/>
                <a:gd name="adj2" fmla="val 119429"/>
              </a:avLst>
            </a:prstGeom>
            <a:solidFill>
              <a:schemeClr val="bg2">
                <a:alpha val="50195"/>
              </a:schemeClr>
            </a:solidFill>
            <a:ln w="9525">
              <a:noFill/>
              <a:miter lim="800000"/>
              <a:headEnd/>
              <a:tailEnd/>
            </a:ln>
          </p:spPr>
          <p:txBody>
            <a:bodyPr wrap="none" anchor="ctr"/>
            <a:lstStyle/>
            <a:p>
              <a:endParaRPr lang="hu-HU"/>
            </a:p>
          </p:txBody>
        </p:sp>
        <p:sp>
          <p:nvSpPr>
            <p:cNvPr id="22578" name="AutoShape 123"/>
            <p:cNvSpPr>
              <a:spLocks noChangeArrowheads="1"/>
            </p:cNvSpPr>
            <p:nvPr/>
          </p:nvSpPr>
          <p:spPr bwMode="auto">
            <a:xfrm>
              <a:off x="3810" y="2589"/>
              <a:ext cx="710" cy="102"/>
            </a:xfrm>
            <a:prstGeom prst="rightArrow">
              <a:avLst>
                <a:gd name="adj1" fmla="val 49565"/>
                <a:gd name="adj2" fmla="val 119429"/>
              </a:avLst>
            </a:prstGeom>
            <a:solidFill>
              <a:schemeClr val="bg2">
                <a:alpha val="50195"/>
              </a:schemeClr>
            </a:solidFill>
            <a:ln w="9525">
              <a:noFill/>
              <a:miter lim="800000"/>
              <a:headEnd/>
              <a:tailEnd/>
            </a:ln>
          </p:spPr>
          <p:txBody>
            <a:bodyPr wrap="none" anchor="ctr"/>
            <a:lstStyle/>
            <a:p>
              <a:endParaRPr lang="hu-HU"/>
            </a:p>
          </p:txBody>
        </p:sp>
        <p:sp>
          <p:nvSpPr>
            <p:cNvPr id="488572" name="Text Box 124"/>
            <p:cNvSpPr txBox="1">
              <a:spLocks noChangeArrowheads="1"/>
            </p:cNvSpPr>
            <p:nvPr/>
          </p:nvSpPr>
          <p:spPr bwMode="auto">
            <a:xfrm>
              <a:off x="3769" y="2955"/>
              <a:ext cx="684" cy="134"/>
            </a:xfrm>
            <a:prstGeom prst="rect">
              <a:avLst/>
            </a:prstGeom>
            <a:noFill/>
            <a:ln w="9525">
              <a:noFill/>
              <a:miter lim="800000"/>
              <a:headEnd/>
              <a:tailEnd/>
            </a:ln>
            <a:effectLst/>
          </p:spPr>
          <p:txBody>
            <a:bodyPr lIns="0" tIns="0" rIns="0" bIns="0">
              <a:spAutoFit/>
            </a:bodyPr>
            <a:lstStyle/>
            <a:p>
              <a:pPr algn="ctr">
                <a:spcBef>
                  <a:spcPct val="50000"/>
                </a:spcBef>
                <a:defRPr/>
              </a:pPr>
              <a:r>
                <a:rPr lang="hu-HU" sz="1400">
                  <a:effectLst>
                    <a:outerShdw blurRad="38100" dist="38100" dir="2700000" algn="tl">
                      <a:srgbClr val="000000"/>
                    </a:outerShdw>
                  </a:effectLst>
                  <a:latin typeface="Book Antiqua" pitchFamily="18" charset="0"/>
                </a:rPr>
                <a:t>150000 fm/c</a:t>
              </a:r>
              <a:endParaRPr lang="en-US" sz="1400">
                <a:effectLst>
                  <a:outerShdw blurRad="38100" dist="38100" dir="2700000" algn="tl">
                    <a:srgbClr val="000000"/>
                  </a:outerShdw>
                </a:effectLst>
                <a:latin typeface="Book Antiqua" pitchFamily="18" charset="0"/>
              </a:endParaRPr>
            </a:p>
          </p:txBody>
        </p:sp>
        <p:sp>
          <p:nvSpPr>
            <p:cNvPr id="488573" name="Text Box 125"/>
            <p:cNvSpPr txBox="1">
              <a:spLocks noChangeArrowheads="1"/>
            </p:cNvSpPr>
            <p:nvPr/>
          </p:nvSpPr>
          <p:spPr bwMode="auto">
            <a:xfrm>
              <a:off x="3815" y="2489"/>
              <a:ext cx="579" cy="134"/>
            </a:xfrm>
            <a:prstGeom prst="rect">
              <a:avLst/>
            </a:prstGeom>
            <a:noFill/>
            <a:ln w="9525">
              <a:noFill/>
              <a:miter lim="800000"/>
              <a:headEnd/>
              <a:tailEnd/>
            </a:ln>
            <a:effectLst/>
          </p:spPr>
          <p:txBody>
            <a:bodyPr lIns="0" tIns="0" rIns="0" bIns="0">
              <a:spAutoFit/>
            </a:bodyPr>
            <a:lstStyle/>
            <a:p>
              <a:pPr algn="ctr">
                <a:spcBef>
                  <a:spcPct val="50000"/>
                </a:spcBef>
                <a:defRPr/>
              </a:pPr>
              <a:r>
                <a:rPr lang="hu-HU" sz="1400">
                  <a:effectLst>
                    <a:outerShdw blurRad="38100" dist="38100" dir="2700000" algn="tl">
                      <a:srgbClr val="000000"/>
                    </a:outerShdw>
                  </a:effectLst>
                  <a:latin typeface="Book Antiqua" pitchFamily="18" charset="0"/>
                </a:rPr>
                <a:t>1000 fm/c</a:t>
              </a:r>
              <a:endParaRPr lang="en-US" sz="1400">
                <a:effectLst>
                  <a:outerShdw blurRad="38100" dist="38100" dir="2700000" algn="tl">
                    <a:srgbClr val="000000"/>
                  </a:outerShdw>
                </a:effectLst>
                <a:latin typeface="Book Antiqua" pitchFamily="18" charset="0"/>
              </a:endParaRPr>
            </a:p>
          </p:txBody>
        </p:sp>
        <p:grpSp>
          <p:nvGrpSpPr>
            <p:cNvPr id="22581" name="Group 35"/>
            <p:cNvGrpSpPr>
              <a:grpSpLocks/>
            </p:cNvGrpSpPr>
            <p:nvPr/>
          </p:nvGrpSpPr>
          <p:grpSpPr bwMode="auto">
            <a:xfrm>
              <a:off x="3261" y="2379"/>
              <a:ext cx="515" cy="489"/>
              <a:chOff x="6270" y="4200"/>
              <a:chExt cx="1785" cy="1767"/>
            </a:xfrm>
          </p:grpSpPr>
          <p:graphicFrame>
            <p:nvGraphicFramePr>
              <p:cNvPr id="22547" name="Object 136"/>
              <p:cNvGraphicFramePr>
                <a:graphicFrameLocks noChangeAspect="1"/>
              </p:cNvGraphicFramePr>
              <p:nvPr/>
            </p:nvGraphicFramePr>
            <p:xfrm>
              <a:off x="6270" y="4200"/>
              <a:ext cx="1785" cy="1767"/>
            </p:xfrm>
            <a:graphic>
              <a:graphicData uri="http://schemas.openxmlformats.org/presentationml/2006/ole">
                <mc:AlternateContent xmlns:mc="http://schemas.openxmlformats.org/markup-compatibility/2006">
                  <mc:Choice xmlns:v="urn:schemas-microsoft-com:vml" Requires="v">
                    <p:oleObj spid="_x0000_s22548" name="Photo Editor fénykép" r:id="rId4" imgW="2762636" imgH="2734057" progId="">
                      <p:embed/>
                    </p:oleObj>
                  </mc:Choice>
                  <mc:Fallback>
                    <p:oleObj name="Photo Editor fénykép" r:id="rId4" imgW="2762636" imgH="2734057" progId="">
                      <p:embed/>
                      <p:pic>
                        <p:nvPicPr>
                          <p:cNvPr id="0" name="Object 1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 y="4200"/>
                            <a:ext cx="1785" cy="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 Box 37"/>
              <p:cNvSpPr txBox="1">
                <a:spLocks noChangeArrowheads="1"/>
              </p:cNvSpPr>
              <p:nvPr/>
            </p:nvSpPr>
            <p:spPr bwMode="auto">
              <a:xfrm>
                <a:off x="6800" y="4619"/>
                <a:ext cx="901" cy="903"/>
              </a:xfrm>
              <a:prstGeom prst="rect">
                <a:avLst/>
              </a:prstGeom>
              <a:noFill/>
              <a:ln w="9525" algn="ctr">
                <a:noFill/>
                <a:miter lim="800000"/>
                <a:headEnd/>
                <a:tailEnd/>
              </a:ln>
              <a:effectLst/>
            </p:spPr>
            <p:txBody>
              <a:bodyPr wrap="none" anchor="ctr">
                <a:spAutoFit/>
              </a:bodyPr>
              <a:lstStyle/>
              <a:p>
                <a:pPr defTabSz="4703763">
                  <a:defRPr/>
                </a:pPr>
                <a:r>
                  <a:rPr lang="el-GR" sz="2000">
                    <a:effectLst>
                      <a:outerShdw blurRad="38100" dist="38100" dir="2700000" algn="tl">
                        <a:srgbClr val="C0C0C0"/>
                      </a:outerShdw>
                    </a:effectLst>
                  </a:rPr>
                  <a:t>η</a:t>
                </a:r>
                <a:r>
                  <a:rPr lang="en-US" sz="2000">
                    <a:effectLst>
                      <a:outerShdw blurRad="38100" dist="38100" dir="2700000" algn="tl">
                        <a:srgbClr val="C0C0C0"/>
                      </a:outerShdw>
                    </a:effectLst>
                  </a:rPr>
                  <a:t>’</a:t>
                </a:r>
                <a:endParaRPr lang="en-US" sz="900">
                  <a:solidFill>
                    <a:schemeClr val="accent2"/>
                  </a:solidFill>
                  <a:latin typeface="Arial" charset="0"/>
                </a:endParaRPr>
              </a:p>
            </p:txBody>
          </p:sp>
        </p:grpSp>
        <p:graphicFrame>
          <p:nvGraphicFramePr>
            <p:cNvPr id="22540" name="Object 12"/>
            <p:cNvGraphicFramePr>
              <a:graphicFrameLocks noChangeAspect="1"/>
            </p:cNvGraphicFramePr>
            <p:nvPr/>
          </p:nvGraphicFramePr>
          <p:xfrm>
            <a:off x="4555" y="2420"/>
            <a:ext cx="383" cy="368"/>
          </p:xfrm>
          <a:graphic>
            <a:graphicData uri="http://schemas.openxmlformats.org/presentationml/2006/ole">
              <mc:AlternateContent xmlns:mc="http://schemas.openxmlformats.org/markup-compatibility/2006">
                <mc:Choice xmlns:v="urn:schemas-microsoft-com:vml" Requires="v">
                  <p:oleObj spid="_x0000_s22549" name="Photo Editor fénykép" r:id="rId6" imgW="2723810" imgH="2734057" progId="">
                    <p:embed/>
                  </p:oleObj>
                </mc:Choice>
                <mc:Fallback>
                  <p:oleObj name="Photo Editor fénykép" r:id="rId6" imgW="2723810" imgH="2734057" progId="">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5" y="2420"/>
                          <a:ext cx="383"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610" name="Text Box 34"/>
            <p:cNvSpPr txBox="1">
              <a:spLocks noChangeArrowheads="1"/>
            </p:cNvSpPr>
            <p:nvPr/>
          </p:nvSpPr>
          <p:spPr bwMode="auto">
            <a:xfrm>
              <a:off x="4626" y="2449"/>
              <a:ext cx="207" cy="250"/>
            </a:xfrm>
            <a:prstGeom prst="rect">
              <a:avLst/>
            </a:prstGeom>
            <a:noFill/>
            <a:ln w="9525" algn="ctr">
              <a:noFill/>
              <a:miter lim="800000"/>
              <a:headEnd/>
              <a:tailEnd/>
            </a:ln>
            <a:effectLst/>
          </p:spPr>
          <p:txBody>
            <a:bodyPr wrap="none" anchor="ctr">
              <a:spAutoFit/>
            </a:bodyPr>
            <a:lstStyle/>
            <a:p>
              <a:pPr defTabSz="4703763">
                <a:defRPr/>
              </a:pPr>
              <a:r>
                <a:rPr lang="el-GR" sz="2000">
                  <a:effectLst>
                    <a:outerShdw blurRad="38100" dist="38100" dir="2700000" algn="tl">
                      <a:srgbClr val="C0C0C0"/>
                    </a:outerShdw>
                  </a:effectLst>
                  <a:cs typeface="Times New Roman" pitchFamily="18" charset="0"/>
                </a:rPr>
                <a:t>η</a:t>
              </a:r>
              <a:endParaRPr lang="en-US" sz="900">
                <a:solidFill>
                  <a:schemeClr val="accent2"/>
                </a:solidFill>
                <a:latin typeface="Arial" charset="0"/>
              </a:endParaRPr>
            </a:p>
          </p:txBody>
        </p:sp>
        <p:graphicFrame>
          <p:nvGraphicFramePr>
            <p:cNvPr id="22541" name="Object 17"/>
            <p:cNvGraphicFramePr>
              <a:graphicFrameLocks noChangeAspect="1"/>
            </p:cNvGraphicFramePr>
            <p:nvPr/>
          </p:nvGraphicFramePr>
          <p:xfrm>
            <a:off x="4986" y="2531"/>
            <a:ext cx="183" cy="173"/>
          </p:xfrm>
          <a:graphic>
            <a:graphicData uri="http://schemas.openxmlformats.org/presentationml/2006/ole">
              <mc:AlternateContent xmlns:mc="http://schemas.openxmlformats.org/markup-compatibility/2006">
                <mc:Choice xmlns:v="urn:schemas-microsoft-com:vml" Requires="v">
                  <p:oleObj spid="_x0000_s22550" name="Photo Editor fénykép" r:id="rId8" imgW="2762636" imgH="2734057" progId="">
                    <p:embed/>
                  </p:oleObj>
                </mc:Choice>
                <mc:Fallback>
                  <p:oleObj name="Photo Editor fénykép" r:id="rId8" imgW="2762636" imgH="2734057" progId="">
                    <p:embed/>
                    <p:pic>
                      <p:nvPicPr>
                        <p:cNvPr id="0" name="Object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6" y="2531"/>
                          <a:ext cx="18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94" name="Text Box 18"/>
            <p:cNvSpPr txBox="1">
              <a:spLocks noChangeArrowheads="1"/>
            </p:cNvSpPr>
            <p:nvPr/>
          </p:nvSpPr>
          <p:spPr bwMode="auto">
            <a:xfrm>
              <a:off x="4948" y="2466"/>
              <a:ext cx="263" cy="250"/>
            </a:xfrm>
            <a:prstGeom prst="rect">
              <a:avLst/>
            </a:prstGeom>
            <a:noFill/>
            <a:ln w="9525" algn="ctr">
              <a:noFill/>
              <a:miter lim="800000"/>
              <a:headEnd/>
              <a:tailEnd/>
            </a:ln>
            <a:effectLst/>
          </p:spPr>
          <p:txBody>
            <a:bodyPr wrap="none" anchor="ctr">
              <a:spAutoFit/>
            </a:bodyPr>
            <a:lstStyle/>
            <a:p>
              <a:pPr defTabSz="4703763">
                <a:defRPr/>
              </a:pPr>
              <a:r>
                <a:rPr lang="el-GR" sz="2000">
                  <a:effectLst>
                    <a:outerShdw blurRad="38100" dist="38100" dir="2700000" algn="tl">
                      <a:srgbClr val="C0C0C0"/>
                    </a:outerShdw>
                  </a:effectLst>
                  <a:cs typeface="Times New Roman" pitchFamily="18" charset="0"/>
                </a:rPr>
                <a:t>π</a:t>
              </a:r>
              <a:r>
                <a:rPr lang="en-US" sz="2000" baseline="30000">
                  <a:effectLst>
                    <a:outerShdw blurRad="38100" dist="38100" dir="2700000" algn="tl">
                      <a:srgbClr val="C0C0C0"/>
                    </a:outerShdw>
                  </a:effectLst>
                  <a:cs typeface="Times New Roman" pitchFamily="18" charset="0"/>
                </a:rPr>
                <a:t>−</a:t>
              </a:r>
            </a:p>
          </p:txBody>
        </p:sp>
        <p:graphicFrame>
          <p:nvGraphicFramePr>
            <p:cNvPr id="22542" name="Object 145"/>
            <p:cNvGraphicFramePr>
              <a:graphicFrameLocks noChangeAspect="1"/>
            </p:cNvGraphicFramePr>
            <p:nvPr/>
          </p:nvGraphicFramePr>
          <p:xfrm>
            <a:off x="5246" y="2523"/>
            <a:ext cx="183" cy="173"/>
          </p:xfrm>
          <a:graphic>
            <a:graphicData uri="http://schemas.openxmlformats.org/presentationml/2006/ole">
              <mc:AlternateContent xmlns:mc="http://schemas.openxmlformats.org/markup-compatibility/2006">
                <mc:Choice xmlns:v="urn:schemas-microsoft-com:vml" Requires="v">
                  <p:oleObj spid="_x0000_s22551" name="Photo Editor fénykép" r:id="rId10" imgW="2762636" imgH="2734057" progId="">
                    <p:embed/>
                  </p:oleObj>
                </mc:Choice>
                <mc:Fallback>
                  <p:oleObj name="Photo Editor fénykép" r:id="rId10" imgW="2762636" imgH="2734057" progId="">
                    <p:embed/>
                    <p:pic>
                      <p:nvPicPr>
                        <p:cNvPr id="0" name="Object 14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46" y="2523"/>
                          <a:ext cx="18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 Box 18"/>
            <p:cNvSpPr txBox="1">
              <a:spLocks noChangeArrowheads="1"/>
            </p:cNvSpPr>
            <p:nvPr/>
          </p:nvSpPr>
          <p:spPr bwMode="auto">
            <a:xfrm>
              <a:off x="5208" y="2466"/>
              <a:ext cx="263" cy="250"/>
            </a:xfrm>
            <a:prstGeom prst="rect">
              <a:avLst/>
            </a:prstGeom>
            <a:noFill/>
            <a:ln w="9525" algn="ctr">
              <a:noFill/>
              <a:miter lim="800000"/>
              <a:headEnd/>
              <a:tailEnd/>
            </a:ln>
            <a:effectLst/>
          </p:spPr>
          <p:txBody>
            <a:bodyPr wrap="none" anchor="ctr">
              <a:spAutoFit/>
            </a:bodyPr>
            <a:lstStyle/>
            <a:p>
              <a:pPr defTabSz="4703763">
                <a:defRPr/>
              </a:pPr>
              <a:r>
                <a:rPr lang="el-GR" sz="2000">
                  <a:effectLst>
                    <a:outerShdw blurRad="38100" dist="38100" dir="2700000" algn="tl">
                      <a:srgbClr val="000000"/>
                    </a:outerShdw>
                  </a:effectLst>
                  <a:cs typeface="Times New Roman" pitchFamily="18" charset="0"/>
                </a:rPr>
                <a:t>π</a:t>
              </a:r>
              <a:r>
                <a:rPr lang="hu-HU" sz="2000" baseline="30000">
                  <a:effectLst>
                    <a:outerShdw blurRad="38100" dist="38100" dir="2700000" algn="tl">
                      <a:srgbClr val="000000"/>
                    </a:outerShdw>
                  </a:effectLst>
                  <a:cs typeface="Times New Roman" pitchFamily="18" charset="0"/>
                </a:rPr>
                <a:t>+</a:t>
              </a:r>
              <a:endParaRPr lang="en-US" sz="2000" baseline="30000">
                <a:effectLst>
                  <a:outerShdw blurRad="38100" dist="38100" dir="2700000" algn="tl">
                    <a:srgbClr val="000000"/>
                  </a:outerShdw>
                </a:effectLst>
                <a:cs typeface="Times New Roman" pitchFamily="18" charset="0"/>
              </a:endParaRPr>
            </a:p>
          </p:txBody>
        </p:sp>
        <p:graphicFrame>
          <p:nvGraphicFramePr>
            <p:cNvPr id="22543" name="Object 148"/>
            <p:cNvGraphicFramePr>
              <a:graphicFrameLocks noChangeAspect="1"/>
            </p:cNvGraphicFramePr>
            <p:nvPr/>
          </p:nvGraphicFramePr>
          <p:xfrm>
            <a:off x="3332" y="2901"/>
            <a:ext cx="383" cy="368"/>
          </p:xfrm>
          <a:graphic>
            <a:graphicData uri="http://schemas.openxmlformats.org/presentationml/2006/ole">
              <mc:AlternateContent xmlns:mc="http://schemas.openxmlformats.org/markup-compatibility/2006">
                <mc:Choice xmlns:v="urn:schemas-microsoft-com:vml" Requires="v">
                  <p:oleObj spid="_x0000_s22552" name="Photo Editor fénykép" r:id="rId11" imgW="2723810" imgH="2734057" progId="">
                    <p:embed/>
                  </p:oleObj>
                </mc:Choice>
                <mc:Fallback>
                  <p:oleObj name="Photo Editor fénykép" r:id="rId11" imgW="2723810" imgH="2734057" progId="">
                    <p:embed/>
                    <p:pic>
                      <p:nvPicPr>
                        <p:cNvPr id="0" name="Object 1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2" y="2901"/>
                          <a:ext cx="383"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34"/>
            <p:cNvSpPr txBox="1">
              <a:spLocks noChangeArrowheads="1"/>
            </p:cNvSpPr>
            <p:nvPr/>
          </p:nvSpPr>
          <p:spPr bwMode="auto">
            <a:xfrm>
              <a:off x="3403" y="2914"/>
              <a:ext cx="207" cy="250"/>
            </a:xfrm>
            <a:prstGeom prst="rect">
              <a:avLst/>
            </a:prstGeom>
            <a:noFill/>
            <a:ln w="9525" algn="ctr">
              <a:noFill/>
              <a:miter lim="800000"/>
              <a:headEnd/>
              <a:tailEnd/>
            </a:ln>
            <a:effectLst/>
          </p:spPr>
          <p:txBody>
            <a:bodyPr wrap="none" anchor="ctr">
              <a:spAutoFit/>
            </a:bodyPr>
            <a:lstStyle/>
            <a:p>
              <a:pPr defTabSz="4703763">
                <a:defRPr/>
              </a:pPr>
              <a:r>
                <a:rPr lang="el-GR" sz="2000">
                  <a:effectLst>
                    <a:outerShdw blurRad="38100" dist="38100" dir="2700000" algn="tl">
                      <a:srgbClr val="C0C0C0"/>
                    </a:outerShdw>
                  </a:effectLst>
                  <a:cs typeface="Times New Roman" pitchFamily="18" charset="0"/>
                </a:rPr>
                <a:t>η</a:t>
              </a:r>
              <a:endParaRPr lang="en-US" sz="900">
                <a:solidFill>
                  <a:schemeClr val="accent2"/>
                </a:solidFill>
                <a:latin typeface="Arial" charset="0"/>
              </a:endParaRPr>
            </a:p>
          </p:txBody>
        </p:sp>
        <p:graphicFrame>
          <p:nvGraphicFramePr>
            <p:cNvPr id="22544" name="Object 150"/>
            <p:cNvGraphicFramePr>
              <a:graphicFrameLocks noChangeAspect="1"/>
            </p:cNvGraphicFramePr>
            <p:nvPr/>
          </p:nvGraphicFramePr>
          <p:xfrm>
            <a:off x="4623" y="3020"/>
            <a:ext cx="183" cy="173"/>
          </p:xfrm>
          <a:graphic>
            <a:graphicData uri="http://schemas.openxmlformats.org/presentationml/2006/ole">
              <mc:AlternateContent xmlns:mc="http://schemas.openxmlformats.org/markup-compatibility/2006">
                <mc:Choice xmlns:v="urn:schemas-microsoft-com:vml" Requires="v">
                  <p:oleObj spid="_x0000_s22553" name="Photo Editor fénykép" r:id="rId12" imgW="2762636" imgH="2734057" progId="">
                    <p:embed/>
                  </p:oleObj>
                </mc:Choice>
                <mc:Fallback>
                  <p:oleObj name="Photo Editor fénykép" r:id="rId12" imgW="2762636" imgH="2734057" progId="">
                    <p:embed/>
                    <p:pic>
                      <p:nvPicPr>
                        <p:cNvPr id="0" name="Object 15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3" y="3020"/>
                          <a:ext cx="18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18"/>
            <p:cNvSpPr txBox="1">
              <a:spLocks noChangeArrowheads="1"/>
            </p:cNvSpPr>
            <p:nvPr/>
          </p:nvSpPr>
          <p:spPr bwMode="auto">
            <a:xfrm>
              <a:off x="4585" y="2955"/>
              <a:ext cx="263" cy="250"/>
            </a:xfrm>
            <a:prstGeom prst="rect">
              <a:avLst/>
            </a:prstGeom>
            <a:noFill/>
            <a:ln w="9525" algn="ctr">
              <a:noFill/>
              <a:miter lim="800000"/>
              <a:headEnd/>
              <a:tailEnd/>
            </a:ln>
            <a:effectLst/>
          </p:spPr>
          <p:txBody>
            <a:bodyPr wrap="none" anchor="ctr">
              <a:spAutoFit/>
            </a:bodyPr>
            <a:lstStyle/>
            <a:p>
              <a:pPr defTabSz="4703763">
                <a:defRPr/>
              </a:pPr>
              <a:r>
                <a:rPr lang="el-GR" sz="2000">
                  <a:effectLst>
                    <a:outerShdw blurRad="38100" dist="38100" dir="2700000" algn="tl">
                      <a:srgbClr val="C0C0C0"/>
                    </a:outerShdw>
                  </a:effectLst>
                  <a:cs typeface="Times New Roman" pitchFamily="18" charset="0"/>
                </a:rPr>
                <a:t>π</a:t>
              </a:r>
              <a:r>
                <a:rPr lang="en-US" sz="2000" baseline="30000">
                  <a:effectLst>
                    <a:outerShdw blurRad="38100" dist="38100" dir="2700000" algn="tl">
                      <a:srgbClr val="C0C0C0"/>
                    </a:outerShdw>
                  </a:effectLst>
                  <a:cs typeface="Times New Roman" pitchFamily="18" charset="0"/>
                </a:rPr>
                <a:t>−</a:t>
              </a:r>
            </a:p>
          </p:txBody>
        </p:sp>
        <p:graphicFrame>
          <p:nvGraphicFramePr>
            <p:cNvPr id="22545" name="Object 152"/>
            <p:cNvGraphicFramePr>
              <a:graphicFrameLocks noChangeAspect="1"/>
            </p:cNvGraphicFramePr>
            <p:nvPr/>
          </p:nvGraphicFramePr>
          <p:xfrm>
            <a:off x="4931" y="3012"/>
            <a:ext cx="183" cy="173"/>
          </p:xfrm>
          <a:graphic>
            <a:graphicData uri="http://schemas.openxmlformats.org/presentationml/2006/ole">
              <mc:AlternateContent xmlns:mc="http://schemas.openxmlformats.org/markup-compatibility/2006">
                <mc:Choice xmlns:v="urn:schemas-microsoft-com:vml" Requires="v">
                  <p:oleObj spid="_x0000_s22554" name="Photo Editor fénykép" r:id="rId13" imgW="2762636" imgH="2734057" progId="">
                    <p:embed/>
                  </p:oleObj>
                </mc:Choice>
                <mc:Fallback>
                  <p:oleObj name="Photo Editor fénykép" r:id="rId13" imgW="2762636" imgH="2734057" progId="">
                    <p:embed/>
                    <p:pic>
                      <p:nvPicPr>
                        <p:cNvPr id="0" name="Object 15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1" y="3012"/>
                          <a:ext cx="18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18"/>
            <p:cNvSpPr txBox="1">
              <a:spLocks noChangeArrowheads="1"/>
            </p:cNvSpPr>
            <p:nvPr/>
          </p:nvSpPr>
          <p:spPr bwMode="auto">
            <a:xfrm>
              <a:off x="4893" y="2955"/>
              <a:ext cx="263" cy="250"/>
            </a:xfrm>
            <a:prstGeom prst="rect">
              <a:avLst/>
            </a:prstGeom>
            <a:noFill/>
            <a:ln w="9525" algn="ctr">
              <a:noFill/>
              <a:miter lim="800000"/>
              <a:headEnd/>
              <a:tailEnd/>
            </a:ln>
            <a:effectLst/>
          </p:spPr>
          <p:txBody>
            <a:bodyPr wrap="none" anchor="ctr">
              <a:spAutoFit/>
            </a:bodyPr>
            <a:lstStyle/>
            <a:p>
              <a:pPr defTabSz="4703763">
                <a:defRPr/>
              </a:pPr>
              <a:r>
                <a:rPr lang="el-GR" sz="2000">
                  <a:effectLst>
                    <a:outerShdw blurRad="38100" dist="38100" dir="2700000" algn="tl">
                      <a:srgbClr val="000000"/>
                    </a:outerShdw>
                  </a:effectLst>
                  <a:cs typeface="Times New Roman" pitchFamily="18" charset="0"/>
                </a:rPr>
                <a:t>π</a:t>
              </a:r>
              <a:r>
                <a:rPr lang="hu-HU" sz="2000" baseline="30000">
                  <a:effectLst>
                    <a:outerShdw blurRad="38100" dist="38100" dir="2700000" algn="tl">
                      <a:srgbClr val="000000"/>
                    </a:outerShdw>
                  </a:effectLst>
                  <a:cs typeface="Times New Roman" pitchFamily="18" charset="0"/>
                </a:rPr>
                <a:t>+</a:t>
              </a:r>
              <a:endParaRPr lang="en-US" sz="2000" baseline="30000">
                <a:effectLst>
                  <a:outerShdw blurRad="38100" dist="38100" dir="2700000" algn="tl">
                    <a:srgbClr val="000000"/>
                  </a:outerShdw>
                </a:effectLst>
                <a:cs typeface="Times New Roman" pitchFamily="18" charset="0"/>
              </a:endParaRPr>
            </a:p>
          </p:txBody>
        </p:sp>
        <p:graphicFrame>
          <p:nvGraphicFramePr>
            <p:cNvPr id="22546" name="Object 154"/>
            <p:cNvGraphicFramePr>
              <a:graphicFrameLocks noChangeAspect="1"/>
            </p:cNvGraphicFramePr>
            <p:nvPr/>
          </p:nvGraphicFramePr>
          <p:xfrm>
            <a:off x="5245" y="3002"/>
            <a:ext cx="183" cy="173"/>
          </p:xfrm>
          <a:graphic>
            <a:graphicData uri="http://schemas.openxmlformats.org/presentationml/2006/ole">
              <mc:AlternateContent xmlns:mc="http://schemas.openxmlformats.org/markup-compatibility/2006">
                <mc:Choice xmlns:v="urn:schemas-microsoft-com:vml" Requires="v">
                  <p:oleObj spid="_x0000_s22555" name="Photo Editor fénykép" r:id="rId14" imgW="2762636" imgH="2734057" progId="">
                    <p:embed/>
                  </p:oleObj>
                </mc:Choice>
                <mc:Fallback>
                  <p:oleObj name="Photo Editor fénykép" r:id="rId14" imgW="2762636" imgH="2734057" progId="">
                    <p:embed/>
                    <p:pic>
                      <p:nvPicPr>
                        <p:cNvPr id="0" name="Object 15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45" y="3002"/>
                          <a:ext cx="18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 Box 18"/>
            <p:cNvSpPr txBox="1">
              <a:spLocks noChangeArrowheads="1"/>
            </p:cNvSpPr>
            <p:nvPr/>
          </p:nvSpPr>
          <p:spPr bwMode="auto">
            <a:xfrm>
              <a:off x="5207" y="2945"/>
              <a:ext cx="256" cy="250"/>
            </a:xfrm>
            <a:prstGeom prst="rect">
              <a:avLst/>
            </a:prstGeom>
            <a:noFill/>
            <a:ln w="9525" algn="ctr">
              <a:noFill/>
              <a:miter lim="800000"/>
              <a:headEnd/>
              <a:tailEnd/>
            </a:ln>
            <a:effectLst/>
          </p:spPr>
          <p:txBody>
            <a:bodyPr wrap="none" anchor="ctr">
              <a:spAutoFit/>
            </a:bodyPr>
            <a:lstStyle/>
            <a:p>
              <a:pPr defTabSz="4703763">
                <a:defRPr/>
              </a:pPr>
              <a:r>
                <a:rPr lang="el-GR" sz="2000">
                  <a:effectLst>
                    <a:outerShdw blurRad="38100" dist="38100" dir="2700000" algn="tl">
                      <a:srgbClr val="000000"/>
                    </a:outerShdw>
                  </a:effectLst>
                  <a:cs typeface="Times New Roman" pitchFamily="18" charset="0"/>
                </a:rPr>
                <a:t>π</a:t>
              </a:r>
              <a:r>
                <a:rPr lang="hu-HU" sz="2000" baseline="30000">
                  <a:effectLst>
                    <a:outerShdw blurRad="38100" dist="38100" dir="2700000" algn="tl">
                      <a:srgbClr val="000000"/>
                    </a:outerShdw>
                  </a:effectLst>
                  <a:cs typeface="Times New Roman" pitchFamily="18" charset="0"/>
                </a:rPr>
                <a:t>0</a:t>
              </a:r>
              <a:endParaRPr lang="en-US" sz="2000" baseline="30000">
                <a:effectLst>
                  <a:outerShdw blurRad="38100" dist="38100" dir="2700000" algn="tl">
                    <a:srgbClr val="000000"/>
                  </a:outerShdw>
                </a:effectLst>
                <a:cs typeface="Times New Roman" pitchFamily="18" charset="0"/>
              </a:endParaRPr>
            </a:p>
          </p:txBody>
        </p:sp>
      </p:grpSp>
      <p:grpSp>
        <p:nvGrpSpPr>
          <p:cNvPr id="22554" name="Group 159"/>
          <p:cNvGrpSpPr>
            <a:grpSpLocks/>
          </p:cNvGrpSpPr>
          <p:nvPr/>
        </p:nvGrpSpPr>
        <p:grpSpPr bwMode="auto">
          <a:xfrm>
            <a:off x="5335588" y="1955800"/>
            <a:ext cx="3394075" cy="1585913"/>
            <a:chOff x="3361" y="1232"/>
            <a:chExt cx="2138" cy="999"/>
          </a:xfrm>
        </p:grpSpPr>
        <p:grpSp>
          <p:nvGrpSpPr>
            <p:cNvPr id="22555" name="Group 35"/>
            <p:cNvGrpSpPr>
              <a:grpSpLocks/>
            </p:cNvGrpSpPr>
            <p:nvPr/>
          </p:nvGrpSpPr>
          <p:grpSpPr bwMode="auto">
            <a:xfrm>
              <a:off x="3361" y="1232"/>
              <a:ext cx="515" cy="489"/>
              <a:chOff x="6270" y="4200"/>
              <a:chExt cx="1785" cy="1767"/>
            </a:xfrm>
          </p:grpSpPr>
          <p:graphicFrame>
            <p:nvGraphicFramePr>
              <p:cNvPr id="22539" name="Object 19"/>
              <p:cNvGraphicFramePr>
                <a:graphicFrameLocks noChangeAspect="1"/>
              </p:cNvGraphicFramePr>
              <p:nvPr/>
            </p:nvGraphicFramePr>
            <p:xfrm>
              <a:off x="6270" y="4200"/>
              <a:ext cx="1785" cy="1767"/>
            </p:xfrm>
            <a:graphic>
              <a:graphicData uri="http://schemas.openxmlformats.org/presentationml/2006/ole">
                <mc:AlternateContent xmlns:mc="http://schemas.openxmlformats.org/markup-compatibility/2006">
                  <mc:Choice xmlns:v="urn:schemas-microsoft-com:vml" Requires="v">
                    <p:oleObj spid="_x0000_s22556" name="Photo Editor fénykép" r:id="rId15" imgW="2762636" imgH="2734057" progId="">
                      <p:embed/>
                    </p:oleObj>
                  </mc:Choice>
                  <mc:Fallback>
                    <p:oleObj name="Photo Editor fénykép" r:id="rId15" imgW="2762636" imgH="2734057" progId="">
                      <p:embed/>
                      <p:pic>
                        <p:nvPicPr>
                          <p:cNvPr id="0" name="Object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 y="4200"/>
                            <a:ext cx="1785" cy="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37"/>
              <p:cNvSpPr txBox="1">
                <a:spLocks noChangeArrowheads="1"/>
              </p:cNvSpPr>
              <p:nvPr/>
            </p:nvSpPr>
            <p:spPr bwMode="auto">
              <a:xfrm>
                <a:off x="6800" y="4619"/>
                <a:ext cx="901" cy="903"/>
              </a:xfrm>
              <a:prstGeom prst="rect">
                <a:avLst/>
              </a:prstGeom>
              <a:noFill/>
              <a:ln w="9525" algn="ctr">
                <a:noFill/>
                <a:miter lim="800000"/>
                <a:headEnd/>
                <a:tailEnd/>
              </a:ln>
              <a:effectLst/>
            </p:spPr>
            <p:txBody>
              <a:bodyPr wrap="none" anchor="ctr">
                <a:spAutoFit/>
              </a:bodyPr>
              <a:lstStyle/>
              <a:p>
                <a:pPr defTabSz="4703763">
                  <a:defRPr/>
                </a:pPr>
                <a:r>
                  <a:rPr lang="el-GR" sz="2000">
                    <a:effectLst>
                      <a:outerShdw blurRad="38100" dist="38100" dir="2700000" algn="tl">
                        <a:srgbClr val="C0C0C0"/>
                      </a:outerShdw>
                    </a:effectLst>
                  </a:rPr>
                  <a:t>η</a:t>
                </a:r>
                <a:r>
                  <a:rPr lang="en-US" sz="2000">
                    <a:effectLst>
                      <a:outerShdw blurRad="38100" dist="38100" dir="2700000" algn="tl">
                        <a:srgbClr val="C0C0C0"/>
                      </a:outerShdw>
                    </a:effectLst>
                  </a:rPr>
                  <a:t>’</a:t>
                </a:r>
                <a:endParaRPr lang="en-US" sz="900">
                  <a:solidFill>
                    <a:schemeClr val="accent2"/>
                  </a:solidFill>
                  <a:latin typeface="Arial" charset="0"/>
                </a:endParaRPr>
              </a:p>
            </p:txBody>
          </p:sp>
        </p:grpSp>
        <p:sp>
          <p:nvSpPr>
            <p:cNvPr id="22556" name="AutoShape 21"/>
            <p:cNvSpPr>
              <a:spLocks noChangeArrowheads="1"/>
            </p:cNvSpPr>
            <p:nvPr/>
          </p:nvSpPr>
          <p:spPr bwMode="auto">
            <a:xfrm>
              <a:off x="4253" y="1562"/>
              <a:ext cx="338" cy="307"/>
            </a:xfrm>
            <a:prstGeom prst="rightArrow">
              <a:avLst>
                <a:gd name="adj1" fmla="val 50000"/>
                <a:gd name="adj2" fmla="val 27524"/>
              </a:avLst>
            </a:prstGeom>
            <a:solidFill>
              <a:schemeClr val="tx1"/>
            </a:solidFill>
            <a:ln w="9525">
              <a:solidFill>
                <a:schemeClr val="tx1"/>
              </a:solidFill>
              <a:miter lim="800000"/>
              <a:headEnd/>
              <a:tailEnd/>
            </a:ln>
          </p:spPr>
          <p:txBody>
            <a:bodyPr wrap="none" anchor="ctr"/>
            <a:lstStyle/>
            <a:p>
              <a:endParaRPr lang="hu-HU"/>
            </a:p>
          </p:txBody>
        </p:sp>
        <p:grpSp>
          <p:nvGrpSpPr>
            <p:cNvPr id="22557" name="Group 35"/>
            <p:cNvGrpSpPr>
              <a:grpSpLocks/>
            </p:cNvGrpSpPr>
            <p:nvPr/>
          </p:nvGrpSpPr>
          <p:grpSpPr bwMode="auto">
            <a:xfrm>
              <a:off x="3689" y="1537"/>
              <a:ext cx="515" cy="489"/>
              <a:chOff x="6270" y="4200"/>
              <a:chExt cx="1785" cy="1767"/>
            </a:xfrm>
          </p:grpSpPr>
          <p:graphicFrame>
            <p:nvGraphicFramePr>
              <p:cNvPr id="22538" name="Object 23"/>
              <p:cNvGraphicFramePr>
                <a:graphicFrameLocks noChangeAspect="1"/>
              </p:cNvGraphicFramePr>
              <p:nvPr/>
            </p:nvGraphicFramePr>
            <p:xfrm>
              <a:off x="6270" y="4200"/>
              <a:ext cx="1785" cy="1767"/>
            </p:xfrm>
            <a:graphic>
              <a:graphicData uri="http://schemas.openxmlformats.org/presentationml/2006/ole">
                <mc:AlternateContent xmlns:mc="http://schemas.openxmlformats.org/markup-compatibility/2006">
                  <mc:Choice xmlns:v="urn:schemas-microsoft-com:vml" Requires="v">
                    <p:oleObj spid="_x0000_s22557" name="Photo Editor fénykép" r:id="rId16" imgW="2762636" imgH="2734057" progId="">
                      <p:embed/>
                    </p:oleObj>
                  </mc:Choice>
                  <mc:Fallback>
                    <p:oleObj name="Photo Editor fénykép" r:id="rId16" imgW="2762636" imgH="2734057" progId="">
                      <p:embed/>
                      <p:pic>
                        <p:nvPicPr>
                          <p:cNvPr id="0" name="Object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 y="4200"/>
                            <a:ext cx="1785" cy="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37"/>
              <p:cNvSpPr txBox="1">
                <a:spLocks noChangeArrowheads="1"/>
              </p:cNvSpPr>
              <p:nvPr/>
            </p:nvSpPr>
            <p:spPr bwMode="auto">
              <a:xfrm>
                <a:off x="6800" y="4619"/>
                <a:ext cx="901" cy="903"/>
              </a:xfrm>
              <a:prstGeom prst="rect">
                <a:avLst/>
              </a:prstGeom>
              <a:noFill/>
              <a:ln w="9525" algn="ctr">
                <a:noFill/>
                <a:miter lim="800000"/>
                <a:headEnd/>
                <a:tailEnd/>
              </a:ln>
              <a:effectLst/>
            </p:spPr>
            <p:txBody>
              <a:bodyPr wrap="none" anchor="ctr">
                <a:spAutoFit/>
              </a:bodyPr>
              <a:lstStyle/>
              <a:p>
                <a:pPr defTabSz="4703763">
                  <a:defRPr/>
                </a:pPr>
                <a:r>
                  <a:rPr lang="el-GR" sz="2000">
                    <a:effectLst>
                      <a:outerShdw blurRad="38100" dist="38100" dir="2700000" algn="tl">
                        <a:srgbClr val="C0C0C0"/>
                      </a:outerShdw>
                    </a:effectLst>
                  </a:rPr>
                  <a:t>η</a:t>
                </a:r>
                <a:r>
                  <a:rPr lang="en-US" sz="2000">
                    <a:effectLst>
                      <a:outerShdw blurRad="38100" dist="38100" dir="2700000" algn="tl">
                        <a:srgbClr val="C0C0C0"/>
                      </a:outerShdw>
                    </a:effectLst>
                  </a:rPr>
                  <a:t>’</a:t>
                </a:r>
                <a:endParaRPr lang="en-US" sz="900">
                  <a:solidFill>
                    <a:schemeClr val="accent2"/>
                  </a:solidFill>
                  <a:latin typeface="Arial" charset="0"/>
                </a:endParaRPr>
              </a:p>
            </p:txBody>
          </p:sp>
        </p:grpSp>
        <p:grpSp>
          <p:nvGrpSpPr>
            <p:cNvPr id="22558" name="Group 35"/>
            <p:cNvGrpSpPr>
              <a:grpSpLocks/>
            </p:cNvGrpSpPr>
            <p:nvPr/>
          </p:nvGrpSpPr>
          <p:grpSpPr bwMode="auto">
            <a:xfrm>
              <a:off x="3364" y="1742"/>
              <a:ext cx="515" cy="489"/>
              <a:chOff x="6270" y="4200"/>
              <a:chExt cx="1785" cy="1767"/>
            </a:xfrm>
          </p:grpSpPr>
          <p:graphicFrame>
            <p:nvGraphicFramePr>
              <p:cNvPr id="22537" name="Object 26"/>
              <p:cNvGraphicFramePr>
                <a:graphicFrameLocks noChangeAspect="1"/>
              </p:cNvGraphicFramePr>
              <p:nvPr/>
            </p:nvGraphicFramePr>
            <p:xfrm>
              <a:off x="6270" y="4200"/>
              <a:ext cx="1785" cy="1767"/>
            </p:xfrm>
            <a:graphic>
              <a:graphicData uri="http://schemas.openxmlformats.org/presentationml/2006/ole">
                <mc:AlternateContent xmlns:mc="http://schemas.openxmlformats.org/markup-compatibility/2006">
                  <mc:Choice xmlns:v="urn:schemas-microsoft-com:vml" Requires="v">
                    <p:oleObj spid="_x0000_s22558" name="Photo Editor fénykép" r:id="rId17" imgW="2762636" imgH="2734057" progId="">
                      <p:embed/>
                    </p:oleObj>
                  </mc:Choice>
                  <mc:Fallback>
                    <p:oleObj name="Photo Editor fénykép" r:id="rId17" imgW="2762636" imgH="2734057" progId="">
                      <p:embed/>
                      <p:pic>
                        <p:nvPicPr>
                          <p:cNvPr id="0" name="Object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 y="4200"/>
                            <a:ext cx="1785" cy="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 Box 37"/>
              <p:cNvSpPr txBox="1">
                <a:spLocks noChangeArrowheads="1"/>
              </p:cNvSpPr>
              <p:nvPr/>
            </p:nvSpPr>
            <p:spPr bwMode="auto">
              <a:xfrm>
                <a:off x="6800" y="4619"/>
                <a:ext cx="901" cy="903"/>
              </a:xfrm>
              <a:prstGeom prst="rect">
                <a:avLst/>
              </a:prstGeom>
              <a:noFill/>
              <a:ln w="9525" algn="ctr">
                <a:noFill/>
                <a:miter lim="800000"/>
                <a:headEnd/>
                <a:tailEnd/>
              </a:ln>
              <a:effectLst/>
            </p:spPr>
            <p:txBody>
              <a:bodyPr wrap="none" anchor="ctr">
                <a:spAutoFit/>
              </a:bodyPr>
              <a:lstStyle/>
              <a:p>
                <a:pPr defTabSz="4703763">
                  <a:defRPr/>
                </a:pPr>
                <a:r>
                  <a:rPr lang="el-GR" sz="2000">
                    <a:effectLst>
                      <a:outerShdw blurRad="38100" dist="38100" dir="2700000" algn="tl">
                        <a:srgbClr val="C0C0C0"/>
                      </a:outerShdw>
                    </a:effectLst>
                  </a:rPr>
                  <a:t>η</a:t>
                </a:r>
                <a:r>
                  <a:rPr lang="en-US" sz="2000">
                    <a:effectLst>
                      <a:outerShdw blurRad="38100" dist="38100" dir="2700000" algn="tl">
                        <a:srgbClr val="C0C0C0"/>
                      </a:outerShdw>
                    </a:effectLst>
                  </a:rPr>
                  <a:t>’</a:t>
                </a:r>
                <a:endParaRPr lang="en-US" sz="900">
                  <a:solidFill>
                    <a:schemeClr val="accent2"/>
                  </a:solidFill>
                  <a:latin typeface="Arial" charset="0"/>
                </a:endParaRPr>
              </a:p>
            </p:txBody>
          </p:sp>
        </p:grpSp>
        <p:grpSp>
          <p:nvGrpSpPr>
            <p:cNvPr id="22559" name="Group 31"/>
            <p:cNvGrpSpPr>
              <a:grpSpLocks/>
            </p:cNvGrpSpPr>
            <p:nvPr/>
          </p:nvGrpSpPr>
          <p:grpSpPr bwMode="auto">
            <a:xfrm>
              <a:off x="4615" y="1397"/>
              <a:ext cx="346" cy="272"/>
              <a:chOff x="4664" y="3339"/>
              <a:chExt cx="346" cy="272"/>
            </a:xfrm>
          </p:grpSpPr>
          <p:graphicFrame>
            <p:nvGraphicFramePr>
              <p:cNvPr id="22536" name="Object 29"/>
              <p:cNvGraphicFramePr>
                <a:graphicFrameLocks noChangeAspect="1"/>
              </p:cNvGraphicFramePr>
              <p:nvPr/>
            </p:nvGraphicFramePr>
            <p:xfrm>
              <a:off x="4664" y="3353"/>
              <a:ext cx="284" cy="258"/>
            </p:xfrm>
            <a:graphic>
              <a:graphicData uri="http://schemas.openxmlformats.org/presentationml/2006/ole">
                <mc:AlternateContent xmlns:mc="http://schemas.openxmlformats.org/markup-compatibility/2006">
                  <mc:Choice xmlns:v="urn:schemas-microsoft-com:vml" Requires="v">
                    <p:oleObj spid="_x0000_s22559" name="Photo Editor fénykép" r:id="rId18" imgW="2762636" imgH="2734057" progId="">
                      <p:embed/>
                    </p:oleObj>
                  </mc:Choice>
                  <mc:Fallback>
                    <p:oleObj name="Photo Editor fénykép" r:id="rId18" imgW="2762636" imgH="2734057" progId="">
                      <p:embed/>
                      <p:pic>
                        <p:nvPicPr>
                          <p:cNvPr id="0" name="Object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4" y="3353"/>
                            <a:ext cx="284" cy="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 Box 37"/>
              <p:cNvSpPr txBox="1">
                <a:spLocks noChangeArrowheads="1"/>
              </p:cNvSpPr>
              <p:nvPr/>
            </p:nvSpPr>
            <p:spPr bwMode="auto">
              <a:xfrm>
                <a:off x="4697" y="3339"/>
                <a:ext cx="313" cy="250"/>
              </a:xfrm>
              <a:prstGeom prst="rect">
                <a:avLst/>
              </a:prstGeom>
              <a:noFill/>
              <a:ln w="9525" algn="ctr">
                <a:noFill/>
                <a:miter lim="800000"/>
                <a:headEnd/>
                <a:tailEnd/>
              </a:ln>
            </p:spPr>
            <p:txBody>
              <a:bodyPr anchor="ctr">
                <a:spAutoFit/>
              </a:bodyPr>
              <a:lstStyle/>
              <a:p>
                <a:pPr defTabSz="4703763">
                  <a:defRPr/>
                </a:pPr>
                <a:r>
                  <a:rPr lang="el-GR" sz="2000">
                    <a:effectLst>
                      <a:outerShdw blurRad="38100" dist="38100" dir="2700000" algn="tl">
                        <a:srgbClr val="C0C0C0"/>
                      </a:outerShdw>
                    </a:effectLst>
                  </a:rPr>
                  <a:t>η</a:t>
                </a:r>
                <a:r>
                  <a:rPr lang="en-US" sz="2000">
                    <a:effectLst>
                      <a:outerShdw blurRad="38100" dist="38100" dir="2700000" algn="tl">
                        <a:srgbClr val="C0C0C0"/>
                      </a:outerShdw>
                    </a:effectLst>
                  </a:rPr>
                  <a:t>’</a:t>
                </a:r>
                <a:endParaRPr lang="en-US" sz="900">
                  <a:solidFill>
                    <a:schemeClr val="accent2"/>
                  </a:solidFill>
                  <a:latin typeface="Arial" charset="0"/>
                </a:endParaRPr>
              </a:p>
            </p:txBody>
          </p:sp>
        </p:grpSp>
        <p:grpSp>
          <p:nvGrpSpPr>
            <p:cNvPr id="22560" name="Group 32"/>
            <p:cNvGrpSpPr>
              <a:grpSpLocks/>
            </p:cNvGrpSpPr>
            <p:nvPr/>
          </p:nvGrpSpPr>
          <p:grpSpPr bwMode="auto">
            <a:xfrm>
              <a:off x="4798" y="1257"/>
              <a:ext cx="346" cy="272"/>
              <a:chOff x="4664" y="3339"/>
              <a:chExt cx="346" cy="272"/>
            </a:xfrm>
          </p:grpSpPr>
          <p:graphicFrame>
            <p:nvGraphicFramePr>
              <p:cNvPr id="22535" name="Object 33"/>
              <p:cNvGraphicFramePr>
                <a:graphicFrameLocks noChangeAspect="1"/>
              </p:cNvGraphicFramePr>
              <p:nvPr/>
            </p:nvGraphicFramePr>
            <p:xfrm>
              <a:off x="4664" y="3353"/>
              <a:ext cx="284" cy="258"/>
            </p:xfrm>
            <a:graphic>
              <a:graphicData uri="http://schemas.openxmlformats.org/presentationml/2006/ole">
                <mc:AlternateContent xmlns:mc="http://schemas.openxmlformats.org/markup-compatibility/2006">
                  <mc:Choice xmlns:v="urn:schemas-microsoft-com:vml" Requires="v">
                    <p:oleObj spid="_x0000_s22560" name="Photo Editor fénykép" r:id="rId19" imgW="2762636" imgH="2734057" progId="">
                      <p:embed/>
                    </p:oleObj>
                  </mc:Choice>
                  <mc:Fallback>
                    <p:oleObj name="Photo Editor fénykép" r:id="rId19" imgW="2762636" imgH="2734057" progId="">
                      <p:embed/>
                      <p:pic>
                        <p:nvPicPr>
                          <p:cNvPr id="0" name="Object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4" y="3353"/>
                            <a:ext cx="284" cy="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Text Box 37"/>
              <p:cNvSpPr txBox="1">
                <a:spLocks noChangeArrowheads="1"/>
              </p:cNvSpPr>
              <p:nvPr/>
            </p:nvSpPr>
            <p:spPr bwMode="auto">
              <a:xfrm>
                <a:off x="4697" y="3339"/>
                <a:ext cx="313" cy="250"/>
              </a:xfrm>
              <a:prstGeom prst="rect">
                <a:avLst/>
              </a:prstGeom>
              <a:noFill/>
              <a:ln w="9525" algn="ctr">
                <a:noFill/>
                <a:miter lim="800000"/>
                <a:headEnd/>
                <a:tailEnd/>
              </a:ln>
            </p:spPr>
            <p:txBody>
              <a:bodyPr anchor="ctr">
                <a:spAutoFit/>
              </a:bodyPr>
              <a:lstStyle/>
              <a:p>
                <a:pPr defTabSz="4703763">
                  <a:defRPr/>
                </a:pPr>
                <a:r>
                  <a:rPr lang="el-GR" sz="2000">
                    <a:effectLst>
                      <a:outerShdw blurRad="38100" dist="38100" dir="2700000" algn="tl">
                        <a:srgbClr val="C0C0C0"/>
                      </a:outerShdw>
                    </a:effectLst>
                  </a:rPr>
                  <a:t>η</a:t>
                </a:r>
                <a:r>
                  <a:rPr lang="en-US" sz="2000">
                    <a:effectLst>
                      <a:outerShdw blurRad="38100" dist="38100" dir="2700000" algn="tl">
                        <a:srgbClr val="C0C0C0"/>
                      </a:outerShdw>
                    </a:effectLst>
                  </a:rPr>
                  <a:t>’</a:t>
                </a:r>
                <a:endParaRPr lang="en-US" sz="900">
                  <a:solidFill>
                    <a:schemeClr val="accent2"/>
                  </a:solidFill>
                  <a:latin typeface="Arial" charset="0"/>
                </a:endParaRPr>
              </a:p>
            </p:txBody>
          </p:sp>
        </p:grpSp>
        <p:grpSp>
          <p:nvGrpSpPr>
            <p:cNvPr id="22561" name="Group 35"/>
            <p:cNvGrpSpPr>
              <a:grpSpLocks/>
            </p:cNvGrpSpPr>
            <p:nvPr/>
          </p:nvGrpSpPr>
          <p:grpSpPr bwMode="auto">
            <a:xfrm>
              <a:off x="4787" y="1615"/>
              <a:ext cx="346" cy="272"/>
              <a:chOff x="4664" y="3339"/>
              <a:chExt cx="346" cy="272"/>
            </a:xfrm>
          </p:grpSpPr>
          <p:graphicFrame>
            <p:nvGraphicFramePr>
              <p:cNvPr id="22534" name="Object 6"/>
              <p:cNvGraphicFramePr>
                <a:graphicFrameLocks noChangeAspect="1"/>
              </p:cNvGraphicFramePr>
              <p:nvPr/>
            </p:nvGraphicFramePr>
            <p:xfrm>
              <a:off x="4664" y="3353"/>
              <a:ext cx="284" cy="258"/>
            </p:xfrm>
            <a:graphic>
              <a:graphicData uri="http://schemas.openxmlformats.org/presentationml/2006/ole">
                <mc:AlternateContent xmlns:mc="http://schemas.openxmlformats.org/markup-compatibility/2006">
                  <mc:Choice xmlns:v="urn:schemas-microsoft-com:vml" Requires="v">
                    <p:oleObj spid="_x0000_s22561" name="Photo Editor fénykép" r:id="rId20" imgW="2762636" imgH="2734057" progId="">
                      <p:embed/>
                    </p:oleObj>
                  </mc:Choice>
                  <mc:Fallback>
                    <p:oleObj name="Photo Editor fénykép" r:id="rId20" imgW="2762636" imgH="2734057" progId="">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4" y="3353"/>
                            <a:ext cx="284" cy="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Text Box 37"/>
              <p:cNvSpPr txBox="1">
                <a:spLocks noChangeArrowheads="1"/>
              </p:cNvSpPr>
              <p:nvPr/>
            </p:nvSpPr>
            <p:spPr bwMode="auto">
              <a:xfrm>
                <a:off x="4697" y="3339"/>
                <a:ext cx="313" cy="250"/>
              </a:xfrm>
              <a:prstGeom prst="rect">
                <a:avLst/>
              </a:prstGeom>
              <a:noFill/>
              <a:ln w="9525" algn="ctr">
                <a:noFill/>
                <a:miter lim="800000"/>
                <a:headEnd/>
                <a:tailEnd/>
              </a:ln>
            </p:spPr>
            <p:txBody>
              <a:bodyPr anchor="ctr">
                <a:spAutoFit/>
              </a:bodyPr>
              <a:lstStyle/>
              <a:p>
                <a:pPr defTabSz="4703763">
                  <a:defRPr/>
                </a:pPr>
                <a:r>
                  <a:rPr lang="el-GR" sz="2000">
                    <a:effectLst>
                      <a:outerShdw blurRad="38100" dist="38100" dir="2700000" algn="tl">
                        <a:srgbClr val="C0C0C0"/>
                      </a:outerShdw>
                    </a:effectLst>
                  </a:rPr>
                  <a:t>η</a:t>
                </a:r>
                <a:r>
                  <a:rPr lang="en-US" sz="2000">
                    <a:effectLst>
                      <a:outerShdw blurRad="38100" dist="38100" dir="2700000" algn="tl">
                        <a:srgbClr val="C0C0C0"/>
                      </a:outerShdw>
                    </a:effectLst>
                  </a:rPr>
                  <a:t>’</a:t>
                </a:r>
                <a:endParaRPr lang="en-US" sz="900">
                  <a:solidFill>
                    <a:schemeClr val="accent2"/>
                  </a:solidFill>
                  <a:latin typeface="Arial" charset="0"/>
                </a:endParaRPr>
              </a:p>
            </p:txBody>
          </p:sp>
        </p:grpSp>
        <p:grpSp>
          <p:nvGrpSpPr>
            <p:cNvPr id="22562" name="Group 38"/>
            <p:cNvGrpSpPr>
              <a:grpSpLocks/>
            </p:cNvGrpSpPr>
            <p:nvPr/>
          </p:nvGrpSpPr>
          <p:grpSpPr bwMode="auto">
            <a:xfrm>
              <a:off x="4601" y="1828"/>
              <a:ext cx="346" cy="272"/>
              <a:chOff x="4664" y="3339"/>
              <a:chExt cx="346" cy="272"/>
            </a:xfrm>
          </p:grpSpPr>
          <p:graphicFrame>
            <p:nvGraphicFramePr>
              <p:cNvPr id="22533" name="Object 39"/>
              <p:cNvGraphicFramePr>
                <a:graphicFrameLocks noChangeAspect="1"/>
              </p:cNvGraphicFramePr>
              <p:nvPr/>
            </p:nvGraphicFramePr>
            <p:xfrm>
              <a:off x="4664" y="3353"/>
              <a:ext cx="284" cy="258"/>
            </p:xfrm>
            <a:graphic>
              <a:graphicData uri="http://schemas.openxmlformats.org/presentationml/2006/ole">
                <mc:AlternateContent xmlns:mc="http://schemas.openxmlformats.org/markup-compatibility/2006">
                  <mc:Choice xmlns:v="urn:schemas-microsoft-com:vml" Requires="v">
                    <p:oleObj spid="_x0000_s22562" name="Photo Editor fénykép" r:id="rId21" imgW="2762636" imgH="2734057" progId="">
                      <p:embed/>
                    </p:oleObj>
                  </mc:Choice>
                  <mc:Fallback>
                    <p:oleObj name="Photo Editor fénykép" r:id="rId21" imgW="2762636" imgH="2734057" progId="">
                      <p:embed/>
                      <p:pic>
                        <p:nvPicPr>
                          <p:cNvPr id="0" name="Object 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4" y="3353"/>
                            <a:ext cx="284" cy="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 Box 37"/>
              <p:cNvSpPr txBox="1">
                <a:spLocks noChangeArrowheads="1"/>
              </p:cNvSpPr>
              <p:nvPr/>
            </p:nvSpPr>
            <p:spPr bwMode="auto">
              <a:xfrm>
                <a:off x="4697" y="3339"/>
                <a:ext cx="313" cy="250"/>
              </a:xfrm>
              <a:prstGeom prst="rect">
                <a:avLst/>
              </a:prstGeom>
              <a:noFill/>
              <a:ln w="9525" algn="ctr">
                <a:noFill/>
                <a:miter lim="800000"/>
                <a:headEnd/>
                <a:tailEnd/>
              </a:ln>
            </p:spPr>
            <p:txBody>
              <a:bodyPr anchor="ctr">
                <a:spAutoFit/>
              </a:bodyPr>
              <a:lstStyle/>
              <a:p>
                <a:pPr defTabSz="4703763">
                  <a:defRPr/>
                </a:pPr>
                <a:r>
                  <a:rPr lang="el-GR" sz="2000">
                    <a:effectLst>
                      <a:outerShdw blurRad="38100" dist="38100" dir="2700000" algn="tl">
                        <a:srgbClr val="C0C0C0"/>
                      </a:outerShdw>
                    </a:effectLst>
                  </a:rPr>
                  <a:t>η</a:t>
                </a:r>
                <a:r>
                  <a:rPr lang="en-US" sz="2000">
                    <a:effectLst>
                      <a:outerShdw blurRad="38100" dist="38100" dir="2700000" algn="tl">
                        <a:srgbClr val="C0C0C0"/>
                      </a:outerShdw>
                    </a:effectLst>
                  </a:rPr>
                  <a:t>’</a:t>
                </a:r>
                <a:endParaRPr lang="en-US" sz="900">
                  <a:solidFill>
                    <a:schemeClr val="accent2"/>
                  </a:solidFill>
                  <a:latin typeface="Arial" charset="0"/>
                </a:endParaRPr>
              </a:p>
            </p:txBody>
          </p:sp>
        </p:grpSp>
        <p:grpSp>
          <p:nvGrpSpPr>
            <p:cNvPr id="22563" name="Group 41"/>
            <p:cNvGrpSpPr>
              <a:grpSpLocks/>
            </p:cNvGrpSpPr>
            <p:nvPr/>
          </p:nvGrpSpPr>
          <p:grpSpPr bwMode="auto">
            <a:xfrm>
              <a:off x="5067" y="1349"/>
              <a:ext cx="346" cy="272"/>
              <a:chOff x="4664" y="3339"/>
              <a:chExt cx="346" cy="272"/>
            </a:xfrm>
          </p:grpSpPr>
          <p:graphicFrame>
            <p:nvGraphicFramePr>
              <p:cNvPr id="22532" name="Object 42"/>
              <p:cNvGraphicFramePr>
                <a:graphicFrameLocks noChangeAspect="1"/>
              </p:cNvGraphicFramePr>
              <p:nvPr/>
            </p:nvGraphicFramePr>
            <p:xfrm>
              <a:off x="4664" y="3353"/>
              <a:ext cx="284" cy="258"/>
            </p:xfrm>
            <a:graphic>
              <a:graphicData uri="http://schemas.openxmlformats.org/presentationml/2006/ole">
                <mc:AlternateContent xmlns:mc="http://schemas.openxmlformats.org/markup-compatibility/2006">
                  <mc:Choice xmlns:v="urn:schemas-microsoft-com:vml" Requires="v">
                    <p:oleObj spid="_x0000_s22563" name="Photo Editor fénykép" r:id="rId22" imgW="2762636" imgH="2734057" progId="">
                      <p:embed/>
                    </p:oleObj>
                  </mc:Choice>
                  <mc:Fallback>
                    <p:oleObj name="Photo Editor fénykép" r:id="rId22" imgW="2762636" imgH="2734057" progId="">
                      <p:embed/>
                      <p:pic>
                        <p:nvPicPr>
                          <p:cNvPr id="0" name="Object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4" y="3353"/>
                            <a:ext cx="284" cy="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37"/>
              <p:cNvSpPr txBox="1">
                <a:spLocks noChangeArrowheads="1"/>
              </p:cNvSpPr>
              <p:nvPr/>
            </p:nvSpPr>
            <p:spPr bwMode="auto">
              <a:xfrm>
                <a:off x="4697" y="3339"/>
                <a:ext cx="313" cy="250"/>
              </a:xfrm>
              <a:prstGeom prst="rect">
                <a:avLst/>
              </a:prstGeom>
              <a:noFill/>
              <a:ln w="9525" algn="ctr">
                <a:noFill/>
                <a:miter lim="800000"/>
                <a:headEnd/>
                <a:tailEnd/>
              </a:ln>
            </p:spPr>
            <p:txBody>
              <a:bodyPr anchor="ctr">
                <a:spAutoFit/>
              </a:bodyPr>
              <a:lstStyle/>
              <a:p>
                <a:pPr defTabSz="4703763">
                  <a:defRPr/>
                </a:pPr>
                <a:r>
                  <a:rPr lang="el-GR" sz="2000">
                    <a:effectLst>
                      <a:outerShdw blurRad="38100" dist="38100" dir="2700000" algn="tl">
                        <a:srgbClr val="C0C0C0"/>
                      </a:outerShdw>
                    </a:effectLst>
                  </a:rPr>
                  <a:t>η</a:t>
                </a:r>
                <a:r>
                  <a:rPr lang="en-US" sz="2000">
                    <a:effectLst>
                      <a:outerShdw blurRad="38100" dist="38100" dir="2700000" algn="tl">
                        <a:srgbClr val="C0C0C0"/>
                      </a:outerShdw>
                    </a:effectLst>
                  </a:rPr>
                  <a:t>’</a:t>
                </a:r>
                <a:endParaRPr lang="en-US" sz="900">
                  <a:solidFill>
                    <a:schemeClr val="accent2"/>
                  </a:solidFill>
                  <a:latin typeface="Arial" charset="0"/>
                </a:endParaRPr>
              </a:p>
            </p:txBody>
          </p:sp>
        </p:grpSp>
        <p:grpSp>
          <p:nvGrpSpPr>
            <p:cNvPr id="22564" name="Group 44"/>
            <p:cNvGrpSpPr>
              <a:grpSpLocks/>
            </p:cNvGrpSpPr>
            <p:nvPr/>
          </p:nvGrpSpPr>
          <p:grpSpPr bwMode="auto">
            <a:xfrm>
              <a:off x="5153" y="1621"/>
              <a:ext cx="346" cy="272"/>
              <a:chOff x="4664" y="3339"/>
              <a:chExt cx="346" cy="272"/>
            </a:xfrm>
          </p:grpSpPr>
          <p:graphicFrame>
            <p:nvGraphicFramePr>
              <p:cNvPr id="22531" name="Object 45"/>
              <p:cNvGraphicFramePr>
                <a:graphicFrameLocks noChangeAspect="1"/>
              </p:cNvGraphicFramePr>
              <p:nvPr/>
            </p:nvGraphicFramePr>
            <p:xfrm>
              <a:off x="4664" y="3353"/>
              <a:ext cx="284" cy="258"/>
            </p:xfrm>
            <a:graphic>
              <a:graphicData uri="http://schemas.openxmlformats.org/presentationml/2006/ole">
                <mc:AlternateContent xmlns:mc="http://schemas.openxmlformats.org/markup-compatibility/2006">
                  <mc:Choice xmlns:v="urn:schemas-microsoft-com:vml" Requires="v">
                    <p:oleObj spid="_x0000_s22564" name="Photo Editor fénykép" r:id="rId23" imgW="2762636" imgH="2734057" progId="">
                      <p:embed/>
                    </p:oleObj>
                  </mc:Choice>
                  <mc:Fallback>
                    <p:oleObj name="Photo Editor fénykép" r:id="rId23" imgW="2762636" imgH="2734057" progId="">
                      <p:embed/>
                      <p:pic>
                        <p:nvPicPr>
                          <p:cNvPr id="0" name="Object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4" y="3353"/>
                            <a:ext cx="284" cy="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Text Box 37"/>
              <p:cNvSpPr txBox="1">
                <a:spLocks noChangeArrowheads="1"/>
              </p:cNvSpPr>
              <p:nvPr/>
            </p:nvSpPr>
            <p:spPr bwMode="auto">
              <a:xfrm>
                <a:off x="4697" y="3339"/>
                <a:ext cx="313" cy="250"/>
              </a:xfrm>
              <a:prstGeom prst="rect">
                <a:avLst/>
              </a:prstGeom>
              <a:noFill/>
              <a:ln w="9525" algn="ctr">
                <a:noFill/>
                <a:miter lim="800000"/>
                <a:headEnd/>
                <a:tailEnd/>
              </a:ln>
            </p:spPr>
            <p:txBody>
              <a:bodyPr anchor="ctr">
                <a:spAutoFit/>
              </a:bodyPr>
              <a:lstStyle/>
              <a:p>
                <a:pPr defTabSz="4703763">
                  <a:defRPr/>
                </a:pPr>
                <a:r>
                  <a:rPr lang="el-GR" sz="2000">
                    <a:effectLst>
                      <a:outerShdw blurRad="38100" dist="38100" dir="2700000" algn="tl">
                        <a:srgbClr val="C0C0C0"/>
                      </a:outerShdw>
                    </a:effectLst>
                  </a:rPr>
                  <a:t>η</a:t>
                </a:r>
                <a:r>
                  <a:rPr lang="en-US" sz="2000">
                    <a:effectLst>
                      <a:outerShdw blurRad="38100" dist="38100" dir="2700000" algn="tl">
                        <a:srgbClr val="C0C0C0"/>
                      </a:outerShdw>
                    </a:effectLst>
                  </a:rPr>
                  <a:t>’</a:t>
                </a:r>
                <a:endParaRPr lang="en-US" sz="900">
                  <a:solidFill>
                    <a:schemeClr val="accent2"/>
                  </a:solidFill>
                  <a:latin typeface="Arial" charset="0"/>
                </a:endParaRPr>
              </a:p>
            </p:txBody>
          </p:sp>
        </p:grpSp>
        <p:grpSp>
          <p:nvGrpSpPr>
            <p:cNvPr id="22565" name="Group 47"/>
            <p:cNvGrpSpPr>
              <a:grpSpLocks/>
            </p:cNvGrpSpPr>
            <p:nvPr/>
          </p:nvGrpSpPr>
          <p:grpSpPr bwMode="auto">
            <a:xfrm>
              <a:off x="5015" y="1889"/>
              <a:ext cx="346" cy="272"/>
              <a:chOff x="4664" y="3339"/>
              <a:chExt cx="346" cy="272"/>
            </a:xfrm>
          </p:grpSpPr>
          <p:graphicFrame>
            <p:nvGraphicFramePr>
              <p:cNvPr id="22530" name="Object 36"/>
              <p:cNvGraphicFramePr>
                <a:graphicFrameLocks noChangeAspect="1"/>
              </p:cNvGraphicFramePr>
              <p:nvPr/>
            </p:nvGraphicFramePr>
            <p:xfrm>
              <a:off x="4664" y="3353"/>
              <a:ext cx="284" cy="258"/>
            </p:xfrm>
            <a:graphic>
              <a:graphicData uri="http://schemas.openxmlformats.org/presentationml/2006/ole">
                <mc:AlternateContent xmlns:mc="http://schemas.openxmlformats.org/markup-compatibility/2006">
                  <mc:Choice xmlns:v="urn:schemas-microsoft-com:vml" Requires="v">
                    <p:oleObj spid="_x0000_s22565" name="Photo Editor fénykép" r:id="rId24" imgW="2762636" imgH="2734057" progId="">
                      <p:embed/>
                    </p:oleObj>
                  </mc:Choice>
                  <mc:Fallback>
                    <p:oleObj name="Photo Editor fénykép" r:id="rId24" imgW="2762636" imgH="2734057" progId="">
                      <p:embed/>
                      <p:pic>
                        <p:nvPicPr>
                          <p:cNvPr id="0" name="Object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4" y="3353"/>
                            <a:ext cx="284" cy="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613" name="Text Box 37"/>
              <p:cNvSpPr txBox="1">
                <a:spLocks noChangeArrowheads="1"/>
              </p:cNvSpPr>
              <p:nvPr/>
            </p:nvSpPr>
            <p:spPr bwMode="auto">
              <a:xfrm>
                <a:off x="4697" y="3339"/>
                <a:ext cx="313" cy="250"/>
              </a:xfrm>
              <a:prstGeom prst="rect">
                <a:avLst/>
              </a:prstGeom>
              <a:noFill/>
              <a:ln w="9525" algn="ctr">
                <a:noFill/>
                <a:miter lim="800000"/>
                <a:headEnd/>
                <a:tailEnd/>
              </a:ln>
            </p:spPr>
            <p:txBody>
              <a:bodyPr anchor="ctr">
                <a:spAutoFit/>
              </a:bodyPr>
              <a:lstStyle/>
              <a:p>
                <a:pPr defTabSz="4703763">
                  <a:defRPr/>
                </a:pPr>
                <a:r>
                  <a:rPr lang="el-GR" sz="2000">
                    <a:effectLst>
                      <a:outerShdw blurRad="38100" dist="38100" dir="2700000" algn="tl">
                        <a:srgbClr val="C0C0C0"/>
                      </a:outerShdw>
                    </a:effectLst>
                  </a:rPr>
                  <a:t>η</a:t>
                </a:r>
                <a:r>
                  <a:rPr lang="en-US" sz="2000">
                    <a:effectLst>
                      <a:outerShdw blurRad="38100" dist="38100" dir="2700000" algn="tl">
                        <a:srgbClr val="C0C0C0"/>
                      </a:outerShdw>
                    </a:effectLst>
                  </a:rPr>
                  <a:t>’</a:t>
                </a:r>
                <a:endParaRPr lang="en-US" sz="900">
                  <a:solidFill>
                    <a:schemeClr val="accent2"/>
                  </a:solidFill>
                  <a:latin typeface="Arial" charset="0"/>
                </a:endParaRPr>
              </a:p>
            </p:txBody>
          </p:sp>
        </p:grpSp>
        <p:sp>
          <p:nvSpPr>
            <p:cNvPr id="22566" name="Text Box 157"/>
            <p:cNvSpPr txBox="1">
              <a:spLocks noChangeArrowheads="1"/>
            </p:cNvSpPr>
            <p:nvPr/>
          </p:nvSpPr>
          <p:spPr bwMode="auto">
            <a:xfrm>
              <a:off x="4199" y="1611"/>
              <a:ext cx="484" cy="192"/>
            </a:xfrm>
            <a:prstGeom prst="rect">
              <a:avLst/>
            </a:prstGeom>
            <a:noFill/>
            <a:ln w="9525">
              <a:noFill/>
              <a:miter lim="800000"/>
              <a:headEnd/>
              <a:tailEnd/>
            </a:ln>
          </p:spPr>
          <p:txBody>
            <a:bodyPr>
              <a:spAutoFit/>
            </a:bodyPr>
            <a:lstStyle/>
            <a:p>
              <a:pPr>
                <a:spcBef>
                  <a:spcPct val="50000"/>
                </a:spcBef>
              </a:pPr>
              <a:r>
                <a:rPr lang="hu-HU" sz="1400">
                  <a:solidFill>
                    <a:schemeClr val="bg2"/>
                  </a:solidFill>
                </a:rPr>
                <a:t>helyett</a:t>
              </a:r>
              <a:endParaRPr lang="en-US" sz="1400">
                <a:solidFill>
                  <a:schemeClr val="bg2"/>
                </a:solidFill>
              </a:endParaRPr>
            </a:p>
          </p:txBody>
        </p:sp>
      </p:gr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 számának helye 3"/>
          <p:cNvSpPr>
            <a:spLocks noGrp="1"/>
          </p:cNvSpPr>
          <p:nvPr>
            <p:ph type="sldNum" sz="quarter" idx="10"/>
          </p:nvPr>
        </p:nvSpPr>
        <p:spPr/>
        <p:txBody>
          <a:bodyPr/>
          <a:lstStyle/>
          <a:p>
            <a:pPr>
              <a:defRPr/>
            </a:pPr>
            <a:fld id="{D7793731-C236-4958-9E4B-07140233BA2A}" type="slidenum">
              <a:rPr lang="hu-HU"/>
              <a:pPr>
                <a:defRPr/>
              </a:pPr>
              <a:t>89</a:t>
            </a:fld>
            <a:endParaRPr lang="hu-HU"/>
          </a:p>
        </p:txBody>
      </p:sp>
      <p:sp>
        <p:nvSpPr>
          <p:cNvPr id="490498" name="Rectangle 2"/>
          <p:cNvSpPr>
            <a:spLocks noGrp="1" noChangeArrowheads="1"/>
          </p:cNvSpPr>
          <p:nvPr>
            <p:ph type="title"/>
          </p:nvPr>
        </p:nvSpPr>
        <p:spPr/>
        <p:txBody>
          <a:bodyPr/>
          <a:lstStyle/>
          <a:p>
            <a:pPr eaLnBrk="1" hangingPunct="1">
              <a:defRPr/>
            </a:pPr>
            <a:r>
              <a:rPr lang="hu-HU" sz="4000" smtClean="0"/>
              <a:t>Tömegcsökkenés szimuláció</a:t>
            </a:r>
            <a:endParaRPr lang="en-US" sz="4000" smtClean="0"/>
          </a:p>
        </p:txBody>
      </p:sp>
      <p:sp>
        <p:nvSpPr>
          <p:cNvPr id="490499" name="Rectangle 3"/>
          <p:cNvSpPr>
            <a:spLocks noGrp="1" noChangeArrowheads="1"/>
          </p:cNvSpPr>
          <p:nvPr>
            <p:ph type="body" idx="1"/>
          </p:nvPr>
        </p:nvSpPr>
        <p:spPr>
          <a:xfrm>
            <a:off x="0" y="3676650"/>
            <a:ext cx="9144000" cy="3011488"/>
          </a:xfrm>
        </p:spPr>
        <p:txBody>
          <a:bodyPr/>
          <a:lstStyle/>
          <a:p>
            <a:pPr eaLnBrk="1" hangingPunct="1">
              <a:lnSpc>
                <a:spcPct val="90000"/>
              </a:lnSpc>
              <a:defRPr/>
            </a:pPr>
            <a:r>
              <a:rPr lang="hu-HU" sz="2800" smtClean="0"/>
              <a:t>Csörgő, Vértesi, Sziklai: arXiv:0912.0258, .5526 (PRL)</a:t>
            </a:r>
          </a:p>
          <a:p>
            <a:pPr eaLnBrk="1" hangingPunct="1">
              <a:lnSpc>
                <a:spcPct val="90000"/>
              </a:lnSpc>
              <a:defRPr/>
            </a:pPr>
            <a:r>
              <a:rPr lang="hu-HU" sz="2800" smtClean="0"/>
              <a:t>Maximális tömeg 5.4</a:t>
            </a:r>
            <a:r>
              <a:rPr lang="hu-HU" sz="2800" smtClean="0">
                <a:latin typeface="Symbol" pitchFamily="18" charset="2"/>
              </a:rPr>
              <a:t>s</a:t>
            </a:r>
            <a:r>
              <a:rPr lang="hu-HU" sz="2800" smtClean="0"/>
              <a:t> kontúrral (99,9%): 730 MeV</a:t>
            </a:r>
          </a:p>
          <a:p>
            <a:pPr eaLnBrk="1" hangingPunct="1">
              <a:lnSpc>
                <a:spcPct val="90000"/>
              </a:lnSpc>
              <a:defRPr/>
            </a:pPr>
            <a:r>
              <a:rPr lang="hu-HU" sz="2800" smtClean="0"/>
              <a:t>Legjobb illeszkedés 340-530 MeV</a:t>
            </a:r>
          </a:p>
          <a:p>
            <a:pPr eaLnBrk="1" hangingPunct="1">
              <a:lnSpc>
                <a:spcPct val="90000"/>
              </a:lnSpc>
              <a:defRPr/>
            </a:pPr>
            <a:r>
              <a:rPr lang="hu-HU" sz="2800" smtClean="0"/>
              <a:t>Ellenőrzés: </a:t>
            </a:r>
            <a:r>
              <a:rPr lang="hu-HU" sz="2800" smtClean="0">
                <a:latin typeface="Symbol" pitchFamily="18" charset="2"/>
              </a:rPr>
              <a:t>h</a:t>
            </a:r>
            <a:r>
              <a:rPr lang="hu-HU" sz="2800" smtClean="0"/>
              <a:t>’-ből származó pionok eldobása</a:t>
            </a:r>
          </a:p>
          <a:p>
            <a:pPr eaLnBrk="1" hangingPunct="1">
              <a:lnSpc>
                <a:spcPct val="90000"/>
              </a:lnSpc>
              <a:defRPr/>
            </a:pPr>
            <a:r>
              <a:rPr lang="hu-HU" sz="2800" smtClean="0"/>
              <a:t>Kinematikai vágás lehetséges kísérleti analízisben!</a:t>
            </a:r>
          </a:p>
          <a:p>
            <a:pPr marL="642938" lvl="1" indent="-120650" eaLnBrk="1" hangingPunct="1">
              <a:lnSpc>
                <a:spcPct val="90000"/>
              </a:lnSpc>
              <a:defRPr/>
            </a:pPr>
            <a:r>
              <a:rPr lang="hu-HU" sz="1800" smtClean="0"/>
              <a:t>M. Cs. és Kőfaragó M., </a:t>
            </a:r>
            <a:r>
              <a:rPr lang="en-US" sz="1800" smtClean="0"/>
              <a:t>Workshop on Particle Correlations</a:t>
            </a:r>
            <a:r>
              <a:rPr lang="hu-HU" sz="1800" smtClean="0"/>
              <a:t> </a:t>
            </a:r>
            <a:r>
              <a:rPr lang="en-US" sz="1800" smtClean="0"/>
              <a:t>and Femtoscopy 2010</a:t>
            </a:r>
            <a:endParaRPr lang="hu-HU" sz="1800" smtClean="0"/>
          </a:p>
          <a:p>
            <a:pPr marL="642938" lvl="1" indent="-120650" eaLnBrk="1" hangingPunct="1">
              <a:lnSpc>
                <a:spcPct val="90000"/>
              </a:lnSpc>
              <a:defRPr/>
            </a:pPr>
            <a:r>
              <a:rPr lang="hu-HU" sz="1800" smtClean="0"/>
              <a:t>PHENIX mérés véglegesítéséhez fontos elem</a:t>
            </a:r>
            <a:endParaRPr lang="en-US" sz="1800" smtClean="0"/>
          </a:p>
        </p:txBody>
      </p:sp>
      <p:pic>
        <p:nvPicPr>
          <p:cNvPr id="123909" name="Picture 5" descr="etaprime_contours"/>
          <p:cNvPicPr>
            <a:picLocks noChangeAspect="1" noChangeArrowheads="1"/>
          </p:cNvPicPr>
          <p:nvPr/>
        </p:nvPicPr>
        <p:blipFill>
          <a:blip r:embed="rId2" cstate="print"/>
          <a:srcRect/>
          <a:stretch>
            <a:fillRect/>
          </a:stretch>
        </p:blipFill>
        <p:spPr bwMode="auto">
          <a:xfrm>
            <a:off x="4672013" y="806450"/>
            <a:ext cx="4070350" cy="2892425"/>
          </a:xfrm>
          <a:prstGeom prst="rect">
            <a:avLst/>
          </a:prstGeom>
          <a:noFill/>
          <a:ln w="9525">
            <a:noFill/>
            <a:miter lim="800000"/>
            <a:headEnd/>
            <a:tailEnd/>
          </a:ln>
        </p:spPr>
      </p:pic>
      <p:pic>
        <p:nvPicPr>
          <p:cNvPr id="123910" name="Kép 7" descr="mepscan.rafelski.PNG"/>
          <p:cNvPicPr>
            <a:picLocks noChangeAspect="1"/>
          </p:cNvPicPr>
          <p:nvPr/>
        </p:nvPicPr>
        <p:blipFill>
          <a:blip r:embed="rId3" cstate="print"/>
          <a:srcRect/>
          <a:stretch>
            <a:fillRect/>
          </a:stretch>
        </p:blipFill>
        <p:spPr bwMode="auto">
          <a:xfrm>
            <a:off x="50800" y="781050"/>
            <a:ext cx="4425950" cy="2919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dirty="0" smtClean="0"/>
              <a:t>A futó csatolás</a:t>
            </a:r>
            <a:endParaRPr lang="hu-HU" dirty="0"/>
          </a:p>
        </p:txBody>
      </p:sp>
      <p:sp>
        <p:nvSpPr>
          <p:cNvPr id="3" name="Tartalom helye 2"/>
          <p:cNvSpPr>
            <a:spLocks noGrp="1"/>
          </p:cNvSpPr>
          <p:nvPr>
            <p:ph idx="1"/>
          </p:nvPr>
        </p:nvSpPr>
        <p:spPr>
          <a:xfrm>
            <a:off x="414338" y="701675"/>
            <a:ext cx="8229600" cy="985838"/>
          </a:xfrm>
        </p:spPr>
        <p:txBody>
          <a:bodyPr/>
          <a:lstStyle/>
          <a:p>
            <a:pPr>
              <a:defRPr/>
            </a:pPr>
            <a:r>
              <a:rPr lang="hu-HU" sz="2400" dirty="0" err="1" smtClean="0"/>
              <a:t>Renormálás</a:t>
            </a:r>
            <a:r>
              <a:rPr lang="hu-HU" sz="2400" dirty="0" smtClean="0"/>
              <a:t>+</a:t>
            </a:r>
            <a:r>
              <a:rPr lang="hu-HU" sz="2400" dirty="0" err="1" smtClean="0"/>
              <a:t>regularizáció</a:t>
            </a:r>
            <a:r>
              <a:rPr lang="hu-HU" sz="2400" dirty="0" smtClean="0"/>
              <a:t>: a csatolási állandó (és a részecsketömegek, </a:t>
            </a:r>
            <a:r>
              <a:rPr lang="hu-HU" sz="2400" dirty="0" err="1" smtClean="0"/>
              <a:t>stb</a:t>
            </a:r>
            <a:r>
              <a:rPr lang="hu-HU" sz="2400" dirty="0" smtClean="0"/>
              <a:t>) energiafüggőek!</a:t>
            </a:r>
            <a:endParaRPr lang="hu-HU" sz="2400" dirty="0"/>
          </a:p>
        </p:txBody>
      </p:sp>
      <p:sp>
        <p:nvSpPr>
          <p:cNvPr id="4" name="Dia számának helye 3"/>
          <p:cNvSpPr>
            <a:spLocks noGrp="1"/>
          </p:cNvSpPr>
          <p:nvPr>
            <p:ph type="sldNum" sz="quarter" idx="10"/>
          </p:nvPr>
        </p:nvSpPr>
        <p:spPr/>
        <p:txBody>
          <a:bodyPr/>
          <a:lstStyle/>
          <a:p>
            <a:pPr>
              <a:defRPr/>
            </a:pPr>
            <a:fld id="{6EBB4E9A-2CFE-4BDD-8EFF-FCE8961FB1AF}" type="slidenum">
              <a:rPr lang="hu-HU" smtClean="0"/>
              <a:pPr>
                <a:defRPr/>
              </a:pPr>
              <a:t>9</a:t>
            </a:fld>
            <a:endParaRPr lang="hu-HU"/>
          </a:p>
        </p:txBody>
      </p:sp>
      <p:pic>
        <p:nvPicPr>
          <p:cNvPr id="67589" name="Picture 3"/>
          <p:cNvPicPr>
            <a:picLocks noChangeAspect="1" noChangeArrowheads="1"/>
          </p:cNvPicPr>
          <p:nvPr/>
        </p:nvPicPr>
        <p:blipFill>
          <a:blip r:embed="rId2" cstate="print"/>
          <a:srcRect/>
          <a:stretch>
            <a:fillRect/>
          </a:stretch>
        </p:blipFill>
        <p:spPr bwMode="auto">
          <a:xfrm>
            <a:off x="590550" y="3924300"/>
            <a:ext cx="6346825" cy="2609850"/>
          </a:xfrm>
          <a:prstGeom prst="rect">
            <a:avLst/>
          </a:prstGeom>
          <a:noFill/>
          <a:ln w="9525">
            <a:noFill/>
            <a:miter lim="800000"/>
            <a:headEnd/>
            <a:tailEnd/>
          </a:ln>
        </p:spPr>
      </p:pic>
      <p:pic>
        <p:nvPicPr>
          <p:cNvPr id="67590" name="Picture 5"/>
          <p:cNvPicPr>
            <a:picLocks noChangeAspect="1" noChangeArrowheads="1"/>
          </p:cNvPicPr>
          <p:nvPr/>
        </p:nvPicPr>
        <p:blipFill>
          <a:blip r:embed="rId3" cstate="print"/>
          <a:srcRect/>
          <a:stretch>
            <a:fillRect/>
          </a:stretch>
        </p:blipFill>
        <p:spPr bwMode="auto">
          <a:xfrm>
            <a:off x="579438" y="1700213"/>
            <a:ext cx="6737350" cy="2070100"/>
          </a:xfrm>
          <a:prstGeom prst="rect">
            <a:avLst/>
          </a:prstGeom>
          <a:noFill/>
          <a:ln w="9525">
            <a:noFill/>
            <a:miter lim="800000"/>
            <a:headEnd/>
            <a:tailEnd/>
          </a:ln>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 name="Dia számának helye 3"/>
          <p:cNvSpPr>
            <a:spLocks noGrp="1"/>
          </p:cNvSpPr>
          <p:nvPr>
            <p:ph type="sldNum" sz="quarter" idx="10"/>
          </p:nvPr>
        </p:nvSpPr>
        <p:spPr/>
        <p:txBody>
          <a:bodyPr/>
          <a:lstStyle/>
          <a:p>
            <a:pPr>
              <a:defRPr/>
            </a:pPr>
            <a:fld id="{C83890F2-F779-4567-98C1-952491338387}" type="slidenum">
              <a:rPr lang="hu-HU"/>
              <a:pPr>
                <a:defRPr/>
              </a:pPr>
              <a:t>90</a:t>
            </a:fld>
            <a:endParaRPr lang="hu-HU"/>
          </a:p>
        </p:txBody>
      </p:sp>
      <p:sp>
        <p:nvSpPr>
          <p:cNvPr id="497666" name="Rectangle 2"/>
          <p:cNvSpPr>
            <a:spLocks noGrp="1" noChangeArrowheads="1"/>
          </p:cNvSpPr>
          <p:nvPr>
            <p:ph type="title"/>
          </p:nvPr>
        </p:nvSpPr>
        <p:spPr/>
        <p:txBody>
          <a:bodyPr/>
          <a:lstStyle/>
          <a:p>
            <a:pPr eaLnBrk="1" hangingPunct="1">
              <a:defRPr/>
            </a:pPr>
            <a:r>
              <a:rPr lang="hu-HU" smtClean="0"/>
              <a:t>How analytic hydro works</a:t>
            </a:r>
            <a:endParaRPr lang="en-US" smtClean="0"/>
          </a:p>
        </p:txBody>
      </p:sp>
      <p:sp>
        <p:nvSpPr>
          <p:cNvPr id="497667" name="Rectangle 3"/>
          <p:cNvSpPr>
            <a:spLocks noGrp="1" noChangeArrowheads="1"/>
          </p:cNvSpPr>
          <p:nvPr>
            <p:ph type="body" idx="1"/>
          </p:nvPr>
        </p:nvSpPr>
        <p:spPr>
          <a:xfrm>
            <a:off x="0" y="836613"/>
            <a:ext cx="8153400" cy="5832475"/>
          </a:xfrm>
        </p:spPr>
        <p:txBody>
          <a:bodyPr/>
          <a:lstStyle/>
          <a:p>
            <a:pPr eaLnBrk="1" hangingPunct="1">
              <a:lnSpc>
                <a:spcPct val="80000"/>
              </a:lnSpc>
              <a:defRPr/>
            </a:pPr>
            <a:r>
              <a:rPr lang="hu-HU" sz="2800" smtClean="0"/>
              <a:t>Take hydro equations and EoS</a:t>
            </a:r>
          </a:p>
          <a:p>
            <a:pPr eaLnBrk="1" hangingPunct="1">
              <a:lnSpc>
                <a:spcPct val="80000"/>
              </a:lnSpc>
              <a:defRPr/>
            </a:pPr>
            <a:r>
              <a:rPr lang="hu-HU" sz="2800" smtClean="0"/>
              <a:t>Find a solution</a:t>
            </a:r>
          </a:p>
          <a:p>
            <a:pPr lvl="1" eaLnBrk="1" hangingPunct="1">
              <a:lnSpc>
                <a:spcPct val="80000"/>
              </a:lnSpc>
              <a:defRPr/>
            </a:pPr>
            <a:r>
              <a:rPr lang="hu-HU" sz="2400" smtClean="0"/>
              <a:t>Will contain parameters (like Friedmann, Schwarzschild etc.)</a:t>
            </a:r>
          </a:p>
          <a:p>
            <a:pPr lvl="1" eaLnBrk="1" hangingPunct="1">
              <a:lnSpc>
                <a:spcPct val="80000"/>
              </a:lnSpc>
              <a:defRPr/>
            </a:pPr>
            <a:r>
              <a:rPr lang="hu-HU" sz="2400" smtClean="0"/>
              <a:t>Will use a possible set of initial conditions</a:t>
            </a:r>
          </a:p>
          <a:p>
            <a:pPr eaLnBrk="1" hangingPunct="1">
              <a:lnSpc>
                <a:spcPct val="80000"/>
              </a:lnSpc>
              <a:defRPr/>
            </a:pPr>
            <a:r>
              <a:rPr lang="hu-HU" sz="2800" smtClean="0"/>
              <a:t>Use a freeze-out condition</a:t>
            </a:r>
          </a:p>
          <a:p>
            <a:pPr lvl="1" eaLnBrk="1" hangingPunct="1">
              <a:lnSpc>
                <a:spcPct val="80000"/>
              </a:lnSpc>
              <a:defRPr/>
            </a:pPr>
            <a:r>
              <a:rPr lang="hu-HU" sz="2400" smtClean="0"/>
              <a:t>Eg fixed proper time or fixed temperature</a:t>
            </a:r>
          </a:p>
          <a:p>
            <a:pPr lvl="1" eaLnBrk="1" hangingPunct="1">
              <a:lnSpc>
                <a:spcPct val="80000"/>
              </a:lnSpc>
              <a:defRPr/>
            </a:pPr>
            <a:r>
              <a:rPr lang="hu-HU" sz="2400" smtClean="0"/>
              <a:t>Generally a hyper-surface</a:t>
            </a:r>
          </a:p>
          <a:p>
            <a:pPr eaLnBrk="1" hangingPunct="1">
              <a:lnSpc>
                <a:spcPct val="80000"/>
              </a:lnSpc>
              <a:defRPr/>
            </a:pPr>
            <a:r>
              <a:rPr lang="hu-HU" sz="2800" smtClean="0"/>
              <a:t>Calculate the hadron source function</a:t>
            </a:r>
          </a:p>
          <a:p>
            <a:pPr eaLnBrk="1" hangingPunct="1">
              <a:lnSpc>
                <a:spcPct val="80000"/>
              </a:lnSpc>
              <a:defRPr/>
            </a:pPr>
            <a:r>
              <a:rPr lang="hu-HU" sz="2800" smtClean="0"/>
              <a:t>Calculate observables</a:t>
            </a:r>
          </a:p>
          <a:p>
            <a:pPr lvl="1" eaLnBrk="1" hangingPunct="1">
              <a:lnSpc>
                <a:spcPct val="80000"/>
              </a:lnSpc>
              <a:defRPr/>
            </a:pPr>
            <a:r>
              <a:rPr lang="hu-HU" sz="2400" smtClean="0"/>
              <a:t>E.g. spectra, flow, correlations</a:t>
            </a:r>
          </a:p>
          <a:p>
            <a:pPr lvl="1" eaLnBrk="1" hangingPunct="1">
              <a:lnSpc>
                <a:spcPct val="80000"/>
              </a:lnSpc>
              <a:defRPr/>
            </a:pPr>
            <a:r>
              <a:rPr lang="hu-HU" sz="2400" smtClean="0"/>
              <a:t>Straightforward calculation</a:t>
            </a:r>
          </a:p>
          <a:p>
            <a:pPr eaLnBrk="1" hangingPunct="1">
              <a:lnSpc>
                <a:spcPct val="80000"/>
              </a:lnSpc>
              <a:defRPr/>
            </a:pPr>
            <a:r>
              <a:rPr lang="en-US" sz="2800" smtClean="0"/>
              <a:t>Hydrodynamics</a:t>
            </a:r>
            <a:r>
              <a:rPr lang="hu-HU" sz="2800" smtClean="0"/>
              <a:t>:</a:t>
            </a:r>
            <a:r>
              <a:rPr lang="en-US" sz="2800" smtClean="0"/>
              <a:t> Initial conditions </a:t>
            </a:r>
            <a:r>
              <a:rPr lang="hu-HU" sz="2800" smtClean="0">
                <a:latin typeface="Symbol" pitchFamily="18" charset="2"/>
              </a:rPr>
              <a:t></a:t>
            </a:r>
            <a:r>
              <a:rPr lang="en-US" sz="2800" smtClean="0"/>
              <a:t> </a:t>
            </a:r>
            <a:endParaRPr lang="hu-HU" sz="2800" smtClean="0"/>
          </a:p>
          <a:p>
            <a:pPr eaLnBrk="1" hangingPunct="1">
              <a:lnSpc>
                <a:spcPct val="80000"/>
              </a:lnSpc>
              <a:buFontTx/>
              <a:buNone/>
              <a:defRPr/>
            </a:pPr>
            <a:r>
              <a:rPr lang="hu-HU" sz="2800" smtClean="0"/>
              <a:t>	</a:t>
            </a:r>
            <a:r>
              <a:rPr lang="en-US" sz="2800" smtClean="0"/>
              <a:t>dynamical equations </a:t>
            </a:r>
            <a:r>
              <a:rPr lang="hu-HU" sz="2800" smtClean="0">
                <a:latin typeface="Symbol" pitchFamily="18" charset="2"/>
              </a:rPr>
              <a:t></a:t>
            </a:r>
            <a:r>
              <a:rPr lang="en-US" sz="2800" smtClean="0"/>
              <a:t> freeze-out conditions</a:t>
            </a:r>
          </a:p>
        </p:txBody>
      </p:sp>
      <p:grpSp>
        <p:nvGrpSpPr>
          <p:cNvPr id="23558" name="Group 4"/>
          <p:cNvGrpSpPr>
            <a:grpSpLocks/>
          </p:cNvGrpSpPr>
          <p:nvPr/>
        </p:nvGrpSpPr>
        <p:grpSpPr bwMode="auto">
          <a:xfrm>
            <a:off x="7164388" y="879475"/>
            <a:ext cx="1979612" cy="1470025"/>
            <a:chOff x="1872" y="950"/>
            <a:chExt cx="1392" cy="1152"/>
          </a:xfrm>
        </p:grpSpPr>
        <p:sp>
          <p:nvSpPr>
            <p:cNvPr id="497669" name="Line 5"/>
            <p:cNvSpPr>
              <a:spLocks noChangeShapeType="1"/>
            </p:cNvSpPr>
            <p:nvPr/>
          </p:nvSpPr>
          <p:spPr bwMode="auto">
            <a:xfrm flipH="1" flipV="1">
              <a:off x="2400" y="950"/>
              <a:ext cx="112" cy="598"/>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7670" name="Line 6"/>
            <p:cNvSpPr>
              <a:spLocks noChangeShapeType="1"/>
            </p:cNvSpPr>
            <p:nvPr/>
          </p:nvSpPr>
          <p:spPr bwMode="auto">
            <a:xfrm flipH="1">
              <a:off x="1910" y="1548"/>
              <a:ext cx="602" cy="214"/>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7671" name="Line 7"/>
            <p:cNvSpPr>
              <a:spLocks noChangeShapeType="1"/>
            </p:cNvSpPr>
            <p:nvPr/>
          </p:nvSpPr>
          <p:spPr bwMode="auto">
            <a:xfrm flipH="1" flipV="1">
              <a:off x="2112" y="1134"/>
              <a:ext cx="400" cy="414"/>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7672" name="Line 8"/>
            <p:cNvSpPr>
              <a:spLocks noChangeShapeType="1"/>
            </p:cNvSpPr>
            <p:nvPr/>
          </p:nvSpPr>
          <p:spPr bwMode="auto">
            <a:xfrm flipV="1">
              <a:off x="2512" y="996"/>
              <a:ext cx="128" cy="552"/>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7673" name="Line 9"/>
            <p:cNvSpPr>
              <a:spLocks noChangeShapeType="1"/>
            </p:cNvSpPr>
            <p:nvPr/>
          </p:nvSpPr>
          <p:spPr bwMode="auto">
            <a:xfrm flipV="1">
              <a:off x="2512" y="1088"/>
              <a:ext cx="464" cy="496"/>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7674" name="Line 10"/>
            <p:cNvSpPr>
              <a:spLocks noChangeShapeType="1"/>
            </p:cNvSpPr>
            <p:nvPr/>
          </p:nvSpPr>
          <p:spPr bwMode="auto">
            <a:xfrm flipH="1" flipV="1">
              <a:off x="1872" y="1412"/>
              <a:ext cx="640" cy="137"/>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7675" name="Line 11"/>
            <p:cNvSpPr>
              <a:spLocks noChangeShapeType="1"/>
            </p:cNvSpPr>
            <p:nvPr/>
          </p:nvSpPr>
          <p:spPr bwMode="auto">
            <a:xfrm flipV="1">
              <a:off x="2548" y="1226"/>
              <a:ext cx="620" cy="322"/>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7676" name="Line 12"/>
            <p:cNvSpPr>
              <a:spLocks noChangeShapeType="1"/>
            </p:cNvSpPr>
            <p:nvPr/>
          </p:nvSpPr>
          <p:spPr bwMode="auto">
            <a:xfrm flipV="1">
              <a:off x="2512" y="1477"/>
              <a:ext cx="752" cy="107"/>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7677" name="Line 13"/>
            <p:cNvSpPr>
              <a:spLocks noChangeShapeType="1"/>
            </p:cNvSpPr>
            <p:nvPr/>
          </p:nvSpPr>
          <p:spPr bwMode="auto">
            <a:xfrm>
              <a:off x="2548" y="1548"/>
              <a:ext cx="603" cy="214"/>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7678" name="Line 14"/>
            <p:cNvSpPr>
              <a:spLocks noChangeShapeType="1"/>
            </p:cNvSpPr>
            <p:nvPr/>
          </p:nvSpPr>
          <p:spPr bwMode="auto">
            <a:xfrm>
              <a:off x="2548" y="1548"/>
              <a:ext cx="380" cy="462"/>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7679" name="Line 15"/>
            <p:cNvSpPr>
              <a:spLocks noChangeShapeType="1"/>
            </p:cNvSpPr>
            <p:nvPr/>
          </p:nvSpPr>
          <p:spPr bwMode="auto">
            <a:xfrm flipH="1">
              <a:off x="2400" y="1548"/>
              <a:ext cx="148" cy="554"/>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7680" name="Line 16"/>
            <p:cNvSpPr>
              <a:spLocks noChangeShapeType="1"/>
            </p:cNvSpPr>
            <p:nvPr/>
          </p:nvSpPr>
          <p:spPr bwMode="auto">
            <a:xfrm flipH="1">
              <a:off x="2112" y="1548"/>
              <a:ext cx="436" cy="462"/>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7681" name="Cloud"/>
            <p:cNvSpPr>
              <a:spLocks noChangeAspect="1" noEditPoints="1" noChangeArrowheads="1"/>
            </p:cNvSpPr>
            <p:nvPr/>
          </p:nvSpPr>
          <p:spPr bwMode="auto">
            <a:xfrm>
              <a:off x="2022" y="1266"/>
              <a:ext cx="1017" cy="60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chemeClr val="tx1"/>
              </a:solidFill>
              <a:miter lim="800000"/>
              <a:headEnd/>
              <a:tailEnd/>
            </a:ln>
            <a:effectLst>
              <a:outerShdw dist="17961" dir="2700000" algn="ctr" rotWithShape="0">
                <a:schemeClr val="bg2"/>
              </a:outerShdw>
            </a:effectLst>
          </p:spPr>
          <p:txBody>
            <a:bodyPr/>
            <a:lstStyle/>
            <a:p>
              <a:pPr>
                <a:defRPr/>
              </a:pPr>
              <a:endParaRPr lang="hu-HU"/>
            </a:p>
          </p:txBody>
        </p:sp>
      </p:grpSp>
      <p:grpSp>
        <p:nvGrpSpPr>
          <p:cNvPr id="23559" name="Group 18"/>
          <p:cNvGrpSpPr>
            <a:grpSpLocks/>
          </p:cNvGrpSpPr>
          <p:nvPr/>
        </p:nvGrpSpPr>
        <p:grpSpPr bwMode="auto">
          <a:xfrm>
            <a:off x="7308850" y="2781300"/>
            <a:ext cx="1835150" cy="1295400"/>
            <a:chOff x="2016" y="2352"/>
            <a:chExt cx="1392" cy="1152"/>
          </a:xfrm>
        </p:grpSpPr>
        <p:sp>
          <p:nvSpPr>
            <p:cNvPr id="497683" name="Oval 19"/>
            <p:cNvSpPr>
              <a:spLocks noChangeArrowheads="1"/>
            </p:cNvSpPr>
            <p:nvPr/>
          </p:nvSpPr>
          <p:spPr bwMode="auto">
            <a:xfrm>
              <a:off x="2640" y="292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684" name="Oval 20"/>
            <p:cNvSpPr>
              <a:spLocks noChangeArrowheads="1"/>
            </p:cNvSpPr>
            <p:nvPr/>
          </p:nvSpPr>
          <p:spPr bwMode="auto">
            <a:xfrm>
              <a:off x="2592" y="264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685" name="Oval 21"/>
            <p:cNvSpPr>
              <a:spLocks noChangeArrowheads="1"/>
            </p:cNvSpPr>
            <p:nvPr/>
          </p:nvSpPr>
          <p:spPr bwMode="auto">
            <a:xfrm>
              <a:off x="2688" y="288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686" name="Oval 22"/>
            <p:cNvSpPr>
              <a:spLocks noChangeArrowheads="1"/>
            </p:cNvSpPr>
            <p:nvPr/>
          </p:nvSpPr>
          <p:spPr bwMode="auto">
            <a:xfrm>
              <a:off x="2640" y="302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687" name="Oval 23"/>
            <p:cNvSpPr>
              <a:spLocks noChangeArrowheads="1"/>
            </p:cNvSpPr>
            <p:nvPr/>
          </p:nvSpPr>
          <p:spPr bwMode="auto">
            <a:xfrm>
              <a:off x="2736" y="297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688" name="Oval 24"/>
            <p:cNvSpPr>
              <a:spLocks noChangeArrowheads="1"/>
            </p:cNvSpPr>
            <p:nvPr/>
          </p:nvSpPr>
          <p:spPr bwMode="auto">
            <a:xfrm>
              <a:off x="2736" y="302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689" name="Oval 25"/>
            <p:cNvSpPr>
              <a:spLocks noChangeArrowheads="1"/>
            </p:cNvSpPr>
            <p:nvPr/>
          </p:nvSpPr>
          <p:spPr bwMode="auto">
            <a:xfrm>
              <a:off x="2784" y="307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690" name="Oval 26"/>
            <p:cNvSpPr>
              <a:spLocks noChangeArrowheads="1"/>
            </p:cNvSpPr>
            <p:nvPr/>
          </p:nvSpPr>
          <p:spPr bwMode="auto">
            <a:xfrm>
              <a:off x="2784" y="297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691" name="Oval 27"/>
            <p:cNvSpPr>
              <a:spLocks noChangeArrowheads="1"/>
            </p:cNvSpPr>
            <p:nvPr/>
          </p:nvSpPr>
          <p:spPr bwMode="auto">
            <a:xfrm>
              <a:off x="2736" y="312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692" name="Oval 28"/>
            <p:cNvSpPr>
              <a:spLocks noChangeArrowheads="1"/>
            </p:cNvSpPr>
            <p:nvPr/>
          </p:nvSpPr>
          <p:spPr bwMode="auto">
            <a:xfrm>
              <a:off x="2832" y="307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693" name="Oval 29"/>
            <p:cNvSpPr>
              <a:spLocks noChangeArrowheads="1"/>
            </p:cNvSpPr>
            <p:nvPr/>
          </p:nvSpPr>
          <p:spPr bwMode="auto">
            <a:xfrm>
              <a:off x="2448" y="292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694" name="Oval 30"/>
            <p:cNvSpPr>
              <a:spLocks noChangeArrowheads="1"/>
            </p:cNvSpPr>
            <p:nvPr/>
          </p:nvSpPr>
          <p:spPr bwMode="auto">
            <a:xfrm>
              <a:off x="2496" y="2976"/>
              <a:ext cx="47"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695" name="Oval 31"/>
            <p:cNvSpPr>
              <a:spLocks noChangeArrowheads="1"/>
            </p:cNvSpPr>
            <p:nvPr/>
          </p:nvSpPr>
          <p:spPr bwMode="auto">
            <a:xfrm>
              <a:off x="2496" y="2880"/>
              <a:ext cx="47"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696" name="Oval 32"/>
            <p:cNvSpPr>
              <a:spLocks noChangeArrowheads="1"/>
            </p:cNvSpPr>
            <p:nvPr/>
          </p:nvSpPr>
          <p:spPr bwMode="auto">
            <a:xfrm>
              <a:off x="2448" y="302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697" name="Oval 33"/>
            <p:cNvSpPr>
              <a:spLocks noChangeArrowheads="1"/>
            </p:cNvSpPr>
            <p:nvPr/>
          </p:nvSpPr>
          <p:spPr bwMode="auto">
            <a:xfrm>
              <a:off x="2543" y="259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698" name="Oval 34"/>
            <p:cNvSpPr>
              <a:spLocks noChangeArrowheads="1"/>
            </p:cNvSpPr>
            <p:nvPr/>
          </p:nvSpPr>
          <p:spPr bwMode="auto">
            <a:xfrm>
              <a:off x="2496" y="3120"/>
              <a:ext cx="47"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699" name="Oval 35"/>
            <p:cNvSpPr>
              <a:spLocks noChangeArrowheads="1"/>
            </p:cNvSpPr>
            <p:nvPr/>
          </p:nvSpPr>
          <p:spPr bwMode="auto">
            <a:xfrm>
              <a:off x="2592" y="316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00" name="Oval 36"/>
            <p:cNvSpPr>
              <a:spLocks noChangeArrowheads="1"/>
            </p:cNvSpPr>
            <p:nvPr/>
          </p:nvSpPr>
          <p:spPr bwMode="auto">
            <a:xfrm>
              <a:off x="2543" y="307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01" name="Oval 37"/>
            <p:cNvSpPr>
              <a:spLocks noChangeArrowheads="1"/>
            </p:cNvSpPr>
            <p:nvPr/>
          </p:nvSpPr>
          <p:spPr bwMode="auto">
            <a:xfrm>
              <a:off x="2400" y="307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02" name="Oval 38"/>
            <p:cNvSpPr>
              <a:spLocks noChangeArrowheads="1"/>
            </p:cNvSpPr>
            <p:nvPr/>
          </p:nvSpPr>
          <p:spPr bwMode="auto">
            <a:xfrm>
              <a:off x="2543" y="292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03" name="Oval 39"/>
            <p:cNvSpPr>
              <a:spLocks noChangeArrowheads="1"/>
            </p:cNvSpPr>
            <p:nvPr/>
          </p:nvSpPr>
          <p:spPr bwMode="auto">
            <a:xfrm>
              <a:off x="2304" y="312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04" name="Oval 40"/>
            <p:cNvSpPr>
              <a:spLocks noChangeArrowheads="1"/>
            </p:cNvSpPr>
            <p:nvPr/>
          </p:nvSpPr>
          <p:spPr bwMode="auto">
            <a:xfrm>
              <a:off x="2736" y="288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05" name="Oval 41"/>
            <p:cNvSpPr>
              <a:spLocks noChangeArrowheads="1"/>
            </p:cNvSpPr>
            <p:nvPr/>
          </p:nvSpPr>
          <p:spPr bwMode="auto">
            <a:xfrm>
              <a:off x="2832" y="302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06" name="Oval 42"/>
            <p:cNvSpPr>
              <a:spLocks noChangeArrowheads="1"/>
            </p:cNvSpPr>
            <p:nvPr/>
          </p:nvSpPr>
          <p:spPr bwMode="auto">
            <a:xfrm>
              <a:off x="2640" y="307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07" name="Oval 43"/>
            <p:cNvSpPr>
              <a:spLocks noChangeArrowheads="1"/>
            </p:cNvSpPr>
            <p:nvPr/>
          </p:nvSpPr>
          <p:spPr bwMode="auto">
            <a:xfrm>
              <a:off x="2784" y="292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08" name="Oval 44"/>
            <p:cNvSpPr>
              <a:spLocks noChangeArrowheads="1"/>
            </p:cNvSpPr>
            <p:nvPr/>
          </p:nvSpPr>
          <p:spPr bwMode="auto">
            <a:xfrm>
              <a:off x="2640" y="312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09" name="Oval 45"/>
            <p:cNvSpPr>
              <a:spLocks noChangeArrowheads="1"/>
            </p:cNvSpPr>
            <p:nvPr/>
          </p:nvSpPr>
          <p:spPr bwMode="auto">
            <a:xfrm>
              <a:off x="2688" y="316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10" name="Oval 46"/>
            <p:cNvSpPr>
              <a:spLocks noChangeArrowheads="1"/>
            </p:cNvSpPr>
            <p:nvPr/>
          </p:nvSpPr>
          <p:spPr bwMode="auto">
            <a:xfrm>
              <a:off x="2688" y="307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11" name="Oval 47"/>
            <p:cNvSpPr>
              <a:spLocks noChangeArrowheads="1"/>
            </p:cNvSpPr>
            <p:nvPr/>
          </p:nvSpPr>
          <p:spPr bwMode="auto">
            <a:xfrm>
              <a:off x="2640" y="321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12" name="Oval 48"/>
            <p:cNvSpPr>
              <a:spLocks noChangeArrowheads="1"/>
            </p:cNvSpPr>
            <p:nvPr/>
          </p:nvSpPr>
          <p:spPr bwMode="auto">
            <a:xfrm>
              <a:off x="2736" y="316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13" name="Oval 49"/>
            <p:cNvSpPr>
              <a:spLocks noChangeArrowheads="1"/>
            </p:cNvSpPr>
            <p:nvPr/>
          </p:nvSpPr>
          <p:spPr bwMode="auto">
            <a:xfrm>
              <a:off x="2736" y="321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14" name="Oval 50"/>
            <p:cNvSpPr>
              <a:spLocks noChangeArrowheads="1"/>
            </p:cNvSpPr>
            <p:nvPr/>
          </p:nvSpPr>
          <p:spPr bwMode="auto">
            <a:xfrm>
              <a:off x="2784" y="326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15" name="Oval 51"/>
            <p:cNvSpPr>
              <a:spLocks noChangeArrowheads="1"/>
            </p:cNvSpPr>
            <p:nvPr/>
          </p:nvSpPr>
          <p:spPr bwMode="auto">
            <a:xfrm>
              <a:off x="2784" y="316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16" name="Oval 52"/>
            <p:cNvSpPr>
              <a:spLocks noChangeArrowheads="1"/>
            </p:cNvSpPr>
            <p:nvPr/>
          </p:nvSpPr>
          <p:spPr bwMode="auto">
            <a:xfrm>
              <a:off x="2736" y="331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17" name="Oval 53"/>
            <p:cNvSpPr>
              <a:spLocks noChangeArrowheads="1"/>
            </p:cNvSpPr>
            <p:nvPr/>
          </p:nvSpPr>
          <p:spPr bwMode="auto">
            <a:xfrm>
              <a:off x="2832" y="326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18" name="Oval 54"/>
            <p:cNvSpPr>
              <a:spLocks noChangeArrowheads="1"/>
            </p:cNvSpPr>
            <p:nvPr/>
          </p:nvSpPr>
          <p:spPr bwMode="auto">
            <a:xfrm>
              <a:off x="2448" y="312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19" name="Oval 55"/>
            <p:cNvSpPr>
              <a:spLocks noChangeArrowheads="1"/>
            </p:cNvSpPr>
            <p:nvPr/>
          </p:nvSpPr>
          <p:spPr bwMode="auto">
            <a:xfrm>
              <a:off x="2496" y="3168"/>
              <a:ext cx="47"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20" name="Oval 56"/>
            <p:cNvSpPr>
              <a:spLocks noChangeArrowheads="1"/>
            </p:cNvSpPr>
            <p:nvPr/>
          </p:nvSpPr>
          <p:spPr bwMode="auto">
            <a:xfrm>
              <a:off x="2496" y="3072"/>
              <a:ext cx="47"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21" name="Oval 57"/>
            <p:cNvSpPr>
              <a:spLocks noChangeArrowheads="1"/>
            </p:cNvSpPr>
            <p:nvPr/>
          </p:nvSpPr>
          <p:spPr bwMode="auto">
            <a:xfrm>
              <a:off x="2448" y="321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22" name="Oval 58"/>
            <p:cNvSpPr>
              <a:spLocks noChangeArrowheads="1"/>
            </p:cNvSpPr>
            <p:nvPr/>
          </p:nvSpPr>
          <p:spPr bwMode="auto">
            <a:xfrm>
              <a:off x="2543" y="316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23" name="Oval 59"/>
            <p:cNvSpPr>
              <a:spLocks noChangeArrowheads="1"/>
            </p:cNvSpPr>
            <p:nvPr/>
          </p:nvSpPr>
          <p:spPr bwMode="auto">
            <a:xfrm>
              <a:off x="2496" y="3312"/>
              <a:ext cx="47"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24" name="Oval 60"/>
            <p:cNvSpPr>
              <a:spLocks noChangeArrowheads="1"/>
            </p:cNvSpPr>
            <p:nvPr/>
          </p:nvSpPr>
          <p:spPr bwMode="auto">
            <a:xfrm>
              <a:off x="2592" y="336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25" name="Oval 61"/>
            <p:cNvSpPr>
              <a:spLocks noChangeArrowheads="1"/>
            </p:cNvSpPr>
            <p:nvPr/>
          </p:nvSpPr>
          <p:spPr bwMode="auto">
            <a:xfrm>
              <a:off x="2543" y="326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26" name="Oval 62"/>
            <p:cNvSpPr>
              <a:spLocks noChangeArrowheads="1"/>
            </p:cNvSpPr>
            <p:nvPr/>
          </p:nvSpPr>
          <p:spPr bwMode="auto">
            <a:xfrm>
              <a:off x="2400" y="326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27" name="Oval 63"/>
            <p:cNvSpPr>
              <a:spLocks noChangeArrowheads="1"/>
            </p:cNvSpPr>
            <p:nvPr/>
          </p:nvSpPr>
          <p:spPr bwMode="auto">
            <a:xfrm>
              <a:off x="2543" y="312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28" name="Oval 64"/>
            <p:cNvSpPr>
              <a:spLocks noChangeArrowheads="1"/>
            </p:cNvSpPr>
            <p:nvPr/>
          </p:nvSpPr>
          <p:spPr bwMode="auto">
            <a:xfrm>
              <a:off x="2543" y="307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29" name="Oval 65"/>
            <p:cNvSpPr>
              <a:spLocks noChangeArrowheads="1"/>
            </p:cNvSpPr>
            <p:nvPr/>
          </p:nvSpPr>
          <p:spPr bwMode="auto">
            <a:xfrm>
              <a:off x="2688" y="278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30" name="Oval 66"/>
            <p:cNvSpPr>
              <a:spLocks noChangeArrowheads="1"/>
            </p:cNvSpPr>
            <p:nvPr/>
          </p:nvSpPr>
          <p:spPr bwMode="auto">
            <a:xfrm>
              <a:off x="2832" y="321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31" name="Oval 67"/>
            <p:cNvSpPr>
              <a:spLocks noChangeArrowheads="1"/>
            </p:cNvSpPr>
            <p:nvPr/>
          </p:nvSpPr>
          <p:spPr bwMode="auto">
            <a:xfrm>
              <a:off x="2640" y="326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32" name="Oval 68"/>
            <p:cNvSpPr>
              <a:spLocks noChangeArrowheads="1"/>
            </p:cNvSpPr>
            <p:nvPr/>
          </p:nvSpPr>
          <p:spPr bwMode="auto">
            <a:xfrm>
              <a:off x="2784" y="312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33" name="Oval 69"/>
            <p:cNvSpPr>
              <a:spLocks noChangeArrowheads="1"/>
            </p:cNvSpPr>
            <p:nvPr/>
          </p:nvSpPr>
          <p:spPr bwMode="auto">
            <a:xfrm>
              <a:off x="2784" y="297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34" name="Oval 70"/>
            <p:cNvSpPr>
              <a:spLocks noChangeArrowheads="1"/>
            </p:cNvSpPr>
            <p:nvPr/>
          </p:nvSpPr>
          <p:spPr bwMode="auto">
            <a:xfrm>
              <a:off x="2832" y="302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35" name="Oval 71"/>
            <p:cNvSpPr>
              <a:spLocks noChangeArrowheads="1"/>
            </p:cNvSpPr>
            <p:nvPr/>
          </p:nvSpPr>
          <p:spPr bwMode="auto">
            <a:xfrm>
              <a:off x="2832" y="292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36" name="Oval 72"/>
            <p:cNvSpPr>
              <a:spLocks noChangeArrowheads="1"/>
            </p:cNvSpPr>
            <p:nvPr/>
          </p:nvSpPr>
          <p:spPr bwMode="auto">
            <a:xfrm>
              <a:off x="2784" y="307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37" name="Oval 73"/>
            <p:cNvSpPr>
              <a:spLocks noChangeArrowheads="1"/>
            </p:cNvSpPr>
            <p:nvPr/>
          </p:nvSpPr>
          <p:spPr bwMode="auto">
            <a:xfrm>
              <a:off x="2881" y="3024"/>
              <a:ext cx="47"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38" name="Oval 74"/>
            <p:cNvSpPr>
              <a:spLocks noChangeArrowheads="1"/>
            </p:cNvSpPr>
            <p:nvPr/>
          </p:nvSpPr>
          <p:spPr bwMode="auto">
            <a:xfrm>
              <a:off x="2881" y="3072"/>
              <a:ext cx="47"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39" name="Oval 75"/>
            <p:cNvSpPr>
              <a:spLocks noChangeArrowheads="1"/>
            </p:cNvSpPr>
            <p:nvPr/>
          </p:nvSpPr>
          <p:spPr bwMode="auto">
            <a:xfrm>
              <a:off x="2928" y="312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40" name="Oval 76"/>
            <p:cNvSpPr>
              <a:spLocks noChangeArrowheads="1"/>
            </p:cNvSpPr>
            <p:nvPr/>
          </p:nvSpPr>
          <p:spPr bwMode="auto">
            <a:xfrm>
              <a:off x="2928" y="302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41" name="Oval 77"/>
            <p:cNvSpPr>
              <a:spLocks noChangeArrowheads="1"/>
            </p:cNvSpPr>
            <p:nvPr/>
          </p:nvSpPr>
          <p:spPr bwMode="auto">
            <a:xfrm>
              <a:off x="2881" y="3168"/>
              <a:ext cx="47"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42" name="Oval 78"/>
            <p:cNvSpPr>
              <a:spLocks noChangeArrowheads="1"/>
            </p:cNvSpPr>
            <p:nvPr/>
          </p:nvSpPr>
          <p:spPr bwMode="auto">
            <a:xfrm>
              <a:off x="2976" y="312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43" name="Oval 79"/>
            <p:cNvSpPr>
              <a:spLocks noChangeArrowheads="1"/>
            </p:cNvSpPr>
            <p:nvPr/>
          </p:nvSpPr>
          <p:spPr bwMode="auto">
            <a:xfrm>
              <a:off x="2496" y="2688"/>
              <a:ext cx="47"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44" name="Oval 80"/>
            <p:cNvSpPr>
              <a:spLocks noChangeArrowheads="1"/>
            </p:cNvSpPr>
            <p:nvPr/>
          </p:nvSpPr>
          <p:spPr bwMode="auto">
            <a:xfrm>
              <a:off x="2640" y="302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45" name="Oval 81"/>
            <p:cNvSpPr>
              <a:spLocks noChangeArrowheads="1"/>
            </p:cNvSpPr>
            <p:nvPr/>
          </p:nvSpPr>
          <p:spPr bwMode="auto">
            <a:xfrm>
              <a:off x="2640" y="292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46" name="Oval 82"/>
            <p:cNvSpPr>
              <a:spLocks noChangeArrowheads="1"/>
            </p:cNvSpPr>
            <p:nvPr/>
          </p:nvSpPr>
          <p:spPr bwMode="auto">
            <a:xfrm>
              <a:off x="2592" y="307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47" name="Oval 83"/>
            <p:cNvSpPr>
              <a:spLocks noChangeArrowheads="1"/>
            </p:cNvSpPr>
            <p:nvPr/>
          </p:nvSpPr>
          <p:spPr bwMode="auto">
            <a:xfrm>
              <a:off x="2688" y="268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48" name="Oval 84"/>
            <p:cNvSpPr>
              <a:spLocks noChangeArrowheads="1"/>
            </p:cNvSpPr>
            <p:nvPr/>
          </p:nvSpPr>
          <p:spPr bwMode="auto">
            <a:xfrm>
              <a:off x="2640" y="316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49" name="Oval 85"/>
            <p:cNvSpPr>
              <a:spLocks noChangeArrowheads="1"/>
            </p:cNvSpPr>
            <p:nvPr/>
          </p:nvSpPr>
          <p:spPr bwMode="auto">
            <a:xfrm>
              <a:off x="2736" y="321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50" name="Oval 86"/>
            <p:cNvSpPr>
              <a:spLocks noChangeArrowheads="1"/>
            </p:cNvSpPr>
            <p:nvPr/>
          </p:nvSpPr>
          <p:spPr bwMode="auto">
            <a:xfrm>
              <a:off x="2543" y="273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51" name="Oval 87"/>
            <p:cNvSpPr>
              <a:spLocks noChangeArrowheads="1"/>
            </p:cNvSpPr>
            <p:nvPr/>
          </p:nvSpPr>
          <p:spPr bwMode="auto">
            <a:xfrm>
              <a:off x="2543" y="312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52" name="Oval 88"/>
            <p:cNvSpPr>
              <a:spLocks noChangeArrowheads="1"/>
            </p:cNvSpPr>
            <p:nvPr/>
          </p:nvSpPr>
          <p:spPr bwMode="auto">
            <a:xfrm>
              <a:off x="2688" y="259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53" name="Oval 89"/>
            <p:cNvSpPr>
              <a:spLocks noChangeArrowheads="1"/>
            </p:cNvSpPr>
            <p:nvPr/>
          </p:nvSpPr>
          <p:spPr bwMode="auto">
            <a:xfrm>
              <a:off x="2688" y="292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54" name="Oval 90"/>
            <p:cNvSpPr>
              <a:spLocks noChangeArrowheads="1"/>
            </p:cNvSpPr>
            <p:nvPr/>
          </p:nvSpPr>
          <p:spPr bwMode="auto">
            <a:xfrm>
              <a:off x="2881" y="2928"/>
              <a:ext cx="47"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55" name="Oval 91"/>
            <p:cNvSpPr>
              <a:spLocks noChangeArrowheads="1"/>
            </p:cNvSpPr>
            <p:nvPr/>
          </p:nvSpPr>
          <p:spPr bwMode="auto">
            <a:xfrm>
              <a:off x="2976" y="307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56" name="Oval 92"/>
            <p:cNvSpPr>
              <a:spLocks noChangeArrowheads="1"/>
            </p:cNvSpPr>
            <p:nvPr/>
          </p:nvSpPr>
          <p:spPr bwMode="auto">
            <a:xfrm>
              <a:off x="2784" y="312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57" name="Oval 93"/>
            <p:cNvSpPr>
              <a:spLocks noChangeArrowheads="1"/>
            </p:cNvSpPr>
            <p:nvPr/>
          </p:nvSpPr>
          <p:spPr bwMode="auto">
            <a:xfrm>
              <a:off x="2928" y="297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58" name="Oval 94"/>
            <p:cNvSpPr>
              <a:spLocks noChangeArrowheads="1"/>
            </p:cNvSpPr>
            <p:nvPr/>
          </p:nvSpPr>
          <p:spPr bwMode="auto">
            <a:xfrm>
              <a:off x="2496" y="2832"/>
              <a:ext cx="47"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59" name="Oval 95"/>
            <p:cNvSpPr>
              <a:spLocks noChangeArrowheads="1"/>
            </p:cNvSpPr>
            <p:nvPr/>
          </p:nvSpPr>
          <p:spPr bwMode="auto">
            <a:xfrm>
              <a:off x="2881" y="2832"/>
              <a:ext cx="47"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60" name="Oval 96"/>
            <p:cNvSpPr>
              <a:spLocks noChangeArrowheads="1"/>
            </p:cNvSpPr>
            <p:nvPr/>
          </p:nvSpPr>
          <p:spPr bwMode="auto">
            <a:xfrm>
              <a:off x="2543" y="278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61" name="Oval 97"/>
            <p:cNvSpPr>
              <a:spLocks noChangeArrowheads="1"/>
            </p:cNvSpPr>
            <p:nvPr/>
          </p:nvSpPr>
          <p:spPr bwMode="auto">
            <a:xfrm>
              <a:off x="2496" y="2928"/>
              <a:ext cx="47"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62" name="Oval 98"/>
            <p:cNvSpPr>
              <a:spLocks noChangeArrowheads="1"/>
            </p:cNvSpPr>
            <p:nvPr/>
          </p:nvSpPr>
          <p:spPr bwMode="auto">
            <a:xfrm>
              <a:off x="2976" y="288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63" name="Oval 99"/>
            <p:cNvSpPr>
              <a:spLocks noChangeArrowheads="1"/>
            </p:cNvSpPr>
            <p:nvPr/>
          </p:nvSpPr>
          <p:spPr bwMode="auto">
            <a:xfrm>
              <a:off x="2592" y="292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64" name="Oval 100"/>
            <p:cNvSpPr>
              <a:spLocks noChangeArrowheads="1"/>
            </p:cNvSpPr>
            <p:nvPr/>
          </p:nvSpPr>
          <p:spPr bwMode="auto">
            <a:xfrm>
              <a:off x="2640" y="297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65" name="Oval 101"/>
            <p:cNvSpPr>
              <a:spLocks noChangeArrowheads="1"/>
            </p:cNvSpPr>
            <p:nvPr/>
          </p:nvSpPr>
          <p:spPr bwMode="auto">
            <a:xfrm>
              <a:off x="2640" y="288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66" name="Oval 102"/>
            <p:cNvSpPr>
              <a:spLocks noChangeArrowheads="1"/>
            </p:cNvSpPr>
            <p:nvPr/>
          </p:nvSpPr>
          <p:spPr bwMode="auto">
            <a:xfrm>
              <a:off x="2592" y="283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67" name="Oval 103"/>
            <p:cNvSpPr>
              <a:spLocks noChangeArrowheads="1"/>
            </p:cNvSpPr>
            <p:nvPr/>
          </p:nvSpPr>
          <p:spPr bwMode="auto">
            <a:xfrm>
              <a:off x="2784" y="278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68" name="Oval 104"/>
            <p:cNvSpPr>
              <a:spLocks noChangeArrowheads="1"/>
            </p:cNvSpPr>
            <p:nvPr/>
          </p:nvSpPr>
          <p:spPr bwMode="auto">
            <a:xfrm>
              <a:off x="2304" y="283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69" name="Oval 105"/>
            <p:cNvSpPr>
              <a:spLocks noChangeArrowheads="1"/>
            </p:cNvSpPr>
            <p:nvPr/>
          </p:nvSpPr>
          <p:spPr bwMode="auto">
            <a:xfrm>
              <a:off x="2352" y="288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70" name="Oval 106"/>
            <p:cNvSpPr>
              <a:spLocks noChangeArrowheads="1"/>
            </p:cNvSpPr>
            <p:nvPr/>
          </p:nvSpPr>
          <p:spPr bwMode="auto">
            <a:xfrm>
              <a:off x="2352" y="278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71" name="Oval 107"/>
            <p:cNvSpPr>
              <a:spLocks noChangeArrowheads="1"/>
            </p:cNvSpPr>
            <p:nvPr/>
          </p:nvSpPr>
          <p:spPr bwMode="auto">
            <a:xfrm>
              <a:off x="2304" y="292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72" name="Oval 108"/>
            <p:cNvSpPr>
              <a:spLocks noChangeArrowheads="1"/>
            </p:cNvSpPr>
            <p:nvPr/>
          </p:nvSpPr>
          <p:spPr bwMode="auto">
            <a:xfrm>
              <a:off x="2400" y="288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73" name="Oval 109"/>
            <p:cNvSpPr>
              <a:spLocks noChangeArrowheads="1"/>
            </p:cNvSpPr>
            <p:nvPr/>
          </p:nvSpPr>
          <p:spPr bwMode="auto">
            <a:xfrm>
              <a:off x="2352" y="302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74" name="Oval 110"/>
            <p:cNvSpPr>
              <a:spLocks noChangeArrowheads="1"/>
            </p:cNvSpPr>
            <p:nvPr/>
          </p:nvSpPr>
          <p:spPr bwMode="auto">
            <a:xfrm>
              <a:off x="2448" y="307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75" name="Oval 111"/>
            <p:cNvSpPr>
              <a:spLocks noChangeArrowheads="1"/>
            </p:cNvSpPr>
            <p:nvPr/>
          </p:nvSpPr>
          <p:spPr bwMode="auto">
            <a:xfrm>
              <a:off x="2400" y="297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76" name="Oval 112"/>
            <p:cNvSpPr>
              <a:spLocks noChangeArrowheads="1"/>
            </p:cNvSpPr>
            <p:nvPr/>
          </p:nvSpPr>
          <p:spPr bwMode="auto">
            <a:xfrm>
              <a:off x="2256" y="297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77" name="Oval 113"/>
            <p:cNvSpPr>
              <a:spLocks noChangeArrowheads="1"/>
            </p:cNvSpPr>
            <p:nvPr/>
          </p:nvSpPr>
          <p:spPr bwMode="auto">
            <a:xfrm>
              <a:off x="2400" y="283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78" name="Oval 114"/>
            <p:cNvSpPr>
              <a:spLocks noChangeArrowheads="1"/>
            </p:cNvSpPr>
            <p:nvPr/>
          </p:nvSpPr>
          <p:spPr bwMode="auto">
            <a:xfrm>
              <a:off x="2400" y="278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79" name="Oval 115"/>
            <p:cNvSpPr>
              <a:spLocks noChangeArrowheads="1"/>
            </p:cNvSpPr>
            <p:nvPr/>
          </p:nvSpPr>
          <p:spPr bwMode="auto">
            <a:xfrm>
              <a:off x="2592" y="278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80" name="Oval 116"/>
            <p:cNvSpPr>
              <a:spLocks noChangeArrowheads="1"/>
            </p:cNvSpPr>
            <p:nvPr/>
          </p:nvSpPr>
          <p:spPr bwMode="auto">
            <a:xfrm>
              <a:off x="2688" y="292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81" name="Oval 117"/>
            <p:cNvSpPr>
              <a:spLocks noChangeArrowheads="1"/>
            </p:cNvSpPr>
            <p:nvPr/>
          </p:nvSpPr>
          <p:spPr bwMode="auto">
            <a:xfrm>
              <a:off x="2496" y="2976"/>
              <a:ext cx="47"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82" name="Oval 118"/>
            <p:cNvSpPr>
              <a:spLocks noChangeArrowheads="1"/>
            </p:cNvSpPr>
            <p:nvPr/>
          </p:nvSpPr>
          <p:spPr bwMode="auto">
            <a:xfrm>
              <a:off x="2640" y="283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7783" name="Line 119"/>
            <p:cNvSpPr>
              <a:spLocks noChangeShapeType="1"/>
            </p:cNvSpPr>
            <p:nvPr/>
          </p:nvSpPr>
          <p:spPr bwMode="auto">
            <a:xfrm flipH="1" flipV="1">
              <a:off x="2543" y="2352"/>
              <a:ext cx="48" cy="288"/>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7784" name="Line 120"/>
            <p:cNvSpPr>
              <a:spLocks noChangeShapeType="1"/>
            </p:cNvSpPr>
            <p:nvPr/>
          </p:nvSpPr>
          <p:spPr bwMode="auto">
            <a:xfrm flipH="1" flipV="1">
              <a:off x="2256" y="2448"/>
              <a:ext cx="241" cy="240"/>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7785" name="Line 121"/>
            <p:cNvSpPr>
              <a:spLocks noChangeShapeType="1"/>
            </p:cNvSpPr>
            <p:nvPr/>
          </p:nvSpPr>
          <p:spPr bwMode="auto">
            <a:xfrm flipV="1">
              <a:off x="2688" y="2399"/>
              <a:ext cx="96" cy="289"/>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7786" name="Line 122"/>
            <p:cNvSpPr>
              <a:spLocks noChangeShapeType="1"/>
            </p:cNvSpPr>
            <p:nvPr/>
          </p:nvSpPr>
          <p:spPr bwMode="auto">
            <a:xfrm flipV="1">
              <a:off x="2832" y="2490"/>
              <a:ext cx="288" cy="294"/>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7787" name="Line 123"/>
            <p:cNvSpPr>
              <a:spLocks noChangeShapeType="1"/>
            </p:cNvSpPr>
            <p:nvPr/>
          </p:nvSpPr>
          <p:spPr bwMode="auto">
            <a:xfrm flipH="1" flipV="1">
              <a:off x="2016" y="2814"/>
              <a:ext cx="336" cy="18"/>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7788" name="Line 124"/>
            <p:cNvSpPr>
              <a:spLocks noChangeShapeType="1"/>
            </p:cNvSpPr>
            <p:nvPr/>
          </p:nvSpPr>
          <p:spPr bwMode="auto">
            <a:xfrm flipV="1">
              <a:off x="2928" y="2629"/>
              <a:ext cx="384" cy="203"/>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7789" name="Line 125"/>
            <p:cNvSpPr>
              <a:spLocks noChangeShapeType="1"/>
            </p:cNvSpPr>
            <p:nvPr/>
          </p:nvSpPr>
          <p:spPr bwMode="auto">
            <a:xfrm flipV="1">
              <a:off x="2976" y="2880"/>
              <a:ext cx="432" cy="96"/>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7790" name="Line 126"/>
            <p:cNvSpPr>
              <a:spLocks noChangeShapeType="1"/>
            </p:cNvSpPr>
            <p:nvPr/>
          </p:nvSpPr>
          <p:spPr bwMode="auto">
            <a:xfrm>
              <a:off x="3024" y="3120"/>
              <a:ext cx="271" cy="44"/>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7791" name="Line 127"/>
            <p:cNvSpPr>
              <a:spLocks noChangeShapeType="1"/>
            </p:cNvSpPr>
            <p:nvPr/>
          </p:nvSpPr>
          <p:spPr bwMode="auto">
            <a:xfrm>
              <a:off x="2832" y="3216"/>
              <a:ext cx="240" cy="196"/>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7792" name="Line 128"/>
            <p:cNvSpPr>
              <a:spLocks noChangeShapeType="1"/>
            </p:cNvSpPr>
            <p:nvPr/>
          </p:nvSpPr>
          <p:spPr bwMode="auto">
            <a:xfrm flipH="1">
              <a:off x="2543" y="3264"/>
              <a:ext cx="48" cy="240"/>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7793" name="Line 129"/>
            <p:cNvSpPr>
              <a:spLocks noChangeShapeType="1"/>
            </p:cNvSpPr>
            <p:nvPr/>
          </p:nvSpPr>
          <p:spPr bwMode="auto">
            <a:xfrm flipH="1">
              <a:off x="2256" y="3168"/>
              <a:ext cx="194" cy="244"/>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grpSp>
      <p:sp>
        <p:nvSpPr>
          <p:cNvPr id="497794" name="AutoShape 130"/>
          <p:cNvSpPr>
            <a:spLocks noChangeArrowheads="1"/>
          </p:cNvSpPr>
          <p:nvPr/>
        </p:nvSpPr>
        <p:spPr bwMode="auto">
          <a:xfrm>
            <a:off x="8172450" y="2276475"/>
            <a:ext cx="144463" cy="503238"/>
          </a:xfrm>
          <a:prstGeom prst="downArrow">
            <a:avLst>
              <a:gd name="adj1" fmla="val 50000"/>
              <a:gd name="adj2" fmla="val 87088"/>
            </a:avLst>
          </a:prstGeom>
          <a:solidFill>
            <a:schemeClr val="tx1"/>
          </a:solidFill>
          <a:ln w="9525">
            <a:solidFill>
              <a:schemeClr val="tx1"/>
            </a:solidFill>
            <a:miter lim="800000"/>
            <a:headEnd/>
            <a:tailEnd/>
          </a:ln>
          <a:effectLst>
            <a:outerShdw dist="17961" dir="2700000" algn="ctr" rotWithShape="0">
              <a:schemeClr val="bg2"/>
            </a:outerShdw>
          </a:effectLst>
        </p:spPr>
        <p:txBody>
          <a:bodyPr wrap="none" anchor="ctr"/>
          <a:lstStyle/>
          <a:p>
            <a:pPr>
              <a:defRPr/>
            </a:pPr>
            <a:endParaRPr lang="hu-HU"/>
          </a:p>
        </p:txBody>
      </p:sp>
      <p:sp>
        <p:nvSpPr>
          <p:cNvPr id="497795" name="AutoShape 131"/>
          <p:cNvSpPr>
            <a:spLocks noChangeArrowheads="1"/>
          </p:cNvSpPr>
          <p:nvPr/>
        </p:nvSpPr>
        <p:spPr bwMode="auto">
          <a:xfrm>
            <a:off x="8174038" y="4221163"/>
            <a:ext cx="142875" cy="503237"/>
          </a:xfrm>
          <a:prstGeom prst="downArrow">
            <a:avLst>
              <a:gd name="adj1" fmla="val 50000"/>
              <a:gd name="adj2" fmla="val 88055"/>
            </a:avLst>
          </a:prstGeom>
          <a:solidFill>
            <a:schemeClr val="tx1"/>
          </a:solidFill>
          <a:ln w="9525">
            <a:solidFill>
              <a:schemeClr val="tx1"/>
            </a:solidFill>
            <a:miter lim="800000"/>
            <a:headEnd/>
            <a:tailEnd/>
          </a:ln>
          <a:effectLst>
            <a:outerShdw dist="17961" dir="2700000" algn="ctr" rotWithShape="0">
              <a:schemeClr val="bg2"/>
            </a:outerShdw>
          </a:effectLst>
        </p:spPr>
        <p:txBody>
          <a:bodyPr wrap="none" anchor="ctr"/>
          <a:lstStyle/>
          <a:p>
            <a:pPr>
              <a:defRPr/>
            </a:pPr>
            <a:endParaRPr lang="hu-HU"/>
          </a:p>
        </p:txBody>
      </p:sp>
      <p:graphicFrame>
        <p:nvGraphicFramePr>
          <p:cNvPr id="23554" name="Object 132"/>
          <p:cNvGraphicFramePr>
            <a:graphicFrameLocks noChangeAspect="1"/>
          </p:cNvGraphicFramePr>
          <p:nvPr/>
        </p:nvGraphicFramePr>
        <p:xfrm>
          <a:off x="7232650" y="4868863"/>
          <a:ext cx="1803400" cy="927100"/>
        </p:xfrm>
        <a:graphic>
          <a:graphicData uri="http://schemas.openxmlformats.org/presentationml/2006/ole">
            <mc:AlternateContent xmlns:mc="http://schemas.openxmlformats.org/markup-compatibility/2006">
              <mc:Choice xmlns:v="urn:schemas-microsoft-com:vml" Requires="v">
                <p:oleObj spid="_x0000_s23555" name="Equation" r:id="rId3" imgW="888840" imgH="457200" progId="">
                  <p:embed/>
                </p:oleObj>
              </mc:Choice>
              <mc:Fallback>
                <p:oleObj name="Equation" r:id="rId3" imgW="888840" imgH="457200" progId="">
                  <p:embed/>
                  <p:pic>
                    <p:nvPicPr>
                      <p:cNvPr id="0" name="Object 1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2650" y="4868863"/>
                        <a:ext cx="1803400" cy="927100"/>
                      </a:xfrm>
                      <a:prstGeom prst="rect">
                        <a:avLst/>
                      </a:prstGeom>
                      <a:noFill/>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How</a:t>
            </a:r>
            <a:r>
              <a:rPr lang="hu-HU" dirty="0" smtClean="0"/>
              <a:t> </a:t>
            </a:r>
            <a:r>
              <a:rPr lang="hu-HU" dirty="0" err="1" smtClean="0"/>
              <a:t>analytic</a:t>
            </a:r>
            <a:r>
              <a:rPr lang="hu-HU" dirty="0" smtClean="0"/>
              <a:t> </a:t>
            </a:r>
            <a:r>
              <a:rPr lang="hu-HU" dirty="0" err="1" smtClean="0"/>
              <a:t>hydro</a:t>
            </a:r>
            <a:r>
              <a:rPr lang="hu-HU" dirty="0" smtClean="0"/>
              <a:t> </a:t>
            </a:r>
            <a:r>
              <a:rPr lang="hu-HU" dirty="0" err="1" smtClean="0"/>
              <a:t>works</a:t>
            </a:r>
            <a:endParaRPr lang="hu-HU" dirty="0"/>
          </a:p>
        </p:txBody>
      </p:sp>
      <p:pic>
        <p:nvPicPr>
          <p:cNvPr id="5" name="Tartalom helye 4" descr="idofejlodes.png"/>
          <p:cNvPicPr>
            <a:picLocks noGrp="1" noChangeAspect="1"/>
          </p:cNvPicPr>
          <p:nvPr>
            <p:ph sz="half" idx="1"/>
          </p:nvPr>
        </p:nvPicPr>
        <p:blipFill>
          <a:blip r:embed="rId2" cstate="print"/>
          <a:stretch>
            <a:fillRect/>
          </a:stretch>
        </p:blipFill>
        <p:spPr>
          <a:xfrm>
            <a:off x="786949" y="2755900"/>
            <a:ext cx="7023551" cy="3708400"/>
          </a:xfrm>
        </p:spPr>
      </p:pic>
      <p:sp>
        <p:nvSpPr>
          <p:cNvPr id="6" name="Szöveg helye 5"/>
          <p:cNvSpPr>
            <a:spLocks noGrp="1"/>
          </p:cNvSpPr>
          <p:nvPr>
            <p:ph type="body" sz="half" idx="2"/>
          </p:nvPr>
        </p:nvSpPr>
        <p:spPr>
          <a:xfrm>
            <a:off x="457200" y="850900"/>
            <a:ext cx="8229600" cy="1778000"/>
          </a:xfrm>
        </p:spPr>
        <p:txBody>
          <a:bodyPr/>
          <a:lstStyle/>
          <a:p>
            <a:r>
              <a:rPr lang="hu-HU" sz="2400" dirty="0" err="1" smtClean="0"/>
              <a:t>Quark</a:t>
            </a:r>
            <a:r>
              <a:rPr lang="hu-HU" sz="2400" dirty="0" smtClean="0"/>
              <a:t> (</a:t>
            </a:r>
            <a:r>
              <a:rPr lang="hu-HU" sz="2400" dirty="0" err="1" smtClean="0"/>
              <a:t>gluon</a:t>
            </a:r>
            <a:r>
              <a:rPr lang="hu-HU" sz="2400" dirty="0" smtClean="0"/>
              <a:t>?) </a:t>
            </a:r>
            <a:r>
              <a:rPr lang="hu-HU" sz="2400" dirty="0" err="1" smtClean="0"/>
              <a:t>medium</a:t>
            </a:r>
            <a:r>
              <a:rPr lang="hu-HU" sz="2400" dirty="0" smtClean="0"/>
              <a:t> </a:t>
            </a:r>
            <a:r>
              <a:rPr lang="hu-HU" sz="2400" dirty="0" err="1" smtClean="0"/>
              <a:t>evolves</a:t>
            </a:r>
            <a:r>
              <a:rPr lang="hu-HU" sz="2400" dirty="0" smtClean="0"/>
              <a:t> </a:t>
            </a:r>
            <a:r>
              <a:rPr lang="hu-HU" sz="2400" dirty="0" err="1" smtClean="0"/>
              <a:t>hydrodynamically</a:t>
            </a:r>
            <a:endParaRPr lang="hu-HU" sz="2400" dirty="0" smtClean="0"/>
          </a:p>
          <a:p>
            <a:r>
              <a:rPr lang="hu-HU" sz="2400" dirty="0" err="1" smtClean="0"/>
              <a:t>Temperature</a:t>
            </a:r>
            <a:r>
              <a:rPr lang="hu-HU" sz="2400" dirty="0" smtClean="0"/>
              <a:t> </a:t>
            </a:r>
            <a:r>
              <a:rPr lang="hu-HU" sz="2400" dirty="0" err="1" smtClean="0"/>
              <a:t>drops</a:t>
            </a:r>
            <a:endParaRPr lang="hu-HU" sz="2400" dirty="0" smtClean="0"/>
          </a:p>
          <a:p>
            <a:r>
              <a:rPr lang="hu-HU" sz="2400" dirty="0" err="1" smtClean="0"/>
              <a:t>At</a:t>
            </a:r>
            <a:r>
              <a:rPr lang="hu-HU" sz="2400" dirty="0" smtClean="0"/>
              <a:t> </a:t>
            </a:r>
            <a:r>
              <a:rPr lang="hu-HU" sz="2400" dirty="0" err="1" smtClean="0"/>
              <a:t>the</a:t>
            </a:r>
            <a:r>
              <a:rPr lang="hu-HU" sz="2400" dirty="0" smtClean="0"/>
              <a:t> </a:t>
            </a:r>
            <a:r>
              <a:rPr lang="hu-HU" sz="2400" dirty="0" err="1" smtClean="0"/>
              <a:t>freeze-out</a:t>
            </a:r>
            <a:r>
              <a:rPr lang="hu-HU" sz="2400" dirty="0" smtClean="0"/>
              <a:t>: </a:t>
            </a:r>
            <a:r>
              <a:rPr lang="hu-HU" sz="2400" dirty="0" err="1" smtClean="0"/>
              <a:t>quark-hadron</a:t>
            </a:r>
            <a:r>
              <a:rPr lang="hu-HU" sz="2400" dirty="0" smtClean="0"/>
              <a:t> </a:t>
            </a:r>
            <a:r>
              <a:rPr lang="hu-HU" sz="2400" dirty="0" err="1" smtClean="0"/>
              <a:t>transition</a:t>
            </a:r>
            <a:endParaRPr lang="hu-HU" sz="2400" dirty="0" smtClean="0"/>
          </a:p>
          <a:p>
            <a:r>
              <a:rPr lang="hu-HU" sz="2400" dirty="0" err="1" smtClean="0"/>
              <a:t>Kinetic</a:t>
            </a:r>
            <a:r>
              <a:rPr lang="hu-HU" sz="2400" dirty="0" smtClean="0"/>
              <a:t> </a:t>
            </a:r>
            <a:r>
              <a:rPr lang="hu-HU" sz="2400" dirty="0" err="1" smtClean="0"/>
              <a:t>freeze-out</a:t>
            </a:r>
            <a:r>
              <a:rPr lang="hu-HU" sz="2400" dirty="0" smtClean="0"/>
              <a:t> </a:t>
            </a:r>
            <a:r>
              <a:rPr lang="hu-HU" sz="2400" dirty="0" err="1" smtClean="0"/>
              <a:t>even</a:t>
            </a:r>
            <a:r>
              <a:rPr lang="hu-HU" sz="2400" dirty="0" smtClean="0"/>
              <a:t> </a:t>
            </a:r>
            <a:r>
              <a:rPr lang="hu-HU" sz="2400" dirty="0" err="1" smtClean="0"/>
              <a:t>later</a:t>
            </a:r>
            <a:r>
              <a:rPr lang="hu-HU" sz="2400" dirty="0" smtClean="0"/>
              <a:t> </a:t>
            </a:r>
            <a:r>
              <a:rPr lang="hu-HU" sz="2400" dirty="0" err="1" smtClean="0"/>
              <a:t>maybe</a:t>
            </a:r>
            <a:r>
              <a:rPr lang="hu-HU" sz="2400" dirty="0" smtClean="0"/>
              <a:t>?</a:t>
            </a:r>
            <a:endParaRPr lang="hu-HU" sz="2400" dirty="0"/>
          </a:p>
        </p:txBody>
      </p:sp>
      <p:sp>
        <p:nvSpPr>
          <p:cNvPr id="4" name="Dia számának helye 3"/>
          <p:cNvSpPr>
            <a:spLocks noGrp="1"/>
          </p:cNvSpPr>
          <p:nvPr>
            <p:ph type="sldNum" sz="quarter" idx="10"/>
          </p:nvPr>
        </p:nvSpPr>
        <p:spPr/>
        <p:txBody>
          <a:bodyPr/>
          <a:lstStyle/>
          <a:p>
            <a:pPr>
              <a:defRPr/>
            </a:pPr>
            <a:fld id="{CAB94BC9-0802-4357-B2DF-5DE37481CC4E}" type="slidenum">
              <a:rPr lang="hu-HU" smtClean="0"/>
              <a:pPr>
                <a:defRPr/>
              </a:pPr>
              <a:t>91</a:t>
            </a:fld>
            <a:endParaRPr lang="hu-HU"/>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 name="Téglalap 148"/>
          <p:cNvSpPr/>
          <p:nvPr/>
        </p:nvSpPr>
        <p:spPr bwMode="auto">
          <a:xfrm>
            <a:off x="50800" y="4229100"/>
            <a:ext cx="3009900" cy="1625600"/>
          </a:xfrm>
          <a:prstGeom prst="rect">
            <a:avLst/>
          </a:prstGeom>
          <a:solidFill>
            <a:schemeClr val="tx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2400" b="1" i="0" u="none" strike="noStrike" cap="none" normalizeH="0" baseline="0" smtClean="0">
              <a:ln>
                <a:noFill/>
              </a:ln>
              <a:solidFill>
                <a:schemeClr val="tx1"/>
              </a:solidFill>
              <a:effectLst/>
              <a:latin typeface="Times New Roman" pitchFamily="18" charset="0"/>
            </a:endParaRPr>
          </a:p>
        </p:txBody>
      </p:sp>
      <p:sp>
        <p:nvSpPr>
          <p:cNvPr id="147" name="Dia számának helye 3"/>
          <p:cNvSpPr>
            <a:spLocks noGrp="1"/>
          </p:cNvSpPr>
          <p:nvPr>
            <p:ph type="sldNum" sz="quarter" idx="10"/>
          </p:nvPr>
        </p:nvSpPr>
        <p:spPr/>
        <p:txBody>
          <a:bodyPr/>
          <a:lstStyle/>
          <a:p>
            <a:pPr>
              <a:defRPr/>
            </a:pPr>
            <a:fld id="{F10E6845-EC0A-4641-B381-AC2D929C3025}" type="slidenum">
              <a:rPr lang="hu-HU"/>
              <a:pPr>
                <a:defRPr/>
              </a:pPr>
              <a:t>92</a:t>
            </a:fld>
            <a:endParaRPr lang="hu-HU"/>
          </a:p>
        </p:txBody>
      </p:sp>
      <p:sp>
        <p:nvSpPr>
          <p:cNvPr id="498690" name="Rectangle 2"/>
          <p:cNvSpPr>
            <a:spLocks noGrp="1" noChangeArrowheads="1"/>
          </p:cNvSpPr>
          <p:nvPr>
            <p:ph type="title"/>
          </p:nvPr>
        </p:nvSpPr>
        <p:spPr>
          <a:xfrm>
            <a:off x="0" y="76200"/>
            <a:ext cx="9144000" cy="609600"/>
          </a:xfrm>
        </p:spPr>
        <p:txBody>
          <a:bodyPr/>
          <a:lstStyle/>
          <a:p>
            <a:pPr eaLnBrk="1" hangingPunct="1">
              <a:defRPr/>
            </a:pPr>
            <a:r>
              <a:rPr lang="hu-HU" smtClean="0"/>
              <a:t>How analytic hydro works</a:t>
            </a:r>
            <a:endParaRPr lang="en-US" smtClean="0"/>
          </a:p>
        </p:txBody>
      </p:sp>
      <p:graphicFrame>
        <p:nvGraphicFramePr>
          <p:cNvPr id="24578" name="Object 4"/>
          <p:cNvGraphicFramePr>
            <a:graphicFrameLocks noChangeAspect="1"/>
          </p:cNvGraphicFramePr>
          <p:nvPr/>
        </p:nvGraphicFramePr>
        <p:xfrm>
          <a:off x="38100" y="1257300"/>
          <a:ext cx="2922588" cy="1644650"/>
        </p:xfrm>
        <a:graphic>
          <a:graphicData uri="http://schemas.openxmlformats.org/presentationml/2006/ole">
            <mc:AlternateContent xmlns:mc="http://schemas.openxmlformats.org/markup-compatibility/2006">
              <mc:Choice xmlns:v="urn:schemas-microsoft-com:vml" Requires="v">
                <p:oleObj spid="_x0000_s24582" name="Equation" r:id="rId3" imgW="1447560" imgH="939600" progId="">
                  <p:embed/>
                </p:oleObj>
              </mc:Choice>
              <mc:Fallback>
                <p:oleObj name="Equation" r:id="rId3" imgW="1447560" imgH="939600"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1257300"/>
                        <a:ext cx="2922588" cy="1644650"/>
                      </a:xfrm>
                      <a:prstGeom prst="rect">
                        <a:avLst/>
                      </a:prstGeom>
                      <a:noFill/>
                      <a:ln w="9525">
                        <a:solidFill>
                          <a:schemeClr val="tx1"/>
                        </a:solidFill>
                        <a:miter lim="800000"/>
                        <a:headEnd/>
                        <a:tailEnd/>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8693" name="Text Box 5"/>
          <p:cNvSpPr txBox="1">
            <a:spLocks noChangeArrowheads="1"/>
          </p:cNvSpPr>
          <p:nvPr/>
        </p:nvSpPr>
        <p:spPr bwMode="auto">
          <a:xfrm>
            <a:off x="76200" y="822325"/>
            <a:ext cx="2819400" cy="406400"/>
          </a:xfrm>
          <a:prstGeom prst="rect">
            <a:avLst/>
          </a:prstGeom>
          <a:noFill/>
          <a:ln w="9525">
            <a:solidFill>
              <a:schemeClr val="tx1"/>
            </a:solidFill>
            <a:miter lim="800000"/>
            <a:headEnd/>
            <a:tailEnd/>
          </a:ln>
          <a:effectLst>
            <a:outerShdw dist="17961" dir="2700000" algn="ctr" rotWithShape="0">
              <a:schemeClr val="bg2"/>
            </a:outerShdw>
          </a:effectLst>
        </p:spPr>
        <p:txBody>
          <a:bodyPr>
            <a:spAutoFit/>
          </a:bodyPr>
          <a:lstStyle/>
          <a:p>
            <a:pPr>
              <a:spcBef>
                <a:spcPct val="50000"/>
              </a:spcBef>
              <a:defRPr/>
            </a:pPr>
            <a:r>
              <a:rPr lang="hu-HU" sz="2000" b="0">
                <a:effectLst>
                  <a:outerShdw blurRad="38100" dist="38100" dir="2700000" algn="tl">
                    <a:srgbClr val="000000"/>
                  </a:outerShdw>
                </a:effectLst>
                <a:latin typeface="Book Antiqua" pitchFamily="18" charset="0"/>
              </a:rPr>
              <a:t>Hydro equations + EoS</a:t>
            </a:r>
            <a:endParaRPr lang="en-US" sz="2000" b="0">
              <a:effectLst>
                <a:outerShdw blurRad="38100" dist="38100" dir="2700000" algn="tl">
                  <a:srgbClr val="000000"/>
                </a:outerShdw>
              </a:effectLst>
              <a:latin typeface="Book Antiqua" pitchFamily="18" charset="0"/>
            </a:endParaRPr>
          </a:p>
        </p:txBody>
      </p:sp>
      <p:sp>
        <p:nvSpPr>
          <p:cNvPr id="498694" name="Text Box 6"/>
          <p:cNvSpPr txBox="1">
            <a:spLocks noChangeArrowheads="1"/>
          </p:cNvSpPr>
          <p:nvPr/>
        </p:nvSpPr>
        <p:spPr bwMode="auto">
          <a:xfrm>
            <a:off x="76200" y="3184525"/>
            <a:ext cx="2971800" cy="1015663"/>
          </a:xfrm>
          <a:prstGeom prst="rect">
            <a:avLst/>
          </a:prstGeom>
          <a:noFill/>
          <a:ln w="9525">
            <a:solidFill>
              <a:schemeClr val="tx1"/>
            </a:solidFill>
            <a:miter lim="800000"/>
            <a:headEnd/>
            <a:tailEnd/>
          </a:ln>
          <a:effectLst>
            <a:outerShdw dist="17961" dir="2700000" algn="ctr" rotWithShape="0">
              <a:schemeClr val="bg2"/>
            </a:outerShdw>
          </a:effectLst>
        </p:spPr>
        <p:txBody>
          <a:bodyPr>
            <a:spAutoFit/>
          </a:bodyPr>
          <a:lstStyle/>
          <a:p>
            <a:pPr>
              <a:spcBef>
                <a:spcPct val="50000"/>
              </a:spcBef>
              <a:defRPr/>
            </a:pPr>
            <a:r>
              <a:rPr lang="hu-HU" sz="2000" b="0" dirty="0" err="1">
                <a:effectLst>
                  <a:outerShdw blurRad="38100" dist="38100" dir="2700000" algn="tl">
                    <a:srgbClr val="000000"/>
                  </a:outerShdw>
                </a:effectLst>
                <a:latin typeface="Book Antiqua" pitchFamily="18" charset="0"/>
              </a:rPr>
              <a:t>Phase-space</a:t>
            </a:r>
            <a:r>
              <a:rPr lang="hu-HU" sz="2000" b="0" dirty="0">
                <a:effectLst>
                  <a:outerShdw blurRad="38100" dist="38100" dir="2700000" algn="tl">
                    <a:srgbClr val="000000"/>
                  </a:outerShdw>
                </a:effectLst>
                <a:latin typeface="Book Antiqua" pitchFamily="18" charset="0"/>
              </a:rPr>
              <a:t> </a:t>
            </a:r>
            <a:r>
              <a:rPr lang="hu-HU" sz="2000" b="0" dirty="0" err="1">
                <a:effectLst>
                  <a:outerShdw blurRad="38100" dist="38100" dir="2700000" algn="tl">
                    <a:srgbClr val="000000"/>
                  </a:outerShdw>
                </a:effectLst>
                <a:latin typeface="Book Antiqua" pitchFamily="18" charset="0"/>
              </a:rPr>
              <a:t>distribution</a:t>
            </a:r>
            <a:r>
              <a:rPr lang="hu-HU" sz="2000" b="0" dirty="0">
                <a:effectLst>
                  <a:outerShdw blurRad="38100" dist="38100" dir="2700000" algn="tl">
                    <a:srgbClr val="000000"/>
                  </a:outerShdw>
                </a:effectLst>
                <a:latin typeface="Book Antiqua" pitchFamily="18" charset="0"/>
              </a:rPr>
              <a:t> </a:t>
            </a:r>
            <a:r>
              <a:rPr lang="hu-HU" sz="2000" b="0" dirty="0" err="1" smtClean="0">
                <a:effectLst>
                  <a:outerShdw blurRad="38100" dist="38100" dir="2700000" algn="tl">
                    <a:srgbClr val="000000"/>
                  </a:outerShdw>
                </a:effectLst>
                <a:latin typeface="Book Antiqua" pitchFamily="18" charset="0"/>
              </a:rPr>
              <a:t>Boltzmann-equation</a:t>
            </a:r>
            <a:endParaRPr lang="hu-HU" sz="2000" b="0" dirty="0" smtClean="0">
              <a:effectLst>
                <a:outerShdw blurRad="38100" dist="38100" dir="2700000" algn="tl">
                  <a:srgbClr val="000000"/>
                </a:outerShdw>
              </a:effectLst>
              <a:latin typeface="Book Antiqua" pitchFamily="18" charset="0"/>
            </a:endParaRPr>
          </a:p>
          <a:p>
            <a:pPr>
              <a:spcBef>
                <a:spcPts val="0"/>
              </a:spcBef>
              <a:defRPr/>
            </a:pPr>
            <a:r>
              <a:rPr lang="hu-HU" sz="2000" b="0" dirty="0" err="1" smtClean="0">
                <a:effectLst>
                  <a:outerShdw blurRad="38100" dist="38100" dir="2700000" algn="tl">
                    <a:srgbClr val="000000"/>
                  </a:outerShdw>
                </a:effectLst>
                <a:latin typeface="Book Antiqua" pitchFamily="18" charset="0"/>
              </a:rPr>
              <a:t>Freeze-out</a:t>
            </a:r>
            <a:r>
              <a:rPr lang="hu-HU" sz="2000" b="0" dirty="0" smtClean="0">
                <a:effectLst>
                  <a:outerShdw blurRad="38100" dist="38100" dir="2700000" algn="tl">
                    <a:srgbClr val="000000"/>
                  </a:outerShdw>
                </a:effectLst>
                <a:latin typeface="Book Antiqua" pitchFamily="18" charset="0"/>
              </a:rPr>
              <a:t> </a:t>
            </a:r>
            <a:r>
              <a:rPr lang="hu-HU" sz="2000" b="0" dirty="0" err="1" smtClean="0">
                <a:effectLst>
                  <a:outerShdw blurRad="38100" dist="38100" dir="2700000" algn="tl">
                    <a:srgbClr val="000000"/>
                  </a:outerShdw>
                </a:effectLst>
                <a:latin typeface="Book Antiqua" pitchFamily="18" charset="0"/>
              </a:rPr>
              <a:t>condition</a:t>
            </a:r>
            <a:endParaRPr lang="hu-HU" sz="2000" b="0" dirty="0" smtClean="0">
              <a:effectLst>
                <a:outerShdw blurRad="38100" dist="38100" dir="2700000" algn="tl">
                  <a:srgbClr val="000000"/>
                </a:outerShdw>
              </a:effectLst>
              <a:latin typeface="Book Antiqua" pitchFamily="18" charset="0"/>
            </a:endParaRPr>
          </a:p>
        </p:txBody>
      </p:sp>
      <p:grpSp>
        <p:nvGrpSpPr>
          <p:cNvPr id="24586" name="Group 8"/>
          <p:cNvGrpSpPr>
            <a:grpSpLocks/>
          </p:cNvGrpSpPr>
          <p:nvPr/>
        </p:nvGrpSpPr>
        <p:grpSpPr bwMode="auto">
          <a:xfrm>
            <a:off x="3048000" y="1635125"/>
            <a:ext cx="5791200" cy="2336800"/>
            <a:chOff x="1920" y="1030"/>
            <a:chExt cx="3648" cy="1472"/>
          </a:xfrm>
        </p:grpSpPr>
        <p:sp>
          <p:nvSpPr>
            <p:cNvPr id="498697" name="Text Box 9"/>
            <p:cNvSpPr txBox="1">
              <a:spLocks noChangeArrowheads="1"/>
            </p:cNvSpPr>
            <p:nvPr/>
          </p:nvSpPr>
          <p:spPr bwMode="auto">
            <a:xfrm>
              <a:off x="4896" y="1958"/>
              <a:ext cx="672" cy="544"/>
            </a:xfrm>
            <a:prstGeom prst="rect">
              <a:avLst/>
            </a:prstGeom>
            <a:noFill/>
            <a:ln w="9525">
              <a:solidFill>
                <a:schemeClr val="tx1"/>
              </a:solidFill>
              <a:miter lim="800000"/>
              <a:headEnd/>
              <a:tailEnd/>
            </a:ln>
            <a:effectLst>
              <a:outerShdw algn="ctr" rotWithShape="0">
                <a:schemeClr val="bg2"/>
              </a:outerShdw>
            </a:effectLst>
          </p:spPr>
          <p:txBody>
            <a:bodyPr>
              <a:spAutoFit/>
            </a:bodyPr>
            <a:lstStyle/>
            <a:p>
              <a:pPr>
                <a:spcBef>
                  <a:spcPct val="50000"/>
                </a:spcBef>
                <a:defRPr/>
              </a:pPr>
              <a:r>
                <a:rPr lang="hu-HU" sz="2000" b="0">
                  <a:effectLst>
                    <a:outerShdw blurRad="38100" dist="38100" dir="2700000" algn="tl">
                      <a:srgbClr val="000000"/>
                    </a:outerShdw>
                  </a:effectLst>
                  <a:latin typeface="Book Antiqua" pitchFamily="18" charset="0"/>
                </a:rPr>
                <a:t>Source</a:t>
              </a:r>
            </a:p>
            <a:p>
              <a:pPr>
                <a:spcBef>
                  <a:spcPct val="50000"/>
                </a:spcBef>
                <a:defRPr/>
              </a:pPr>
              <a:r>
                <a:rPr lang="hu-HU" sz="2000" b="0">
                  <a:effectLst>
                    <a:outerShdw blurRad="38100" dist="38100" dir="2700000" algn="tl">
                      <a:srgbClr val="000000"/>
                    </a:outerShdw>
                  </a:effectLst>
                  <a:latin typeface="Book Antiqua" pitchFamily="18" charset="0"/>
                </a:rPr>
                <a:t>S(x,p)</a:t>
              </a:r>
              <a:endParaRPr lang="en-US" sz="2000" b="0">
                <a:effectLst>
                  <a:outerShdw blurRad="38100" dist="38100" dir="2700000" algn="tl">
                    <a:srgbClr val="000000"/>
                  </a:outerShdw>
                </a:effectLst>
                <a:latin typeface="Book Antiqua" pitchFamily="18" charset="0"/>
              </a:endParaRPr>
            </a:p>
          </p:txBody>
        </p:sp>
        <p:cxnSp>
          <p:nvCxnSpPr>
            <p:cNvPr id="498698" name="AutoShape 10"/>
            <p:cNvCxnSpPr>
              <a:cxnSpLocks noChangeShapeType="1"/>
            </p:cNvCxnSpPr>
            <p:nvPr/>
          </p:nvCxnSpPr>
          <p:spPr bwMode="auto">
            <a:xfrm rot="16200000" flipH="1">
              <a:off x="3720" y="1054"/>
              <a:ext cx="1200" cy="1152"/>
            </a:xfrm>
            <a:prstGeom prst="bentConnector2">
              <a:avLst/>
            </a:prstGeom>
            <a:noFill/>
            <a:ln w="9525">
              <a:solidFill>
                <a:schemeClr val="tx1"/>
              </a:solidFill>
              <a:miter lim="800000"/>
              <a:headEnd/>
              <a:tailEnd type="triangle" w="med" len="med"/>
            </a:ln>
            <a:effectLst>
              <a:outerShdw algn="ctr" rotWithShape="0">
                <a:schemeClr val="bg2"/>
              </a:outerShdw>
            </a:effectLst>
          </p:spPr>
        </p:cxnSp>
        <p:cxnSp>
          <p:nvCxnSpPr>
            <p:cNvPr id="498699" name="AutoShape 11"/>
            <p:cNvCxnSpPr>
              <a:cxnSpLocks noChangeShapeType="1"/>
            </p:cNvCxnSpPr>
            <p:nvPr/>
          </p:nvCxnSpPr>
          <p:spPr bwMode="auto">
            <a:xfrm>
              <a:off x="1920" y="2230"/>
              <a:ext cx="2976" cy="0"/>
            </a:xfrm>
            <a:prstGeom prst="straightConnector1">
              <a:avLst/>
            </a:prstGeom>
            <a:noFill/>
            <a:ln w="9525">
              <a:solidFill>
                <a:schemeClr val="tx1"/>
              </a:solidFill>
              <a:round/>
              <a:headEnd/>
              <a:tailEnd type="triangle" w="med" len="med"/>
            </a:ln>
            <a:effectLst>
              <a:outerShdw algn="ctr" rotWithShape="0">
                <a:schemeClr val="bg2"/>
              </a:outerShdw>
            </a:effectLst>
          </p:spPr>
        </p:cxnSp>
        <p:sp>
          <p:nvSpPr>
            <p:cNvPr id="498700" name="Rectangle 12"/>
            <p:cNvSpPr>
              <a:spLocks noChangeArrowheads="1"/>
            </p:cNvSpPr>
            <p:nvPr/>
          </p:nvSpPr>
          <p:spPr bwMode="auto">
            <a:xfrm>
              <a:off x="3734" y="2054"/>
              <a:ext cx="1162" cy="352"/>
            </a:xfrm>
            <a:prstGeom prst="rect">
              <a:avLst/>
            </a:prstGeom>
            <a:noFill/>
            <a:ln w="9525">
              <a:noFill/>
              <a:miter lim="800000"/>
              <a:headEnd/>
              <a:tailEnd/>
            </a:ln>
            <a:effectLst>
              <a:outerShdw dist="17961" dir="2700000" algn="ctr" rotWithShape="0">
                <a:schemeClr val="bg2"/>
              </a:outerShdw>
            </a:effectLst>
          </p:spPr>
          <p:txBody>
            <a:bodyPr>
              <a:spAutoFit/>
            </a:bodyPr>
            <a:lstStyle/>
            <a:p>
              <a:pPr>
                <a:lnSpc>
                  <a:spcPct val="110000"/>
                </a:lnSpc>
                <a:defRPr/>
              </a:pPr>
              <a:r>
                <a:rPr lang="en-US" sz="1400" b="0">
                  <a:effectLst>
                    <a:outerShdw blurRad="38100" dist="38100" dir="2700000" algn="tl">
                      <a:srgbClr val="000000"/>
                    </a:outerShdw>
                  </a:effectLst>
                  <a:latin typeface="Book Antiqua" pitchFamily="18" charset="0"/>
                </a:rPr>
                <a:t>P</a:t>
              </a:r>
              <a:r>
                <a:rPr lang="hu-HU" sz="1400" b="0">
                  <a:effectLst>
                    <a:outerShdw blurRad="38100" dist="38100" dir="2700000" algn="tl">
                      <a:srgbClr val="000000"/>
                    </a:outerShdw>
                  </a:effectLst>
                  <a:latin typeface="Book Antiqua" pitchFamily="18" charset="0"/>
                </a:rPr>
                <a:t>R</a:t>
              </a:r>
              <a:r>
                <a:rPr lang="en-US" sz="1400" b="0">
                  <a:effectLst>
                    <a:outerShdw blurRad="38100" dist="38100" dir="2700000" algn="tl">
                      <a:srgbClr val="000000"/>
                    </a:outerShdw>
                  </a:effectLst>
                  <a:latin typeface="Book Antiqua" pitchFamily="18" charset="0"/>
                </a:rPr>
                <a:t>C67:034904,2003</a:t>
              </a:r>
              <a:r>
                <a:rPr lang="hu-HU" sz="1400" b="0">
                  <a:effectLst>
                    <a:outerShdw blurRad="38100" dist="38100" dir="2700000" algn="tl">
                      <a:srgbClr val="000000"/>
                    </a:outerShdw>
                  </a:effectLst>
                  <a:latin typeface="Book Antiqua" pitchFamily="18" charset="0"/>
                </a:rPr>
                <a:t> </a:t>
              </a:r>
              <a:r>
                <a:rPr lang="en-US" sz="1400" b="0">
                  <a:effectLst>
                    <a:outerShdw blurRad="38100" dist="38100" dir="2700000" algn="tl">
                      <a:srgbClr val="000000"/>
                    </a:outerShdw>
                  </a:effectLst>
                  <a:latin typeface="Book Antiqua" pitchFamily="18" charset="0"/>
                </a:rPr>
                <a:t>hep-ph/0108067 </a:t>
              </a:r>
            </a:p>
          </p:txBody>
        </p:sp>
      </p:grpSp>
      <p:sp>
        <p:nvSpPr>
          <p:cNvPr id="498701" name="Text Box 13"/>
          <p:cNvSpPr txBox="1">
            <a:spLocks noChangeArrowheads="1"/>
          </p:cNvSpPr>
          <p:nvPr/>
        </p:nvSpPr>
        <p:spPr bwMode="auto">
          <a:xfrm>
            <a:off x="4572000" y="822325"/>
            <a:ext cx="2743200" cy="406400"/>
          </a:xfrm>
          <a:prstGeom prst="rect">
            <a:avLst/>
          </a:prstGeom>
          <a:noFill/>
          <a:ln w="9525">
            <a:solidFill>
              <a:schemeClr val="tx1"/>
            </a:solidFill>
            <a:miter lim="800000"/>
            <a:headEnd/>
            <a:tailEnd/>
          </a:ln>
          <a:effectLst>
            <a:outerShdw dist="17961" dir="2700000" algn="ctr" rotWithShape="0">
              <a:schemeClr val="bg2"/>
            </a:outerShdw>
          </a:effectLst>
        </p:spPr>
        <p:txBody>
          <a:bodyPr>
            <a:spAutoFit/>
          </a:bodyPr>
          <a:lstStyle/>
          <a:p>
            <a:pPr>
              <a:spcBef>
                <a:spcPct val="50000"/>
              </a:spcBef>
              <a:defRPr/>
            </a:pPr>
            <a:r>
              <a:rPr lang="hu-HU" sz="2000" b="0">
                <a:effectLst>
                  <a:outerShdw blurRad="38100" dist="38100" dir="2700000" algn="tl">
                    <a:srgbClr val="000000"/>
                  </a:outerShdw>
                </a:effectLst>
                <a:latin typeface="Book Antiqua" pitchFamily="18" charset="0"/>
              </a:rPr>
              <a:t>Self-similar solution:</a:t>
            </a:r>
          </a:p>
        </p:txBody>
      </p:sp>
      <p:cxnSp>
        <p:nvCxnSpPr>
          <p:cNvPr id="498702" name="AutoShape 14"/>
          <p:cNvCxnSpPr>
            <a:cxnSpLocks noChangeShapeType="1"/>
            <a:stCxn id="498693" idx="3"/>
            <a:endCxn id="498701" idx="1"/>
          </p:cNvCxnSpPr>
          <p:nvPr/>
        </p:nvCxnSpPr>
        <p:spPr bwMode="auto">
          <a:xfrm>
            <a:off x="2895600" y="1025525"/>
            <a:ext cx="1676400" cy="0"/>
          </a:xfrm>
          <a:prstGeom prst="straightConnector1">
            <a:avLst/>
          </a:prstGeom>
          <a:noFill/>
          <a:ln w="9525">
            <a:solidFill>
              <a:schemeClr val="tx1"/>
            </a:solidFill>
            <a:round/>
            <a:headEnd/>
            <a:tailEnd type="triangle" w="med" len="med"/>
          </a:ln>
          <a:effectLst>
            <a:outerShdw dist="17961" dir="2700000" algn="ctr" rotWithShape="0">
              <a:schemeClr val="bg2"/>
            </a:outerShdw>
          </a:effectLst>
        </p:spPr>
      </p:cxnSp>
      <p:sp>
        <p:nvSpPr>
          <p:cNvPr id="498703" name="Rectangle 15"/>
          <p:cNvSpPr>
            <a:spLocks noChangeArrowheads="1"/>
          </p:cNvSpPr>
          <p:nvPr/>
        </p:nvSpPr>
        <p:spPr bwMode="auto">
          <a:xfrm>
            <a:off x="2862263" y="762000"/>
            <a:ext cx="1633537" cy="558800"/>
          </a:xfrm>
          <a:prstGeom prst="rect">
            <a:avLst/>
          </a:prstGeom>
          <a:noFill/>
          <a:ln w="9525">
            <a:noFill/>
            <a:miter lim="800000"/>
            <a:headEnd/>
            <a:tailEnd/>
          </a:ln>
          <a:effectLst>
            <a:outerShdw dist="17961" dir="2700000" algn="ctr" rotWithShape="0">
              <a:schemeClr val="bg2"/>
            </a:outerShdw>
          </a:effectLst>
        </p:spPr>
        <p:txBody>
          <a:bodyPr>
            <a:spAutoFit/>
          </a:bodyPr>
          <a:lstStyle/>
          <a:p>
            <a:pPr>
              <a:lnSpc>
                <a:spcPct val="110000"/>
              </a:lnSpc>
              <a:defRPr/>
            </a:pPr>
            <a:r>
              <a:rPr lang="en-US" sz="1400" b="0">
                <a:effectLst>
                  <a:outerShdw blurRad="38100" dist="38100" dir="2700000" algn="tl">
                    <a:srgbClr val="000000"/>
                  </a:outerShdw>
                </a:effectLst>
                <a:latin typeface="Book Antiqua" pitchFamily="18" charset="0"/>
              </a:rPr>
              <a:t>PLB505:64-70,2001</a:t>
            </a:r>
            <a:r>
              <a:rPr lang="hu-HU" sz="1400" b="0">
                <a:effectLst>
                  <a:outerShdw blurRad="38100" dist="38100" dir="2700000" algn="tl">
                    <a:srgbClr val="000000"/>
                  </a:outerShdw>
                </a:effectLst>
                <a:latin typeface="Book Antiqua" pitchFamily="18" charset="0"/>
              </a:rPr>
              <a:t> </a:t>
            </a:r>
            <a:r>
              <a:rPr lang="en-US" sz="1400" b="0">
                <a:effectLst>
                  <a:outerShdw blurRad="38100" dist="38100" dir="2700000" algn="tl">
                    <a:srgbClr val="000000"/>
                  </a:outerShdw>
                </a:effectLst>
                <a:latin typeface="Book Antiqua" pitchFamily="18" charset="0"/>
              </a:rPr>
              <a:t>hep-ph/0012127</a:t>
            </a:r>
          </a:p>
        </p:txBody>
      </p:sp>
      <p:graphicFrame>
        <p:nvGraphicFramePr>
          <p:cNvPr id="24580" name="Object 16"/>
          <p:cNvGraphicFramePr>
            <a:graphicFrameLocks noChangeAspect="1"/>
          </p:cNvGraphicFramePr>
          <p:nvPr/>
        </p:nvGraphicFramePr>
        <p:xfrm>
          <a:off x="4581525" y="1279525"/>
          <a:ext cx="2724150" cy="355600"/>
        </p:xfrm>
        <a:graphic>
          <a:graphicData uri="http://schemas.openxmlformats.org/presentationml/2006/ole">
            <mc:AlternateContent xmlns:mc="http://schemas.openxmlformats.org/markup-compatibility/2006">
              <mc:Choice xmlns:v="urn:schemas-microsoft-com:vml" Requires="v">
                <p:oleObj spid="_x0000_s24583" name="Equation" r:id="rId5" imgW="1307880" imgH="203040" progId="">
                  <p:embed/>
                </p:oleObj>
              </mc:Choice>
              <mc:Fallback>
                <p:oleObj name="Equation" r:id="rId5" imgW="1307880" imgH="203040" progId="">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25" y="1279525"/>
                        <a:ext cx="2724150" cy="355600"/>
                      </a:xfrm>
                      <a:prstGeom prst="rect">
                        <a:avLst/>
                      </a:prstGeom>
                      <a:noFill/>
                      <a:ln w="9525">
                        <a:solidFill>
                          <a:schemeClr val="tx1"/>
                        </a:solidFill>
                        <a:miter lim="800000"/>
                        <a:headEnd/>
                        <a:tailEnd/>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4590" name="Group 17"/>
          <p:cNvGrpSpPr>
            <a:grpSpLocks/>
          </p:cNvGrpSpPr>
          <p:nvPr/>
        </p:nvGrpSpPr>
        <p:grpSpPr bwMode="auto">
          <a:xfrm>
            <a:off x="2971800" y="1508125"/>
            <a:ext cx="2209800" cy="1828800"/>
            <a:chOff x="2016" y="1632"/>
            <a:chExt cx="1392" cy="1200"/>
          </a:xfrm>
        </p:grpSpPr>
        <p:sp>
          <p:nvSpPr>
            <p:cNvPr id="498706" name="Line 18"/>
            <p:cNvSpPr>
              <a:spLocks noChangeShapeType="1"/>
            </p:cNvSpPr>
            <p:nvPr/>
          </p:nvSpPr>
          <p:spPr bwMode="auto">
            <a:xfrm flipH="1" flipV="1">
              <a:off x="2544" y="1632"/>
              <a:ext cx="112" cy="624"/>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8707" name="Line 19"/>
            <p:cNvSpPr>
              <a:spLocks noChangeShapeType="1"/>
            </p:cNvSpPr>
            <p:nvPr/>
          </p:nvSpPr>
          <p:spPr bwMode="auto">
            <a:xfrm flipH="1">
              <a:off x="2054" y="2256"/>
              <a:ext cx="602" cy="222"/>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8708" name="Line 20"/>
            <p:cNvSpPr>
              <a:spLocks noChangeShapeType="1"/>
            </p:cNvSpPr>
            <p:nvPr/>
          </p:nvSpPr>
          <p:spPr bwMode="auto">
            <a:xfrm flipH="1" flipV="1">
              <a:off x="2256" y="1824"/>
              <a:ext cx="400" cy="432"/>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8709" name="Line 21"/>
            <p:cNvSpPr>
              <a:spLocks noChangeShapeType="1"/>
            </p:cNvSpPr>
            <p:nvPr/>
          </p:nvSpPr>
          <p:spPr bwMode="auto">
            <a:xfrm flipV="1">
              <a:off x="2656" y="1680"/>
              <a:ext cx="128" cy="576"/>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8710" name="Line 22"/>
            <p:cNvSpPr>
              <a:spLocks noChangeShapeType="1"/>
            </p:cNvSpPr>
            <p:nvPr/>
          </p:nvSpPr>
          <p:spPr bwMode="auto">
            <a:xfrm flipV="1">
              <a:off x="2656" y="1776"/>
              <a:ext cx="464" cy="519"/>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8711" name="Line 23"/>
            <p:cNvSpPr>
              <a:spLocks noChangeShapeType="1"/>
            </p:cNvSpPr>
            <p:nvPr/>
          </p:nvSpPr>
          <p:spPr bwMode="auto">
            <a:xfrm flipH="1" flipV="1">
              <a:off x="2016" y="2112"/>
              <a:ext cx="640" cy="144"/>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8712" name="Line 24"/>
            <p:cNvSpPr>
              <a:spLocks noChangeShapeType="1"/>
            </p:cNvSpPr>
            <p:nvPr/>
          </p:nvSpPr>
          <p:spPr bwMode="auto">
            <a:xfrm flipV="1">
              <a:off x="2693" y="1920"/>
              <a:ext cx="619" cy="336"/>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8713" name="Line 25"/>
            <p:cNvSpPr>
              <a:spLocks noChangeShapeType="1"/>
            </p:cNvSpPr>
            <p:nvPr/>
          </p:nvSpPr>
          <p:spPr bwMode="auto">
            <a:xfrm flipV="1">
              <a:off x="2656" y="2182"/>
              <a:ext cx="752" cy="111"/>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8714" name="Line 26"/>
            <p:cNvSpPr>
              <a:spLocks noChangeShapeType="1"/>
            </p:cNvSpPr>
            <p:nvPr/>
          </p:nvSpPr>
          <p:spPr bwMode="auto">
            <a:xfrm>
              <a:off x="2693" y="2256"/>
              <a:ext cx="602" cy="222"/>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8715" name="Line 27"/>
            <p:cNvSpPr>
              <a:spLocks noChangeShapeType="1"/>
            </p:cNvSpPr>
            <p:nvPr/>
          </p:nvSpPr>
          <p:spPr bwMode="auto">
            <a:xfrm>
              <a:off x="2693" y="2256"/>
              <a:ext cx="379" cy="480"/>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8716" name="Line 28"/>
            <p:cNvSpPr>
              <a:spLocks noChangeShapeType="1"/>
            </p:cNvSpPr>
            <p:nvPr/>
          </p:nvSpPr>
          <p:spPr bwMode="auto">
            <a:xfrm flipH="1">
              <a:off x="2544" y="2256"/>
              <a:ext cx="149" cy="576"/>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8717" name="Line 29"/>
            <p:cNvSpPr>
              <a:spLocks noChangeShapeType="1"/>
            </p:cNvSpPr>
            <p:nvPr/>
          </p:nvSpPr>
          <p:spPr bwMode="auto">
            <a:xfrm flipH="1">
              <a:off x="2256" y="2256"/>
              <a:ext cx="437" cy="480"/>
            </a:xfrm>
            <a:prstGeom prst="line">
              <a:avLst/>
            </a:prstGeom>
            <a:noFill/>
            <a:ln w="2857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8718" name="Cloud"/>
            <p:cNvSpPr>
              <a:spLocks noChangeAspect="1" noEditPoints="1" noChangeArrowheads="1"/>
            </p:cNvSpPr>
            <p:nvPr/>
          </p:nvSpPr>
          <p:spPr bwMode="auto">
            <a:xfrm>
              <a:off x="2166" y="1961"/>
              <a:ext cx="1016" cy="63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1"/>
            </a:solidFill>
            <a:ln w="9525">
              <a:solidFill>
                <a:schemeClr val="tx1"/>
              </a:solidFill>
              <a:miter lim="800000"/>
              <a:headEnd/>
              <a:tailEnd/>
            </a:ln>
            <a:effectLst>
              <a:outerShdw dist="89803" dir="2700000" algn="ctr" rotWithShape="0">
                <a:schemeClr val="bg2"/>
              </a:outerShdw>
            </a:effectLst>
          </p:spPr>
          <p:txBody>
            <a:bodyPr/>
            <a:lstStyle/>
            <a:p>
              <a:pPr>
                <a:defRPr/>
              </a:pPr>
              <a:endParaRPr lang="hu-HU"/>
            </a:p>
          </p:txBody>
        </p:sp>
      </p:grpSp>
      <p:grpSp>
        <p:nvGrpSpPr>
          <p:cNvPr id="24591" name="Group 31"/>
          <p:cNvGrpSpPr>
            <a:grpSpLocks/>
          </p:cNvGrpSpPr>
          <p:nvPr/>
        </p:nvGrpSpPr>
        <p:grpSpPr bwMode="auto">
          <a:xfrm>
            <a:off x="3200400" y="3733800"/>
            <a:ext cx="2209800" cy="1828800"/>
            <a:chOff x="2016" y="2342"/>
            <a:chExt cx="1392" cy="1152"/>
          </a:xfrm>
        </p:grpSpPr>
        <p:sp>
          <p:nvSpPr>
            <p:cNvPr id="498720" name="Oval 32"/>
            <p:cNvSpPr>
              <a:spLocks noChangeArrowheads="1"/>
            </p:cNvSpPr>
            <p:nvPr/>
          </p:nvSpPr>
          <p:spPr bwMode="auto">
            <a:xfrm>
              <a:off x="2640" y="291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21" name="Oval 33"/>
            <p:cNvSpPr>
              <a:spLocks noChangeArrowheads="1"/>
            </p:cNvSpPr>
            <p:nvPr/>
          </p:nvSpPr>
          <p:spPr bwMode="auto">
            <a:xfrm>
              <a:off x="2592" y="263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22" name="Oval 34"/>
            <p:cNvSpPr>
              <a:spLocks noChangeArrowheads="1"/>
            </p:cNvSpPr>
            <p:nvPr/>
          </p:nvSpPr>
          <p:spPr bwMode="auto">
            <a:xfrm>
              <a:off x="2688" y="287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23" name="Oval 35"/>
            <p:cNvSpPr>
              <a:spLocks noChangeArrowheads="1"/>
            </p:cNvSpPr>
            <p:nvPr/>
          </p:nvSpPr>
          <p:spPr bwMode="auto">
            <a:xfrm>
              <a:off x="2640" y="301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24" name="Oval 36"/>
            <p:cNvSpPr>
              <a:spLocks noChangeArrowheads="1"/>
            </p:cNvSpPr>
            <p:nvPr/>
          </p:nvSpPr>
          <p:spPr bwMode="auto">
            <a:xfrm>
              <a:off x="2736" y="296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25" name="Oval 37"/>
            <p:cNvSpPr>
              <a:spLocks noChangeArrowheads="1"/>
            </p:cNvSpPr>
            <p:nvPr/>
          </p:nvSpPr>
          <p:spPr bwMode="auto">
            <a:xfrm>
              <a:off x="2736" y="301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26" name="Oval 38"/>
            <p:cNvSpPr>
              <a:spLocks noChangeArrowheads="1"/>
            </p:cNvSpPr>
            <p:nvPr/>
          </p:nvSpPr>
          <p:spPr bwMode="auto">
            <a:xfrm>
              <a:off x="2784" y="306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27" name="Oval 39"/>
            <p:cNvSpPr>
              <a:spLocks noChangeArrowheads="1"/>
            </p:cNvSpPr>
            <p:nvPr/>
          </p:nvSpPr>
          <p:spPr bwMode="auto">
            <a:xfrm>
              <a:off x="2784" y="296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28" name="Oval 40"/>
            <p:cNvSpPr>
              <a:spLocks noChangeArrowheads="1"/>
            </p:cNvSpPr>
            <p:nvPr/>
          </p:nvSpPr>
          <p:spPr bwMode="auto">
            <a:xfrm>
              <a:off x="2736" y="311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29" name="Oval 41"/>
            <p:cNvSpPr>
              <a:spLocks noChangeArrowheads="1"/>
            </p:cNvSpPr>
            <p:nvPr/>
          </p:nvSpPr>
          <p:spPr bwMode="auto">
            <a:xfrm>
              <a:off x="2832" y="306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30" name="Oval 42"/>
            <p:cNvSpPr>
              <a:spLocks noChangeArrowheads="1"/>
            </p:cNvSpPr>
            <p:nvPr/>
          </p:nvSpPr>
          <p:spPr bwMode="auto">
            <a:xfrm>
              <a:off x="2448" y="291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31" name="Oval 43"/>
            <p:cNvSpPr>
              <a:spLocks noChangeArrowheads="1"/>
            </p:cNvSpPr>
            <p:nvPr/>
          </p:nvSpPr>
          <p:spPr bwMode="auto">
            <a:xfrm>
              <a:off x="2496" y="296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32" name="Oval 44"/>
            <p:cNvSpPr>
              <a:spLocks noChangeArrowheads="1"/>
            </p:cNvSpPr>
            <p:nvPr/>
          </p:nvSpPr>
          <p:spPr bwMode="auto">
            <a:xfrm>
              <a:off x="2496" y="287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33" name="Oval 45"/>
            <p:cNvSpPr>
              <a:spLocks noChangeArrowheads="1"/>
            </p:cNvSpPr>
            <p:nvPr/>
          </p:nvSpPr>
          <p:spPr bwMode="auto">
            <a:xfrm>
              <a:off x="2448" y="301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34" name="Oval 46"/>
            <p:cNvSpPr>
              <a:spLocks noChangeArrowheads="1"/>
            </p:cNvSpPr>
            <p:nvPr/>
          </p:nvSpPr>
          <p:spPr bwMode="auto">
            <a:xfrm>
              <a:off x="2544" y="258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35" name="Oval 47"/>
            <p:cNvSpPr>
              <a:spLocks noChangeArrowheads="1"/>
            </p:cNvSpPr>
            <p:nvPr/>
          </p:nvSpPr>
          <p:spPr bwMode="auto">
            <a:xfrm>
              <a:off x="2496" y="311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36" name="Oval 48"/>
            <p:cNvSpPr>
              <a:spLocks noChangeArrowheads="1"/>
            </p:cNvSpPr>
            <p:nvPr/>
          </p:nvSpPr>
          <p:spPr bwMode="auto">
            <a:xfrm>
              <a:off x="2592" y="315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37" name="Oval 49"/>
            <p:cNvSpPr>
              <a:spLocks noChangeArrowheads="1"/>
            </p:cNvSpPr>
            <p:nvPr/>
          </p:nvSpPr>
          <p:spPr bwMode="auto">
            <a:xfrm>
              <a:off x="2544" y="306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38" name="Oval 50"/>
            <p:cNvSpPr>
              <a:spLocks noChangeArrowheads="1"/>
            </p:cNvSpPr>
            <p:nvPr/>
          </p:nvSpPr>
          <p:spPr bwMode="auto">
            <a:xfrm>
              <a:off x="2400" y="306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39" name="Oval 51"/>
            <p:cNvSpPr>
              <a:spLocks noChangeArrowheads="1"/>
            </p:cNvSpPr>
            <p:nvPr/>
          </p:nvSpPr>
          <p:spPr bwMode="auto">
            <a:xfrm>
              <a:off x="2544" y="291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40" name="Oval 52"/>
            <p:cNvSpPr>
              <a:spLocks noChangeArrowheads="1"/>
            </p:cNvSpPr>
            <p:nvPr/>
          </p:nvSpPr>
          <p:spPr bwMode="auto">
            <a:xfrm>
              <a:off x="2304" y="311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41" name="Oval 53"/>
            <p:cNvSpPr>
              <a:spLocks noChangeArrowheads="1"/>
            </p:cNvSpPr>
            <p:nvPr/>
          </p:nvSpPr>
          <p:spPr bwMode="auto">
            <a:xfrm>
              <a:off x="2736" y="287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42" name="Oval 54"/>
            <p:cNvSpPr>
              <a:spLocks noChangeArrowheads="1"/>
            </p:cNvSpPr>
            <p:nvPr/>
          </p:nvSpPr>
          <p:spPr bwMode="auto">
            <a:xfrm>
              <a:off x="2832" y="301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43" name="Oval 55"/>
            <p:cNvSpPr>
              <a:spLocks noChangeArrowheads="1"/>
            </p:cNvSpPr>
            <p:nvPr/>
          </p:nvSpPr>
          <p:spPr bwMode="auto">
            <a:xfrm>
              <a:off x="2640" y="306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44" name="Oval 56"/>
            <p:cNvSpPr>
              <a:spLocks noChangeArrowheads="1"/>
            </p:cNvSpPr>
            <p:nvPr/>
          </p:nvSpPr>
          <p:spPr bwMode="auto">
            <a:xfrm>
              <a:off x="2784" y="291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45" name="Oval 57"/>
            <p:cNvSpPr>
              <a:spLocks noChangeArrowheads="1"/>
            </p:cNvSpPr>
            <p:nvPr/>
          </p:nvSpPr>
          <p:spPr bwMode="auto">
            <a:xfrm>
              <a:off x="2640" y="311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46" name="Oval 58"/>
            <p:cNvSpPr>
              <a:spLocks noChangeArrowheads="1"/>
            </p:cNvSpPr>
            <p:nvPr/>
          </p:nvSpPr>
          <p:spPr bwMode="auto">
            <a:xfrm>
              <a:off x="2688" y="315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47" name="Oval 59"/>
            <p:cNvSpPr>
              <a:spLocks noChangeArrowheads="1"/>
            </p:cNvSpPr>
            <p:nvPr/>
          </p:nvSpPr>
          <p:spPr bwMode="auto">
            <a:xfrm>
              <a:off x="2688" y="306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48" name="Oval 60"/>
            <p:cNvSpPr>
              <a:spLocks noChangeArrowheads="1"/>
            </p:cNvSpPr>
            <p:nvPr/>
          </p:nvSpPr>
          <p:spPr bwMode="auto">
            <a:xfrm>
              <a:off x="2640" y="320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49" name="Oval 61"/>
            <p:cNvSpPr>
              <a:spLocks noChangeArrowheads="1"/>
            </p:cNvSpPr>
            <p:nvPr/>
          </p:nvSpPr>
          <p:spPr bwMode="auto">
            <a:xfrm>
              <a:off x="2736" y="315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50" name="Oval 62"/>
            <p:cNvSpPr>
              <a:spLocks noChangeArrowheads="1"/>
            </p:cNvSpPr>
            <p:nvPr/>
          </p:nvSpPr>
          <p:spPr bwMode="auto">
            <a:xfrm>
              <a:off x="2736" y="320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51" name="Oval 63"/>
            <p:cNvSpPr>
              <a:spLocks noChangeArrowheads="1"/>
            </p:cNvSpPr>
            <p:nvPr/>
          </p:nvSpPr>
          <p:spPr bwMode="auto">
            <a:xfrm>
              <a:off x="2784" y="325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52" name="Oval 64"/>
            <p:cNvSpPr>
              <a:spLocks noChangeArrowheads="1"/>
            </p:cNvSpPr>
            <p:nvPr/>
          </p:nvSpPr>
          <p:spPr bwMode="auto">
            <a:xfrm>
              <a:off x="2784" y="315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53" name="Oval 65"/>
            <p:cNvSpPr>
              <a:spLocks noChangeArrowheads="1"/>
            </p:cNvSpPr>
            <p:nvPr/>
          </p:nvSpPr>
          <p:spPr bwMode="auto">
            <a:xfrm>
              <a:off x="2736" y="330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54" name="Oval 66"/>
            <p:cNvSpPr>
              <a:spLocks noChangeArrowheads="1"/>
            </p:cNvSpPr>
            <p:nvPr/>
          </p:nvSpPr>
          <p:spPr bwMode="auto">
            <a:xfrm>
              <a:off x="2832" y="325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55" name="Oval 67"/>
            <p:cNvSpPr>
              <a:spLocks noChangeArrowheads="1"/>
            </p:cNvSpPr>
            <p:nvPr/>
          </p:nvSpPr>
          <p:spPr bwMode="auto">
            <a:xfrm>
              <a:off x="2448" y="311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56" name="Oval 68"/>
            <p:cNvSpPr>
              <a:spLocks noChangeArrowheads="1"/>
            </p:cNvSpPr>
            <p:nvPr/>
          </p:nvSpPr>
          <p:spPr bwMode="auto">
            <a:xfrm>
              <a:off x="2496" y="315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57" name="Oval 69"/>
            <p:cNvSpPr>
              <a:spLocks noChangeArrowheads="1"/>
            </p:cNvSpPr>
            <p:nvPr/>
          </p:nvSpPr>
          <p:spPr bwMode="auto">
            <a:xfrm>
              <a:off x="2496" y="306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58" name="Oval 70"/>
            <p:cNvSpPr>
              <a:spLocks noChangeArrowheads="1"/>
            </p:cNvSpPr>
            <p:nvPr/>
          </p:nvSpPr>
          <p:spPr bwMode="auto">
            <a:xfrm>
              <a:off x="2448" y="320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59" name="Oval 71"/>
            <p:cNvSpPr>
              <a:spLocks noChangeArrowheads="1"/>
            </p:cNvSpPr>
            <p:nvPr/>
          </p:nvSpPr>
          <p:spPr bwMode="auto">
            <a:xfrm>
              <a:off x="2544" y="315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60" name="Oval 72"/>
            <p:cNvSpPr>
              <a:spLocks noChangeArrowheads="1"/>
            </p:cNvSpPr>
            <p:nvPr/>
          </p:nvSpPr>
          <p:spPr bwMode="auto">
            <a:xfrm>
              <a:off x="2496" y="330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61" name="Oval 73"/>
            <p:cNvSpPr>
              <a:spLocks noChangeArrowheads="1"/>
            </p:cNvSpPr>
            <p:nvPr/>
          </p:nvSpPr>
          <p:spPr bwMode="auto">
            <a:xfrm>
              <a:off x="2592" y="335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62" name="Oval 74"/>
            <p:cNvSpPr>
              <a:spLocks noChangeArrowheads="1"/>
            </p:cNvSpPr>
            <p:nvPr/>
          </p:nvSpPr>
          <p:spPr bwMode="auto">
            <a:xfrm>
              <a:off x="2544" y="325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63" name="Oval 75"/>
            <p:cNvSpPr>
              <a:spLocks noChangeArrowheads="1"/>
            </p:cNvSpPr>
            <p:nvPr/>
          </p:nvSpPr>
          <p:spPr bwMode="auto">
            <a:xfrm>
              <a:off x="2400" y="325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64" name="Oval 76"/>
            <p:cNvSpPr>
              <a:spLocks noChangeArrowheads="1"/>
            </p:cNvSpPr>
            <p:nvPr/>
          </p:nvSpPr>
          <p:spPr bwMode="auto">
            <a:xfrm>
              <a:off x="2544" y="311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65" name="Oval 77"/>
            <p:cNvSpPr>
              <a:spLocks noChangeArrowheads="1"/>
            </p:cNvSpPr>
            <p:nvPr/>
          </p:nvSpPr>
          <p:spPr bwMode="auto">
            <a:xfrm>
              <a:off x="2544" y="306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66" name="Oval 78"/>
            <p:cNvSpPr>
              <a:spLocks noChangeArrowheads="1"/>
            </p:cNvSpPr>
            <p:nvPr/>
          </p:nvSpPr>
          <p:spPr bwMode="auto">
            <a:xfrm>
              <a:off x="2688" y="277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67" name="Oval 79"/>
            <p:cNvSpPr>
              <a:spLocks noChangeArrowheads="1"/>
            </p:cNvSpPr>
            <p:nvPr/>
          </p:nvSpPr>
          <p:spPr bwMode="auto">
            <a:xfrm>
              <a:off x="2832" y="320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68" name="Oval 80"/>
            <p:cNvSpPr>
              <a:spLocks noChangeArrowheads="1"/>
            </p:cNvSpPr>
            <p:nvPr/>
          </p:nvSpPr>
          <p:spPr bwMode="auto">
            <a:xfrm>
              <a:off x="2640" y="325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69" name="Oval 81"/>
            <p:cNvSpPr>
              <a:spLocks noChangeArrowheads="1"/>
            </p:cNvSpPr>
            <p:nvPr/>
          </p:nvSpPr>
          <p:spPr bwMode="auto">
            <a:xfrm>
              <a:off x="2784" y="311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70" name="Oval 82"/>
            <p:cNvSpPr>
              <a:spLocks noChangeArrowheads="1"/>
            </p:cNvSpPr>
            <p:nvPr/>
          </p:nvSpPr>
          <p:spPr bwMode="auto">
            <a:xfrm>
              <a:off x="2784" y="296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71" name="Oval 83"/>
            <p:cNvSpPr>
              <a:spLocks noChangeArrowheads="1"/>
            </p:cNvSpPr>
            <p:nvPr/>
          </p:nvSpPr>
          <p:spPr bwMode="auto">
            <a:xfrm>
              <a:off x="2832" y="301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72" name="Oval 84"/>
            <p:cNvSpPr>
              <a:spLocks noChangeArrowheads="1"/>
            </p:cNvSpPr>
            <p:nvPr/>
          </p:nvSpPr>
          <p:spPr bwMode="auto">
            <a:xfrm>
              <a:off x="2832" y="291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73" name="Oval 85"/>
            <p:cNvSpPr>
              <a:spLocks noChangeArrowheads="1"/>
            </p:cNvSpPr>
            <p:nvPr/>
          </p:nvSpPr>
          <p:spPr bwMode="auto">
            <a:xfrm>
              <a:off x="2784" y="306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74" name="Oval 86"/>
            <p:cNvSpPr>
              <a:spLocks noChangeArrowheads="1"/>
            </p:cNvSpPr>
            <p:nvPr/>
          </p:nvSpPr>
          <p:spPr bwMode="auto">
            <a:xfrm>
              <a:off x="2880" y="301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75" name="Oval 87"/>
            <p:cNvSpPr>
              <a:spLocks noChangeArrowheads="1"/>
            </p:cNvSpPr>
            <p:nvPr/>
          </p:nvSpPr>
          <p:spPr bwMode="auto">
            <a:xfrm>
              <a:off x="2880" y="306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76" name="Oval 88"/>
            <p:cNvSpPr>
              <a:spLocks noChangeArrowheads="1"/>
            </p:cNvSpPr>
            <p:nvPr/>
          </p:nvSpPr>
          <p:spPr bwMode="auto">
            <a:xfrm>
              <a:off x="2928" y="311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77" name="Oval 89"/>
            <p:cNvSpPr>
              <a:spLocks noChangeArrowheads="1"/>
            </p:cNvSpPr>
            <p:nvPr/>
          </p:nvSpPr>
          <p:spPr bwMode="auto">
            <a:xfrm>
              <a:off x="2928" y="301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78" name="Oval 90"/>
            <p:cNvSpPr>
              <a:spLocks noChangeArrowheads="1"/>
            </p:cNvSpPr>
            <p:nvPr/>
          </p:nvSpPr>
          <p:spPr bwMode="auto">
            <a:xfrm>
              <a:off x="2880" y="315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79" name="Oval 91"/>
            <p:cNvSpPr>
              <a:spLocks noChangeArrowheads="1"/>
            </p:cNvSpPr>
            <p:nvPr/>
          </p:nvSpPr>
          <p:spPr bwMode="auto">
            <a:xfrm>
              <a:off x="2976" y="311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80" name="Oval 92"/>
            <p:cNvSpPr>
              <a:spLocks noChangeArrowheads="1"/>
            </p:cNvSpPr>
            <p:nvPr/>
          </p:nvSpPr>
          <p:spPr bwMode="auto">
            <a:xfrm>
              <a:off x="2496" y="267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81" name="Oval 93"/>
            <p:cNvSpPr>
              <a:spLocks noChangeArrowheads="1"/>
            </p:cNvSpPr>
            <p:nvPr/>
          </p:nvSpPr>
          <p:spPr bwMode="auto">
            <a:xfrm>
              <a:off x="2640" y="301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82" name="Oval 94"/>
            <p:cNvSpPr>
              <a:spLocks noChangeArrowheads="1"/>
            </p:cNvSpPr>
            <p:nvPr/>
          </p:nvSpPr>
          <p:spPr bwMode="auto">
            <a:xfrm>
              <a:off x="2640" y="291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83" name="Oval 95"/>
            <p:cNvSpPr>
              <a:spLocks noChangeArrowheads="1"/>
            </p:cNvSpPr>
            <p:nvPr/>
          </p:nvSpPr>
          <p:spPr bwMode="auto">
            <a:xfrm>
              <a:off x="2592" y="306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84" name="Oval 96"/>
            <p:cNvSpPr>
              <a:spLocks noChangeArrowheads="1"/>
            </p:cNvSpPr>
            <p:nvPr/>
          </p:nvSpPr>
          <p:spPr bwMode="auto">
            <a:xfrm>
              <a:off x="2688" y="267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85" name="Oval 97"/>
            <p:cNvSpPr>
              <a:spLocks noChangeArrowheads="1"/>
            </p:cNvSpPr>
            <p:nvPr/>
          </p:nvSpPr>
          <p:spPr bwMode="auto">
            <a:xfrm>
              <a:off x="2640" y="315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86" name="Oval 98"/>
            <p:cNvSpPr>
              <a:spLocks noChangeArrowheads="1"/>
            </p:cNvSpPr>
            <p:nvPr/>
          </p:nvSpPr>
          <p:spPr bwMode="auto">
            <a:xfrm>
              <a:off x="2736" y="320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87" name="Oval 99"/>
            <p:cNvSpPr>
              <a:spLocks noChangeArrowheads="1"/>
            </p:cNvSpPr>
            <p:nvPr/>
          </p:nvSpPr>
          <p:spPr bwMode="auto">
            <a:xfrm>
              <a:off x="2544" y="272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88" name="Oval 100"/>
            <p:cNvSpPr>
              <a:spLocks noChangeArrowheads="1"/>
            </p:cNvSpPr>
            <p:nvPr/>
          </p:nvSpPr>
          <p:spPr bwMode="auto">
            <a:xfrm>
              <a:off x="2544" y="311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89" name="Oval 101"/>
            <p:cNvSpPr>
              <a:spLocks noChangeArrowheads="1"/>
            </p:cNvSpPr>
            <p:nvPr/>
          </p:nvSpPr>
          <p:spPr bwMode="auto">
            <a:xfrm>
              <a:off x="2688" y="258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90" name="Oval 102"/>
            <p:cNvSpPr>
              <a:spLocks noChangeArrowheads="1"/>
            </p:cNvSpPr>
            <p:nvPr/>
          </p:nvSpPr>
          <p:spPr bwMode="auto">
            <a:xfrm>
              <a:off x="2688" y="291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91" name="Oval 103"/>
            <p:cNvSpPr>
              <a:spLocks noChangeArrowheads="1"/>
            </p:cNvSpPr>
            <p:nvPr/>
          </p:nvSpPr>
          <p:spPr bwMode="auto">
            <a:xfrm>
              <a:off x="2880" y="291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92" name="Oval 104"/>
            <p:cNvSpPr>
              <a:spLocks noChangeArrowheads="1"/>
            </p:cNvSpPr>
            <p:nvPr/>
          </p:nvSpPr>
          <p:spPr bwMode="auto">
            <a:xfrm>
              <a:off x="2976" y="306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93" name="Oval 105"/>
            <p:cNvSpPr>
              <a:spLocks noChangeArrowheads="1"/>
            </p:cNvSpPr>
            <p:nvPr/>
          </p:nvSpPr>
          <p:spPr bwMode="auto">
            <a:xfrm>
              <a:off x="2784" y="311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94" name="Oval 106"/>
            <p:cNvSpPr>
              <a:spLocks noChangeArrowheads="1"/>
            </p:cNvSpPr>
            <p:nvPr/>
          </p:nvSpPr>
          <p:spPr bwMode="auto">
            <a:xfrm>
              <a:off x="2928" y="296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95" name="Oval 107"/>
            <p:cNvSpPr>
              <a:spLocks noChangeArrowheads="1"/>
            </p:cNvSpPr>
            <p:nvPr/>
          </p:nvSpPr>
          <p:spPr bwMode="auto">
            <a:xfrm>
              <a:off x="2496" y="282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96" name="Oval 108"/>
            <p:cNvSpPr>
              <a:spLocks noChangeArrowheads="1"/>
            </p:cNvSpPr>
            <p:nvPr/>
          </p:nvSpPr>
          <p:spPr bwMode="auto">
            <a:xfrm>
              <a:off x="2880" y="282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97" name="Oval 109"/>
            <p:cNvSpPr>
              <a:spLocks noChangeArrowheads="1"/>
            </p:cNvSpPr>
            <p:nvPr/>
          </p:nvSpPr>
          <p:spPr bwMode="auto">
            <a:xfrm>
              <a:off x="2544" y="277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98" name="Oval 110"/>
            <p:cNvSpPr>
              <a:spLocks noChangeArrowheads="1"/>
            </p:cNvSpPr>
            <p:nvPr/>
          </p:nvSpPr>
          <p:spPr bwMode="auto">
            <a:xfrm>
              <a:off x="2496" y="291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799" name="Oval 111"/>
            <p:cNvSpPr>
              <a:spLocks noChangeArrowheads="1"/>
            </p:cNvSpPr>
            <p:nvPr/>
          </p:nvSpPr>
          <p:spPr bwMode="auto">
            <a:xfrm>
              <a:off x="2976" y="287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800" name="Oval 112"/>
            <p:cNvSpPr>
              <a:spLocks noChangeArrowheads="1"/>
            </p:cNvSpPr>
            <p:nvPr/>
          </p:nvSpPr>
          <p:spPr bwMode="auto">
            <a:xfrm>
              <a:off x="2592" y="291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801" name="Oval 113"/>
            <p:cNvSpPr>
              <a:spLocks noChangeArrowheads="1"/>
            </p:cNvSpPr>
            <p:nvPr/>
          </p:nvSpPr>
          <p:spPr bwMode="auto">
            <a:xfrm>
              <a:off x="2640" y="296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802" name="Oval 114"/>
            <p:cNvSpPr>
              <a:spLocks noChangeArrowheads="1"/>
            </p:cNvSpPr>
            <p:nvPr/>
          </p:nvSpPr>
          <p:spPr bwMode="auto">
            <a:xfrm>
              <a:off x="2640" y="287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803" name="Oval 115"/>
            <p:cNvSpPr>
              <a:spLocks noChangeArrowheads="1"/>
            </p:cNvSpPr>
            <p:nvPr/>
          </p:nvSpPr>
          <p:spPr bwMode="auto">
            <a:xfrm>
              <a:off x="2592" y="282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804" name="Oval 116"/>
            <p:cNvSpPr>
              <a:spLocks noChangeArrowheads="1"/>
            </p:cNvSpPr>
            <p:nvPr/>
          </p:nvSpPr>
          <p:spPr bwMode="auto">
            <a:xfrm>
              <a:off x="2784" y="277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805" name="Oval 117"/>
            <p:cNvSpPr>
              <a:spLocks noChangeArrowheads="1"/>
            </p:cNvSpPr>
            <p:nvPr/>
          </p:nvSpPr>
          <p:spPr bwMode="auto">
            <a:xfrm>
              <a:off x="2304" y="282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806" name="Oval 118"/>
            <p:cNvSpPr>
              <a:spLocks noChangeArrowheads="1"/>
            </p:cNvSpPr>
            <p:nvPr/>
          </p:nvSpPr>
          <p:spPr bwMode="auto">
            <a:xfrm>
              <a:off x="2352" y="287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807" name="Oval 119"/>
            <p:cNvSpPr>
              <a:spLocks noChangeArrowheads="1"/>
            </p:cNvSpPr>
            <p:nvPr/>
          </p:nvSpPr>
          <p:spPr bwMode="auto">
            <a:xfrm>
              <a:off x="2352" y="277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808" name="Oval 120"/>
            <p:cNvSpPr>
              <a:spLocks noChangeArrowheads="1"/>
            </p:cNvSpPr>
            <p:nvPr/>
          </p:nvSpPr>
          <p:spPr bwMode="auto">
            <a:xfrm>
              <a:off x="2304" y="291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809" name="Oval 121"/>
            <p:cNvSpPr>
              <a:spLocks noChangeArrowheads="1"/>
            </p:cNvSpPr>
            <p:nvPr/>
          </p:nvSpPr>
          <p:spPr bwMode="auto">
            <a:xfrm>
              <a:off x="2400" y="2870"/>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810" name="Oval 122"/>
            <p:cNvSpPr>
              <a:spLocks noChangeArrowheads="1"/>
            </p:cNvSpPr>
            <p:nvPr/>
          </p:nvSpPr>
          <p:spPr bwMode="auto">
            <a:xfrm>
              <a:off x="2352" y="301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811" name="Oval 123"/>
            <p:cNvSpPr>
              <a:spLocks noChangeArrowheads="1"/>
            </p:cNvSpPr>
            <p:nvPr/>
          </p:nvSpPr>
          <p:spPr bwMode="auto">
            <a:xfrm>
              <a:off x="2448" y="306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812" name="Oval 124"/>
            <p:cNvSpPr>
              <a:spLocks noChangeArrowheads="1"/>
            </p:cNvSpPr>
            <p:nvPr/>
          </p:nvSpPr>
          <p:spPr bwMode="auto">
            <a:xfrm>
              <a:off x="2400" y="296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813" name="Oval 125"/>
            <p:cNvSpPr>
              <a:spLocks noChangeArrowheads="1"/>
            </p:cNvSpPr>
            <p:nvPr/>
          </p:nvSpPr>
          <p:spPr bwMode="auto">
            <a:xfrm>
              <a:off x="2256" y="296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814" name="Oval 126"/>
            <p:cNvSpPr>
              <a:spLocks noChangeArrowheads="1"/>
            </p:cNvSpPr>
            <p:nvPr/>
          </p:nvSpPr>
          <p:spPr bwMode="auto">
            <a:xfrm>
              <a:off x="2400" y="282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815" name="Oval 127"/>
            <p:cNvSpPr>
              <a:spLocks noChangeArrowheads="1"/>
            </p:cNvSpPr>
            <p:nvPr/>
          </p:nvSpPr>
          <p:spPr bwMode="auto">
            <a:xfrm>
              <a:off x="2400" y="277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816" name="Oval 128"/>
            <p:cNvSpPr>
              <a:spLocks noChangeArrowheads="1"/>
            </p:cNvSpPr>
            <p:nvPr/>
          </p:nvSpPr>
          <p:spPr bwMode="auto">
            <a:xfrm>
              <a:off x="2592" y="2774"/>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817" name="Oval 129"/>
            <p:cNvSpPr>
              <a:spLocks noChangeArrowheads="1"/>
            </p:cNvSpPr>
            <p:nvPr/>
          </p:nvSpPr>
          <p:spPr bwMode="auto">
            <a:xfrm>
              <a:off x="2688" y="2918"/>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818" name="Oval 130"/>
            <p:cNvSpPr>
              <a:spLocks noChangeArrowheads="1"/>
            </p:cNvSpPr>
            <p:nvPr/>
          </p:nvSpPr>
          <p:spPr bwMode="auto">
            <a:xfrm>
              <a:off x="2496" y="2966"/>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819" name="Oval 131"/>
            <p:cNvSpPr>
              <a:spLocks noChangeArrowheads="1"/>
            </p:cNvSpPr>
            <p:nvPr/>
          </p:nvSpPr>
          <p:spPr bwMode="auto">
            <a:xfrm>
              <a:off x="2640" y="2822"/>
              <a:ext cx="48" cy="48"/>
            </a:xfrm>
            <a:prstGeom prst="ellipse">
              <a:avLst/>
            </a:prstGeom>
            <a:solidFill>
              <a:schemeClr val="tx1"/>
            </a:solidFill>
            <a:ln w="9525">
              <a:solidFill>
                <a:schemeClr val="tx1"/>
              </a:solidFill>
              <a:round/>
              <a:headEnd/>
              <a:tailEnd/>
            </a:ln>
            <a:effectLst>
              <a:outerShdw dist="17961" dir="2700000" algn="ctr" rotWithShape="0">
                <a:schemeClr val="bg2"/>
              </a:outerShdw>
            </a:effectLst>
          </p:spPr>
          <p:txBody>
            <a:bodyPr wrap="none" anchor="ctr"/>
            <a:lstStyle/>
            <a:p>
              <a:pPr>
                <a:defRPr/>
              </a:pPr>
              <a:endParaRPr lang="hu-HU"/>
            </a:p>
          </p:txBody>
        </p:sp>
        <p:sp>
          <p:nvSpPr>
            <p:cNvPr id="498820" name="Line 132"/>
            <p:cNvSpPr>
              <a:spLocks noChangeShapeType="1"/>
            </p:cNvSpPr>
            <p:nvPr/>
          </p:nvSpPr>
          <p:spPr bwMode="auto">
            <a:xfrm flipH="1" flipV="1">
              <a:off x="2544" y="2342"/>
              <a:ext cx="48" cy="288"/>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8821" name="Line 133"/>
            <p:cNvSpPr>
              <a:spLocks noChangeShapeType="1"/>
            </p:cNvSpPr>
            <p:nvPr/>
          </p:nvSpPr>
          <p:spPr bwMode="auto">
            <a:xfrm flipH="1" flipV="1">
              <a:off x="2256" y="2438"/>
              <a:ext cx="240" cy="240"/>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8822" name="Line 134"/>
            <p:cNvSpPr>
              <a:spLocks noChangeShapeType="1"/>
            </p:cNvSpPr>
            <p:nvPr/>
          </p:nvSpPr>
          <p:spPr bwMode="auto">
            <a:xfrm flipV="1">
              <a:off x="2688" y="2388"/>
              <a:ext cx="96" cy="290"/>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8823" name="Line 135"/>
            <p:cNvSpPr>
              <a:spLocks noChangeShapeType="1"/>
            </p:cNvSpPr>
            <p:nvPr/>
          </p:nvSpPr>
          <p:spPr bwMode="auto">
            <a:xfrm flipV="1">
              <a:off x="2832" y="2480"/>
              <a:ext cx="288" cy="294"/>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8824" name="Line 136"/>
            <p:cNvSpPr>
              <a:spLocks noChangeShapeType="1"/>
            </p:cNvSpPr>
            <p:nvPr/>
          </p:nvSpPr>
          <p:spPr bwMode="auto">
            <a:xfrm flipH="1" flipV="1">
              <a:off x="2016" y="2803"/>
              <a:ext cx="336" cy="19"/>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8825" name="Line 137"/>
            <p:cNvSpPr>
              <a:spLocks noChangeShapeType="1"/>
            </p:cNvSpPr>
            <p:nvPr/>
          </p:nvSpPr>
          <p:spPr bwMode="auto">
            <a:xfrm flipV="1">
              <a:off x="2928" y="2618"/>
              <a:ext cx="384" cy="204"/>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8826" name="Line 138"/>
            <p:cNvSpPr>
              <a:spLocks noChangeShapeType="1"/>
            </p:cNvSpPr>
            <p:nvPr/>
          </p:nvSpPr>
          <p:spPr bwMode="auto">
            <a:xfrm flipV="1">
              <a:off x="2976" y="2870"/>
              <a:ext cx="432" cy="96"/>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8827" name="Line 139"/>
            <p:cNvSpPr>
              <a:spLocks noChangeShapeType="1"/>
            </p:cNvSpPr>
            <p:nvPr/>
          </p:nvSpPr>
          <p:spPr bwMode="auto">
            <a:xfrm>
              <a:off x="3024" y="3110"/>
              <a:ext cx="271" cy="44"/>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8828" name="Line 140"/>
            <p:cNvSpPr>
              <a:spLocks noChangeShapeType="1"/>
            </p:cNvSpPr>
            <p:nvPr/>
          </p:nvSpPr>
          <p:spPr bwMode="auto">
            <a:xfrm>
              <a:off x="2832" y="3206"/>
              <a:ext cx="240" cy="196"/>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8829" name="Line 141"/>
            <p:cNvSpPr>
              <a:spLocks noChangeShapeType="1"/>
            </p:cNvSpPr>
            <p:nvPr/>
          </p:nvSpPr>
          <p:spPr bwMode="auto">
            <a:xfrm flipH="1">
              <a:off x="2544" y="3254"/>
              <a:ext cx="48" cy="240"/>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sp>
          <p:nvSpPr>
            <p:cNvPr id="498830" name="Line 142"/>
            <p:cNvSpPr>
              <a:spLocks noChangeShapeType="1"/>
            </p:cNvSpPr>
            <p:nvPr/>
          </p:nvSpPr>
          <p:spPr bwMode="auto">
            <a:xfrm flipH="1">
              <a:off x="2256" y="3158"/>
              <a:ext cx="192" cy="244"/>
            </a:xfrm>
            <a:prstGeom prst="line">
              <a:avLst/>
            </a:prstGeom>
            <a:noFill/>
            <a:ln w="9525">
              <a:solidFill>
                <a:schemeClr val="tx1"/>
              </a:solidFill>
              <a:round/>
              <a:headEnd/>
              <a:tailEnd type="triangle" w="med" len="med"/>
            </a:ln>
            <a:effectLst>
              <a:outerShdw dist="17961" dir="2700000" algn="ctr" rotWithShape="0">
                <a:schemeClr val="bg2"/>
              </a:outerShdw>
            </a:effectLst>
          </p:spPr>
          <p:txBody>
            <a:bodyPr wrap="none"/>
            <a:lstStyle/>
            <a:p>
              <a:pPr>
                <a:defRPr/>
              </a:pPr>
              <a:endParaRPr lang="hu-HU"/>
            </a:p>
          </p:txBody>
        </p:sp>
      </p:grpSp>
      <p:grpSp>
        <p:nvGrpSpPr>
          <p:cNvPr id="24592" name="Group 143"/>
          <p:cNvGrpSpPr>
            <a:grpSpLocks/>
          </p:cNvGrpSpPr>
          <p:nvPr/>
        </p:nvGrpSpPr>
        <p:grpSpPr bwMode="auto">
          <a:xfrm>
            <a:off x="5867400" y="3971925"/>
            <a:ext cx="2971800" cy="2352675"/>
            <a:chOff x="3696" y="2502"/>
            <a:chExt cx="1872" cy="1482"/>
          </a:xfrm>
        </p:grpSpPr>
        <p:cxnSp>
          <p:nvCxnSpPr>
            <p:cNvPr id="498832" name="AutoShape 144"/>
            <p:cNvCxnSpPr>
              <a:cxnSpLocks noChangeShapeType="1"/>
              <a:stCxn id="498697" idx="2"/>
              <a:endCxn id="498833" idx="1"/>
            </p:cNvCxnSpPr>
            <p:nvPr/>
          </p:nvCxnSpPr>
          <p:spPr bwMode="auto">
            <a:xfrm rot="5400000">
              <a:off x="3859" y="2339"/>
              <a:ext cx="1210" cy="1536"/>
            </a:xfrm>
            <a:prstGeom prst="bentConnector4">
              <a:avLst>
                <a:gd name="adj1" fmla="val 38759"/>
                <a:gd name="adj2" fmla="val 109375"/>
              </a:avLst>
            </a:prstGeom>
            <a:noFill/>
            <a:ln w="9525">
              <a:solidFill>
                <a:schemeClr val="tx1"/>
              </a:solidFill>
              <a:miter lim="800000"/>
              <a:headEnd/>
              <a:tailEnd type="triangle" w="med" len="med"/>
            </a:ln>
            <a:effectLst>
              <a:outerShdw algn="ctr" rotWithShape="0">
                <a:schemeClr val="bg2"/>
              </a:outerShdw>
            </a:effectLst>
          </p:spPr>
        </p:cxnSp>
        <p:sp>
          <p:nvSpPr>
            <p:cNvPr id="498833" name="Text Box 145"/>
            <p:cNvSpPr txBox="1">
              <a:spLocks noChangeArrowheads="1"/>
            </p:cNvSpPr>
            <p:nvPr/>
          </p:nvSpPr>
          <p:spPr bwMode="auto">
            <a:xfrm>
              <a:off x="3696" y="3440"/>
              <a:ext cx="1872" cy="544"/>
            </a:xfrm>
            <a:prstGeom prst="rect">
              <a:avLst/>
            </a:prstGeom>
            <a:noFill/>
            <a:ln w="9525">
              <a:solidFill>
                <a:schemeClr val="tx1"/>
              </a:solidFill>
              <a:miter lim="800000"/>
              <a:headEnd/>
              <a:tailEnd/>
            </a:ln>
            <a:effectLst>
              <a:outerShdw algn="ctr" rotWithShape="0">
                <a:schemeClr val="bg2"/>
              </a:outerShdw>
            </a:effectLst>
          </p:spPr>
          <p:txBody>
            <a:bodyPr>
              <a:spAutoFit/>
            </a:bodyPr>
            <a:lstStyle/>
            <a:p>
              <a:pPr>
                <a:spcBef>
                  <a:spcPct val="50000"/>
                </a:spcBef>
                <a:defRPr/>
              </a:pPr>
              <a:r>
                <a:rPr lang="hu-HU" sz="2000" b="0">
                  <a:effectLst>
                    <a:outerShdw blurRad="38100" dist="38100" dir="2700000" algn="tl">
                      <a:srgbClr val="000000"/>
                    </a:outerShdw>
                  </a:effectLst>
                  <a:latin typeface="Book Antiqua" pitchFamily="18" charset="0"/>
                </a:rPr>
                <a:t>Observables</a:t>
              </a:r>
            </a:p>
            <a:p>
              <a:pPr>
                <a:spcBef>
                  <a:spcPct val="50000"/>
                </a:spcBef>
                <a:defRPr/>
              </a:pPr>
              <a:r>
                <a:rPr lang="hu-HU" sz="2000" b="0">
                  <a:effectLst>
                    <a:outerShdw blurRad="38100" dist="38100" dir="2700000" algn="tl">
                      <a:srgbClr val="000000"/>
                    </a:outerShdw>
                  </a:effectLst>
                  <a:latin typeface="Book Antiqua" pitchFamily="18" charset="0"/>
                </a:rPr>
                <a:t>N</a:t>
              </a:r>
              <a:r>
                <a:rPr lang="hu-HU" sz="2000" b="0" baseline="-25000">
                  <a:effectLst>
                    <a:outerShdw blurRad="38100" dist="38100" dir="2700000" algn="tl">
                      <a:srgbClr val="000000"/>
                    </a:outerShdw>
                  </a:effectLst>
                  <a:latin typeface="Book Antiqua" pitchFamily="18" charset="0"/>
                </a:rPr>
                <a:t>1</a:t>
              </a:r>
              <a:r>
                <a:rPr lang="hu-HU" sz="2000" b="0">
                  <a:effectLst>
                    <a:outerShdw blurRad="38100" dist="38100" dir="2700000" algn="tl">
                      <a:srgbClr val="000000"/>
                    </a:outerShdw>
                  </a:effectLst>
                  <a:latin typeface="Book Antiqua" pitchFamily="18" charset="0"/>
                </a:rPr>
                <a:t>(p), C</a:t>
              </a:r>
              <a:r>
                <a:rPr lang="hu-HU" sz="2000" b="0" baseline="-25000">
                  <a:effectLst>
                    <a:outerShdw blurRad="38100" dist="38100" dir="2700000" algn="tl">
                      <a:srgbClr val="000000"/>
                    </a:outerShdw>
                  </a:effectLst>
                  <a:latin typeface="Book Antiqua" pitchFamily="18" charset="0"/>
                </a:rPr>
                <a:t>2</a:t>
              </a:r>
              <a:r>
                <a:rPr lang="hu-HU" sz="2000" b="0">
                  <a:effectLst>
                    <a:outerShdw blurRad="38100" dist="38100" dir="2700000" algn="tl">
                      <a:srgbClr val="000000"/>
                    </a:outerShdw>
                  </a:effectLst>
                  <a:latin typeface="Book Antiqua" pitchFamily="18" charset="0"/>
                </a:rPr>
                <a:t>(p</a:t>
              </a:r>
              <a:r>
                <a:rPr lang="hu-HU" sz="2000" b="0" baseline="-25000">
                  <a:effectLst>
                    <a:outerShdw blurRad="38100" dist="38100" dir="2700000" algn="tl">
                      <a:srgbClr val="000000"/>
                    </a:outerShdw>
                  </a:effectLst>
                  <a:latin typeface="Book Antiqua" pitchFamily="18" charset="0"/>
                </a:rPr>
                <a:t>1</a:t>
              </a:r>
              <a:r>
                <a:rPr lang="hu-HU" sz="2000" b="0">
                  <a:effectLst>
                    <a:outerShdw blurRad="38100" dist="38100" dir="2700000" algn="tl">
                      <a:srgbClr val="000000"/>
                    </a:outerShdw>
                  </a:effectLst>
                  <a:latin typeface="Book Antiqua" pitchFamily="18" charset="0"/>
                </a:rPr>
                <a:t>,p</a:t>
              </a:r>
              <a:r>
                <a:rPr lang="hu-HU" sz="2000" b="0" baseline="-25000">
                  <a:effectLst>
                    <a:outerShdw blurRad="38100" dist="38100" dir="2700000" algn="tl">
                      <a:srgbClr val="000000"/>
                    </a:outerShdw>
                  </a:effectLst>
                  <a:latin typeface="Book Antiqua" pitchFamily="18" charset="0"/>
                </a:rPr>
                <a:t>2</a:t>
              </a:r>
              <a:r>
                <a:rPr lang="hu-HU" sz="2000" b="0">
                  <a:effectLst>
                    <a:outerShdw blurRad="38100" dist="38100" dir="2700000" algn="tl">
                      <a:srgbClr val="000000"/>
                    </a:outerShdw>
                  </a:effectLst>
                  <a:latin typeface="Book Antiqua" pitchFamily="18" charset="0"/>
                </a:rPr>
                <a:t>), v</a:t>
              </a:r>
              <a:r>
                <a:rPr lang="hu-HU" sz="2000" b="0" baseline="-25000">
                  <a:effectLst>
                    <a:outerShdw blurRad="38100" dist="38100" dir="2700000" algn="tl">
                      <a:srgbClr val="000000"/>
                    </a:outerShdw>
                  </a:effectLst>
                  <a:latin typeface="Book Antiqua" pitchFamily="18" charset="0"/>
                </a:rPr>
                <a:t>2</a:t>
              </a:r>
              <a:r>
                <a:rPr lang="hu-HU" sz="2000" b="0">
                  <a:effectLst>
                    <a:outerShdw blurRad="38100" dist="38100" dir="2700000" algn="tl">
                      <a:srgbClr val="000000"/>
                    </a:outerShdw>
                  </a:effectLst>
                  <a:latin typeface="Book Antiqua" pitchFamily="18" charset="0"/>
                </a:rPr>
                <a:t>(p)</a:t>
              </a:r>
              <a:endParaRPr lang="en-US" sz="2000" b="0">
                <a:effectLst>
                  <a:outerShdw blurRad="38100" dist="38100" dir="2700000" algn="tl">
                    <a:srgbClr val="000000"/>
                  </a:outerShdw>
                </a:effectLst>
                <a:latin typeface="Book Antiqua" pitchFamily="18" charset="0"/>
              </a:endParaRPr>
            </a:p>
          </p:txBody>
        </p:sp>
        <p:sp>
          <p:nvSpPr>
            <p:cNvPr id="498834" name="Rectangle 146"/>
            <p:cNvSpPr>
              <a:spLocks noChangeArrowheads="1"/>
            </p:cNvSpPr>
            <p:nvPr/>
          </p:nvSpPr>
          <p:spPr bwMode="auto">
            <a:xfrm>
              <a:off x="3744" y="2784"/>
              <a:ext cx="1296" cy="352"/>
            </a:xfrm>
            <a:prstGeom prst="rect">
              <a:avLst/>
            </a:prstGeom>
            <a:noFill/>
            <a:ln w="9525">
              <a:noFill/>
              <a:miter lim="800000"/>
              <a:headEnd/>
              <a:tailEnd/>
            </a:ln>
            <a:effectLst>
              <a:outerShdw dist="17961" dir="2700000" algn="ctr" rotWithShape="0">
                <a:schemeClr val="bg2"/>
              </a:outerShdw>
            </a:effectLst>
          </p:spPr>
          <p:txBody>
            <a:bodyPr>
              <a:spAutoFit/>
            </a:bodyPr>
            <a:lstStyle/>
            <a:p>
              <a:pPr>
                <a:lnSpc>
                  <a:spcPct val="110000"/>
                </a:lnSpc>
                <a:defRPr/>
              </a:pPr>
              <a:r>
                <a:rPr lang="en-US" sz="1400" b="0">
                  <a:effectLst>
                    <a:outerShdw blurRad="38100" dist="38100" dir="2700000" algn="tl">
                      <a:srgbClr val="000000"/>
                    </a:outerShdw>
                  </a:effectLst>
                  <a:latin typeface="Book Antiqua" pitchFamily="18" charset="0"/>
                </a:rPr>
                <a:t>P</a:t>
              </a:r>
              <a:r>
                <a:rPr lang="hu-HU" sz="1400" b="0">
                  <a:effectLst>
                    <a:outerShdw blurRad="38100" dist="38100" dir="2700000" algn="tl">
                      <a:srgbClr val="000000"/>
                    </a:outerShdw>
                  </a:effectLst>
                  <a:latin typeface="Book Antiqua" pitchFamily="18" charset="0"/>
                </a:rPr>
                <a:t>R</a:t>
              </a:r>
              <a:r>
                <a:rPr lang="en-US" sz="1400" b="0">
                  <a:effectLst>
                    <a:outerShdw blurRad="38100" dist="38100" dir="2700000" algn="tl">
                      <a:srgbClr val="000000"/>
                    </a:outerShdw>
                  </a:effectLst>
                  <a:latin typeface="Book Antiqua" pitchFamily="18" charset="0"/>
                </a:rPr>
                <a:t>C54:1390-1403,1996</a:t>
              </a:r>
              <a:r>
                <a:rPr lang="hu-HU" sz="1400" b="0">
                  <a:effectLst>
                    <a:outerShdw blurRad="38100" dist="38100" dir="2700000" algn="tl">
                      <a:srgbClr val="000000"/>
                    </a:outerShdw>
                  </a:effectLst>
                  <a:latin typeface="Book Antiqua" pitchFamily="18" charset="0"/>
                </a:rPr>
                <a:t> </a:t>
              </a:r>
              <a:r>
                <a:rPr lang="en-US" sz="1400" b="0">
                  <a:effectLst>
                    <a:outerShdw blurRad="38100" dist="38100" dir="2700000" algn="tl">
                      <a:srgbClr val="000000"/>
                    </a:outerShdw>
                  </a:effectLst>
                  <a:latin typeface="Book Antiqua" pitchFamily="18" charset="0"/>
                </a:rPr>
                <a:t>hep-ph/9509213</a:t>
              </a:r>
            </a:p>
          </p:txBody>
        </p:sp>
      </p:grpSp>
      <p:graphicFrame>
        <p:nvGraphicFramePr>
          <p:cNvPr id="148" name="Objektum 147"/>
          <p:cNvGraphicFramePr>
            <a:graphicFrameLocks noChangeAspect="1"/>
          </p:cNvGraphicFramePr>
          <p:nvPr/>
        </p:nvGraphicFramePr>
        <p:xfrm>
          <a:off x="101600" y="4216400"/>
          <a:ext cx="2971800" cy="1587500"/>
        </p:xfrm>
        <a:graphic>
          <a:graphicData uri="http://schemas.openxmlformats.org/presentationml/2006/ole">
            <mc:AlternateContent xmlns:mc="http://schemas.openxmlformats.org/markup-compatibility/2006">
              <mc:Choice xmlns:v="urn:schemas-microsoft-com:vml" Requires="v">
                <p:oleObj spid="_x0000_s24584" name="Equation" r:id="rId7" imgW="2031840" imgH="939600" progId="Equation.3">
                  <p:embed/>
                </p:oleObj>
              </mc:Choice>
              <mc:Fallback>
                <p:oleObj name="Equation" r:id="rId7" imgW="2031840" imgH="93960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00" y="4216400"/>
                        <a:ext cx="2971800" cy="158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 számának helye 4"/>
          <p:cNvSpPr>
            <a:spLocks noGrp="1"/>
          </p:cNvSpPr>
          <p:nvPr>
            <p:ph type="sldNum" sz="quarter" idx="10"/>
          </p:nvPr>
        </p:nvSpPr>
        <p:spPr/>
        <p:txBody>
          <a:bodyPr/>
          <a:lstStyle/>
          <a:p>
            <a:pPr>
              <a:defRPr/>
            </a:pPr>
            <a:fld id="{77AECEDF-B72F-44EF-88AF-C224AB8364FE}" type="slidenum">
              <a:rPr lang="hu-HU"/>
              <a:pPr>
                <a:defRPr/>
              </a:pPr>
              <a:t>93</a:t>
            </a:fld>
            <a:endParaRPr lang="hu-HU"/>
          </a:p>
        </p:txBody>
      </p:sp>
      <p:sp>
        <p:nvSpPr>
          <p:cNvPr id="523266" name="Rectangle 2"/>
          <p:cNvSpPr>
            <a:spLocks noGrp="1" noChangeArrowheads="1"/>
          </p:cNvSpPr>
          <p:nvPr>
            <p:ph type="title"/>
          </p:nvPr>
        </p:nvSpPr>
        <p:spPr/>
        <p:txBody>
          <a:bodyPr/>
          <a:lstStyle/>
          <a:p>
            <a:pPr eaLnBrk="1" hangingPunct="1">
              <a:defRPr/>
            </a:pPr>
            <a:r>
              <a:rPr lang="hu-HU" sz="4000" smtClean="0"/>
              <a:t>A nonrelativistic solution</a:t>
            </a:r>
          </a:p>
        </p:txBody>
      </p:sp>
      <p:sp>
        <p:nvSpPr>
          <p:cNvPr id="523267" name="Rectangle 3"/>
          <p:cNvSpPr>
            <a:spLocks noGrp="1" noChangeArrowheads="1"/>
          </p:cNvSpPr>
          <p:nvPr>
            <p:ph type="body" sz="half" idx="1"/>
          </p:nvPr>
        </p:nvSpPr>
        <p:spPr>
          <a:xfrm>
            <a:off x="304800" y="836613"/>
            <a:ext cx="8370888" cy="5688012"/>
          </a:xfrm>
        </p:spPr>
        <p:txBody>
          <a:bodyPr/>
          <a:lstStyle/>
          <a:p>
            <a:pPr eaLnBrk="1" hangingPunct="1">
              <a:defRPr/>
            </a:pPr>
            <a:r>
              <a:rPr lang="hu-HU" sz="2400" smtClean="0"/>
              <a:t>Take the following nonrel. solution</a:t>
            </a:r>
          </a:p>
          <a:p>
            <a:pPr lvl="1" eaLnBrk="1" hangingPunct="1">
              <a:defRPr/>
            </a:pPr>
            <a:r>
              <a:rPr lang="hu-HU" sz="2000" smtClean="0"/>
              <a:t>Csörgő, Akkelin, Hama, Lukács, Sinyukov, Phys.Rev.C67:034904,2003</a:t>
            </a:r>
          </a:p>
          <a:p>
            <a:pPr eaLnBrk="1" hangingPunct="1">
              <a:defRPr/>
            </a:pPr>
            <a:endParaRPr lang="hu-HU" sz="2400" smtClean="0"/>
          </a:p>
          <a:p>
            <a:pPr eaLnBrk="1" hangingPunct="1">
              <a:defRPr/>
            </a:pPr>
            <a:endParaRPr lang="hu-HU" sz="2400" smtClean="0"/>
          </a:p>
          <a:p>
            <a:pPr eaLnBrk="1" hangingPunct="1">
              <a:defRPr/>
            </a:pPr>
            <a:endParaRPr lang="hu-HU" sz="2400" smtClean="0"/>
          </a:p>
          <a:p>
            <a:pPr eaLnBrk="1" hangingPunct="1">
              <a:defRPr/>
            </a:pPr>
            <a:endParaRPr lang="hu-HU" sz="2400" smtClean="0"/>
          </a:p>
          <a:p>
            <a:pPr eaLnBrk="1" hangingPunct="1">
              <a:defRPr/>
            </a:pPr>
            <a:endParaRPr lang="hu-HU" sz="2400" smtClean="0"/>
          </a:p>
          <a:p>
            <a:pPr eaLnBrk="1" hangingPunct="1">
              <a:lnSpc>
                <a:spcPct val="120000"/>
              </a:lnSpc>
              <a:defRPr/>
            </a:pPr>
            <a:r>
              <a:rPr lang="hu-HU" sz="2400" smtClean="0"/>
              <a:t>Self similarly expanding ellipsoid, Gaussian IC</a:t>
            </a:r>
          </a:p>
          <a:p>
            <a:pPr eaLnBrk="1" hangingPunct="1">
              <a:lnSpc>
                <a:spcPct val="120000"/>
              </a:lnSpc>
              <a:defRPr/>
            </a:pPr>
            <a:r>
              <a:rPr lang="hu-HU" sz="2400" smtClean="0"/>
              <a:t>Flow profile: directional Hubble</a:t>
            </a:r>
          </a:p>
          <a:p>
            <a:pPr eaLnBrk="1" hangingPunct="1">
              <a:lnSpc>
                <a:spcPct val="120000"/>
              </a:lnSpc>
              <a:defRPr/>
            </a:pPr>
            <a:r>
              <a:rPr lang="hu-HU" sz="2400" smtClean="0"/>
              <a:t>Equation of motion for principal axes:</a:t>
            </a:r>
          </a:p>
          <a:p>
            <a:pPr eaLnBrk="1" hangingPunct="1">
              <a:lnSpc>
                <a:spcPct val="120000"/>
              </a:lnSpc>
              <a:defRPr/>
            </a:pPr>
            <a:r>
              <a:rPr lang="hu-HU" sz="2400" smtClean="0"/>
              <a:t>Freeze-out at constant temperature assumed</a:t>
            </a:r>
          </a:p>
        </p:txBody>
      </p:sp>
      <p:graphicFrame>
        <p:nvGraphicFramePr>
          <p:cNvPr id="25602" name="Object 4"/>
          <p:cNvGraphicFramePr>
            <a:graphicFrameLocks noChangeAspect="1"/>
          </p:cNvGraphicFramePr>
          <p:nvPr/>
        </p:nvGraphicFramePr>
        <p:xfrm>
          <a:off x="862013" y="2033588"/>
          <a:ext cx="6697662" cy="2208212"/>
        </p:xfrm>
        <a:graphic>
          <a:graphicData uri="http://schemas.openxmlformats.org/presentationml/2006/ole">
            <mc:AlternateContent xmlns:mc="http://schemas.openxmlformats.org/markup-compatibility/2006">
              <mc:Choice xmlns:v="urn:schemas-microsoft-com:vml" Requires="v">
                <p:oleObj spid="_x0000_s25604" name="Equation" r:id="rId3" imgW="3327120" imgH="1117440" progId="">
                  <p:embed/>
                </p:oleObj>
              </mc:Choice>
              <mc:Fallback>
                <p:oleObj name="Equation" r:id="rId3" imgW="3327120" imgH="1117440"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013" y="2033588"/>
                        <a:ext cx="6697662" cy="2208212"/>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603" name="Object 5"/>
          <p:cNvGraphicFramePr>
            <a:graphicFrameLocks noGrp="1" noChangeAspect="1"/>
          </p:cNvGraphicFramePr>
          <p:nvPr>
            <p:ph sz="half" idx="2"/>
          </p:nvPr>
        </p:nvGraphicFramePr>
        <p:xfrm>
          <a:off x="6308725" y="4973638"/>
          <a:ext cx="2592388" cy="828675"/>
        </p:xfrm>
        <a:graphic>
          <a:graphicData uri="http://schemas.openxmlformats.org/presentationml/2006/ole">
            <mc:AlternateContent xmlns:mc="http://schemas.openxmlformats.org/markup-compatibility/2006">
              <mc:Choice xmlns:v="urn:schemas-microsoft-com:vml" Requires="v">
                <p:oleObj spid="_x0000_s25605" name="Equation" r:id="rId5" imgW="1231560" imgH="393480" progId="">
                  <p:embed/>
                </p:oleObj>
              </mc:Choice>
              <mc:Fallback>
                <p:oleObj name="Equation" r:id="rId5" imgW="1231560" imgH="393480"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8725" y="4973638"/>
                        <a:ext cx="2592388" cy="828675"/>
                      </a:xfrm>
                      <a:prstGeom prst="rect">
                        <a:avLst/>
                      </a:prstGeom>
                      <a:noFill/>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a számának helye 3"/>
          <p:cNvSpPr>
            <a:spLocks noGrp="1"/>
          </p:cNvSpPr>
          <p:nvPr>
            <p:ph type="sldNum" sz="quarter" idx="10"/>
          </p:nvPr>
        </p:nvSpPr>
        <p:spPr/>
        <p:txBody>
          <a:bodyPr/>
          <a:lstStyle/>
          <a:p>
            <a:pPr>
              <a:defRPr/>
            </a:pPr>
            <a:fld id="{6398D15E-366A-4146-88C2-342C459A02DA}" type="slidenum">
              <a:rPr lang="hu-HU"/>
              <a:pPr>
                <a:defRPr/>
              </a:pPr>
              <a:t>94</a:t>
            </a:fld>
            <a:endParaRPr lang="hu-HU"/>
          </a:p>
        </p:txBody>
      </p:sp>
      <p:sp>
        <p:nvSpPr>
          <p:cNvPr id="522242" name="Rectangle 2"/>
          <p:cNvSpPr>
            <a:spLocks noGrp="1" noChangeArrowheads="1"/>
          </p:cNvSpPr>
          <p:nvPr>
            <p:ph type="title"/>
          </p:nvPr>
        </p:nvSpPr>
        <p:spPr/>
        <p:txBody>
          <a:bodyPr/>
          <a:lstStyle/>
          <a:p>
            <a:pPr eaLnBrk="1" hangingPunct="1">
              <a:defRPr/>
            </a:pPr>
            <a:r>
              <a:rPr lang="hu-HU" sz="4000" smtClean="0"/>
              <a:t>A non-relativistic solution</a:t>
            </a:r>
            <a:endParaRPr lang="en-US" sz="4000" smtClean="0"/>
          </a:p>
        </p:txBody>
      </p:sp>
      <p:sp>
        <p:nvSpPr>
          <p:cNvPr id="522243" name="Rectangle 3"/>
          <p:cNvSpPr>
            <a:spLocks noGrp="1" noChangeArrowheads="1"/>
          </p:cNvSpPr>
          <p:nvPr>
            <p:ph type="body" idx="1"/>
          </p:nvPr>
        </p:nvSpPr>
        <p:spPr>
          <a:xfrm>
            <a:off x="307975" y="928688"/>
            <a:ext cx="8378825" cy="5243512"/>
          </a:xfrm>
        </p:spPr>
        <p:txBody>
          <a:bodyPr/>
          <a:lstStyle/>
          <a:p>
            <a:pPr eaLnBrk="1" hangingPunct="1">
              <a:defRPr/>
            </a:pPr>
            <a:r>
              <a:rPr lang="hu-HU" smtClean="0"/>
              <a:t>Hydro equations:</a:t>
            </a:r>
          </a:p>
          <a:p>
            <a:pPr eaLnBrk="1" hangingPunct="1">
              <a:defRPr/>
            </a:pPr>
            <a:r>
              <a:rPr lang="hu-HU" smtClean="0"/>
              <a:t>Solution</a:t>
            </a:r>
          </a:p>
          <a:p>
            <a:pPr eaLnBrk="1" hangingPunct="1">
              <a:defRPr/>
            </a:pPr>
            <a:endParaRPr lang="hu-HU" smtClean="0"/>
          </a:p>
          <a:p>
            <a:pPr eaLnBrk="1" hangingPunct="1">
              <a:defRPr/>
            </a:pPr>
            <a:endParaRPr lang="hu-HU" smtClean="0"/>
          </a:p>
          <a:p>
            <a:pPr eaLnBrk="1" hangingPunct="1">
              <a:defRPr/>
            </a:pPr>
            <a:endParaRPr lang="hu-HU" smtClean="0"/>
          </a:p>
          <a:p>
            <a:pPr eaLnBrk="1" hangingPunct="1">
              <a:defRPr/>
            </a:pPr>
            <a:r>
              <a:rPr lang="hu-HU" smtClean="0"/>
              <a:t>Observables</a:t>
            </a:r>
            <a:endParaRPr lang="en-US" smtClean="0"/>
          </a:p>
        </p:txBody>
      </p:sp>
      <p:pic>
        <p:nvPicPr>
          <p:cNvPr id="124933" name="Picture 4"/>
          <p:cNvPicPr>
            <a:picLocks noChangeAspect="1" noChangeArrowheads="1"/>
          </p:cNvPicPr>
          <p:nvPr/>
        </p:nvPicPr>
        <p:blipFill>
          <a:blip r:embed="rId2" cstate="print"/>
          <a:srcRect/>
          <a:stretch>
            <a:fillRect/>
          </a:stretch>
        </p:blipFill>
        <p:spPr bwMode="auto">
          <a:xfrm>
            <a:off x="4124325" y="796925"/>
            <a:ext cx="2659063" cy="1046163"/>
          </a:xfrm>
          <a:prstGeom prst="rect">
            <a:avLst/>
          </a:prstGeom>
          <a:noFill/>
          <a:ln w="9525">
            <a:noFill/>
            <a:miter lim="800000"/>
            <a:headEnd/>
            <a:tailEnd/>
          </a:ln>
        </p:spPr>
      </p:pic>
      <p:pic>
        <p:nvPicPr>
          <p:cNvPr id="124934" name="Picture 5"/>
          <p:cNvPicPr>
            <a:picLocks noChangeAspect="1" noChangeArrowheads="1"/>
          </p:cNvPicPr>
          <p:nvPr/>
        </p:nvPicPr>
        <p:blipFill>
          <a:blip r:embed="rId3" cstate="print"/>
          <a:srcRect/>
          <a:stretch>
            <a:fillRect/>
          </a:stretch>
        </p:blipFill>
        <p:spPr bwMode="auto">
          <a:xfrm>
            <a:off x="6991350" y="1101725"/>
            <a:ext cx="2076450" cy="357188"/>
          </a:xfrm>
          <a:prstGeom prst="rect">
            <a:avLst/>
          </a:prstGeom>
          <a:noFill/>
          <a:ln w="9525">
            <a:noFill/>
            <a:miter lim="800000"/>
            <a:headEnd/>
            <a:tailEnd/>
          </a:ln>
        </p:spPr>
      </p:pic>
      <p:pic>
        <p:nvPicPr>
          <p:cNvPr id="124935" name="Picture 6"/>
          <p:cNvPicPr>
            <a:picLocks noChangeAspect="1" noChangeArrowheads="1"/>
          </p:cNvPicPr>
          <p:nvPr/>
        </p:nvPicPr>
        <p:blipFill>
          <a:blip r:embed="rId4" cstate="print"/>
          <a:srcRect/>
          <a:stretch>
            <a:fillRect/>
          </a:stretch>
        </p:blipFill>
        <p:spPr bwMode="auto">
          <a:xfrm>
            <a:off x="725488" y="2047875"/>
            <a:ext cx="3281362" cy="1276350"/>
          </a:xfrm>
          <a:prstGeom prst="rect">
            <a:avLst/>
          </a:prstGeom>
          <a:noFill/>
          <a:ln w="9525">
            <a:noFill/>
            <a:miter lim="800000"/>
            <a:headEnd/>
            <a:tailEnd/>
          </a:ln>
        </p:spPr>
      </p:pic>
      <p:pic>
        <p:nvPicPr>
          <p:cNvPr id="124936" name="Picture 7"/>
          <p:cNvPicPr>
            <a:picLocks noChangeAspect="1" noChangeArrowheads="1"/>
          </p:cNvPicPr>
          <p:nvPr/>
        </p:nvPicPr>
        <p:blipFill>
          <a:blip r:embed="rId5" cstate="print"/>
          <a:srcRect/>
          <a:stretch>
            <a:fillRect/>
          </a:stretch>
        </p:blipFill>
        <p:spPr bwMode="auto">
          <a:xfrm>
            <a:off x="692150" y="3384550"/>
            <a:ext cx="3295650" cy="609600"/>
          </a:xfrm>
          <a:prstGeom prst="rect">
            <a:avLst/>
          </a:prstGeom>
          <a:noFill/>
          <a:ln w="9525">
            <a:noFill/>
            <a:miter lim="800000"/>
            <a:headEnd/>
            <a:tailEnd/>
          </a:ln>
        </p:spPr>
      </p:pic>
      <p:pic>
        <p:nvPicPr>
          <p:cNvPr id="124937" name="Picture 8"/>
          <p:cNvPicPr>
            <a:picLocks noChangeAspect="1" noChangeArrowheads="1"/>
          </p:cNvPicPr>
          <p:nvPr/>
        </p:nvPicPr>
        <p:blipFill>
          <a:blip r:embed="rId6" cstate="print"/>
          <a:srcRect/>
          <a:stretch>
            <a:fillRect/>
          </a:stretch>
        </p:blipFill>
        <p:spPr bwMode="auto">
          <a:xfrm>
            <a:off x="4492625" y="3400425"/>
            <a:ext cx="1162050" cy="568325"/>
          </a:xfrm>
          <a:prstGeom prst="rect">
            <a:avLst/>
          </a:prstGeom>
          <a:noFill/>
          <a:ln w="9525">
            <a:noFill/>
            <a:miter lim="800000"/>
            <a:headEnd/>
            <a:tailEnd/>
          </a:ln>
        </p:spPr>
      </p:pic>
      <p:pic>
        <p:nvPicPr>
          <p:cNvPr id="124938" name="Picture 9"/>
          <p:cNvPicPr>
            <a:picLocks noChangeAspect="1" noChangeArrowheads="1"/>
          </p:cNvPicPr>
          <p:nvPr/>
        </p:nvPicPr>
        <p:blipFill>
          <a:blip r:embed="rId7" cstate="print"/>
          <a:srcRect/>
          <a:stretch>
            <a:fillRect/>
          </a:stretch>
        </p:blipFill>
        <p:spPr bwMode="auto">
          <a:xfrm>
            <a:off x="790575" y="4451350"/>
            <a:ext cx="5067300" cy="744538"/>
          </a:xfrm>
          <a:prstGeom prst="rect">
            <a:avLst/>
          </a:prstGeom>
          <a:noFill/>
          <a:ln w="9525">
            <a:noFill/>
            <a:miter lim="800000"/>
            <a:headEnd/>
            <a:tailEnd/>
          </a:ln>
        </p:spPr>
      </p:pic>
      <p:pic>
        <p:nvPicPr>
          <p:cNvPr id="124939" name="Picture 10"/>
          <p:cNvPicPr>
            <a:picLocks noChangeAspect="1" noChangeArrowheads="1"/>
          </p:cNvPicPr>
          <p:nvPr/>
        </p:nvPicPr>
        <p:blipFill>
          <a:blip r:embed="rId8" cstate="print"/>
          <a:srcRect/>
          <a:stretch>
            <a:fillRect/>
          </a:stretch>
        </p:blipFill>
        <p:spPr bwMode="auto">
          <a:xfrm>
            <a:off x="803275" y="5259388"/>
            <a:ext cx="4373563" cy="900112"/>
          </a:xfrm>
          <a:prstGeom prst="rect">
            <a:avLst/>
          </a:prstGeom>
          <a:noFill/>
          <a:ln w="9525">
            <a:noFill/>
            <a:miter lim="800000"/>
            <a:headEnd/>
            <a:tailEnd/>
          </a:ln>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a számának helye 3"/>
          <p:cNvSpPr>
            <a:spLocks noGrp="1"/>
          </p:cNvSpPr>
          <p:nvPr>
            <p:ph type="sldNum" sz="quarter" idx="10"/>
          </p:nvPr>
        </p:nvSpPr>
        <p:spPr/>
        <p:txBody>
          <a:bodyPr/>
          <a:lstStyle/>
          <a:p>
            <a:pPr>
              <a:defRPr/>
            </a:pPr>
            <a:fld id="{FB5C91A7-B82D-4528-9328-289C35D8F49C}" type="slidenum">
              <a:rPr lang="hu-HU"/>
              <a:pPr>
                <a:defRPr/>
              </a:pPr>
              <a:t>95</a:t>
            </a:fld>
            <a:endParaRPr lang="hu-HU"/>
          </a:p>
        </p:txBody>
      </p:sp>
      <p:sp>
        <p:nvSpPr>
          <p:cNvPr id="501762" name="Rectangle 2"/>
          <p:cNvSpPr>
            <a:spLocks noGrp="1" noChangeArrowheads="1"/>
          </p:cNvSpPr>
          <p:nvPr>
            <p:ph type="title"/>
          </p:nvPr>
        </p:nvSpPr>
        <p:spPr/>
        <p:txBody>
          <a:bodyPr/>
          <a:lstStyle/>
          <a:p>
            <a:pPr eaLnBrk="1" hangingPunct="1">
              <a:defRPr/>
            </a:pPr>
            <a:r>
              <a:rPr lang="hu-HU" smtClean="0"/>
              <a:t>Nonrelativistic solutions</a:t>
            </a:r>
          </a:p>
        </p:txBody>
      </p:sp>
      <p:graphicFrame>
        <p:nvGraphicFramePr>
          <p:cNvPr id="501763" name="Group 3"/>
          <p:cNvGraphicFramePr>
            <a:graphicFrameLocks noGrp="1"/>
          </p:cNvGraphicFramePr>
          <p:nvPr>
            <p:ph idx="1"/>
          </p:nvPr>
        </p:nvGraphicFramePr>
        <p:xfrm>
          <a:off x="107950" y="1052513"/>
          <a:ext cx="8856663" cy="5236020"/>
        </p:xfrm>
        <a:graphic>
          <a:graphicData uri="http://schemas.openxmlformats.org/drawingml/2006/table">
            <a:tbl>
              <a:tblPr/>
              <a:tblGrid>
                <a:gridCol w="1655763"/>
                <a:gridCol w="1655762"/>
                <a:gridCol w="1944688"/>
                <a:gridCol w="1695450"/>
                <a:gridCol w="1905000"/>
              </a:tblGrid>
              <a:tr h="576263">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Solution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Symmetry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Density prof.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EoS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Observables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2488">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1400" b="0"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Csizmadia et al.</a:t>
                      </a:r>
                    </a:p>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hu-HU" sz="1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Phys. Lett. B443:21-25, 1998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Sphere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Gaussian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cs typeface="Tahoma" pitchFamily="34" charset="0"/>
                        </a:rPr>
                        <a:t>Calculated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0900">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1400" b="0"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Csörgő</a:t>
                      </a:r>
                    </a:p>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hu-HU" sz="1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Central Eur.J.Phys.2: 556-565,2004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Sphere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Arbitrary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cs typeface="Tahoma" pitchFamily="34" charset="0"/>
                        </a:rPr>
                        <a:t>Not calculated</a:t>
                      </a:r>
                      <a:endPar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0900">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1400" b="0"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Akkelin et al.</a:t>
                      </a:r>
                    </a:p>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hu-HU" sz="1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Phys.Rev. C67,2003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Ellipsoid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Gaussian (T=T(t))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cs typeface="Tahoma" pitchFamily="34" charset="0"/>
                        </a:rPr>
                        <a:t>Calculated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2488">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1400" b="0"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Csörgő</a:t>
                      </a:r>
                    </a:p>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hu-HU" sz="1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Acta Phys.Polon. B37:483-494,2006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Ellipsoid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Arbitrary</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(T=T(r,t))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cs typeface="Tahoma" pitchFamily="34" charset="0"/>
                        </a:rPr>
                        <a:t>Not calculated</a:t>
                      </a:r>
                      <a:endPar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2488">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hu-HU" sz="1400" b="0"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Csörgő, Zimányi</a:t>
                      </a:r>
                    </a:p>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hu-HU" sz="1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Heavy Ion Phys.17:281-293,2003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Ellipsoid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Gaussian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endParaRP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cs typeface="Tahoma" pitchFamily="34" charset="0"/>
                        </a:rPr>
                        <a:t>Calculated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6626" name="Object 7"/>
          <p:cNvGraphicFramePr>
            <a:graphicFrameLocks noChangeAspect="1"/>
          </p:cNvGraphicFramePr>
          <p:nvPr/>
        </p:nvGraphicFramePr>
        <p:xfrm>
          <a:off x="5602288" y="1895475"/>
          <a:ext cx="1176337" cy="792163"/>
        </p:xfrm>
        <a:graphic>
          <a:graphicData uri="http://schemas.openxmlformats.org/presentationml/2006/ole">
            <mc:AlternateContent xmlns:mc="http://schemas.openxmlformats.org/markup-compatibility/2006">
              <mc:Choice xmlns:v="urn:schemas-microsoft-com:vml" Requires="v">
                <p:oleObj spid="_x0000_s26631" name="Equation" r:id="rId3" imgW="583920" imgH="393480" progId="">
                  <p:embed/>
                </p:oleObj>
              </mc:Choice>
              <mc:Fallback>
                <p:oleObj name="Equation" r:id="rId3" imgW="583920" imgH="393480" progId="">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2288" y="1895475"/>
                        <a:ext cx="1176337" cy="792163"/>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627" name="Object 48"/>
          <p:cNvGraphicFramePr>
            <a:graphicFrameLocks noChangeAspect="1"/>
          </p:cNvGraphicFramePr>
          <p:nvPr/>
        </p:nvGraphicFramePr>
        <p:xfrm>
          <a:off x="5580063" y="2854325"/>
          <a:ext cx="1176337" cy="792163"/>
        </p:xfrm>
        <a:graphic>
          <a:graphicData uri="http://schemas.openxmlformats.org/presentationml/2006/ole">
            <mc:AlternateContent xmlns:mc="http://schemas.openxmlformats.org/markup-compatibility/2006">
              <mc:Choice xmlns:v="urn:schemas-microsoft-com:vml" Requires="v">
                <p:oleObj spid="_x0000_s26632" name="Equation" r:id="rId5" imgW="583920" imgH="393480" progId="">
                  <p:embed/>
                </p:oleObj>
              </mc:Choice>
              <mc:Fallback>
                <p:oleObj name="Equation" r:id="rId5" imgW="583920" imgH="393480" progId="">
                  <p:embed/>
                  <p:pic>
                    <p:nvPicPr>
                      <p:cNvPr id="0" name="Object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2854325"/>
                        <a:ext cx="1176337" cy="792163"/>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628" name="Object 49"/>
          <p:cNvGraphicFramePr>
            <a:graphicFrameLocks noChangeAspect="1"/>
          </p:cNvGraphicFramePr>
          <p:nvPr/>
        </p:nvGraphicFramePr>
        <p:xfrm>
          <a:off x="5484813" y="4029075"/>
          <a:ext cx="1535112" cy="409575"/>
        </p:xfrm>
        <a:graphic>
          <a:graphicData uri="http://schemas.openxmlformats.org/presentationml/2006/ole">
            <mc:AlternateContent xmlns:mc="http://schemas.openxmlformats.org/markup-compatibility/2006">
              <mc:Choice xmlns:v="urn:schemas-microsoft-com:vml" Requires="v">
                <p:oleObj spid="_x0000_s26633" name="Equation" r:id="rId6" imgW="761760" imgH="203040" progId="">
                  <p:embed/>
                </p:oleObj>
              </mc:Choice>
              <mc:Fallback>
                <p:oleObj name="Equation" r:id="rId6" imgW="761760" imgH="203040" progId="">
                  <p:embed/>
                  <p:pic>
                    <p:nvPicPr>
                      <p:cNvPr id="0" name="Object 4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4813" y="4029075"/>
                        <a:ext cx="1535112" cy="409575"/>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629" name="Object 50"/>
          <p:cNvGraphicFramePr>
            <a:graphicFrameLocks noChangeAspect="1"/>
          </p:cNvGraphicFramePr>
          <p:nvPr/>
        </p:nvGraphicFramePr>
        <p:xfrm>
          <a:off x="5581650" y="4870450"/>
          <a:ext cx="1100138" cy="358775"/>
        </p:xfrm>
        <a:graphic>
          <a:graphicData uri="http://schemas.openxmlformats.org/presentationml/2006/ole">
            <mc:AlternateContent xmlns:mc="http://schemas.openxmlformats.org/markup-compatibility/2006">
              <mc:Choice xmlns:v="urn:schemas-microsoft-com:vml" Requires="v">
                <p:oleObj spid="_x0000_s26634" name="Equation" r:id="rId8" imgW="545760" imgH="177480" progId="">
                  <p:embed/>
                </p:oleObj>
              </mc:Choice>
              <mc:Fallback>
                <p:oleObj name="Equation" r:id="rId8" imgW="545760" imgH="177480" progId="">
                  <p:embed/>
                  <p:pic>
                    <p:nvPicPr>
                      <p:cNvPr id="0" name="Object 5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1650" y="4870450"/>
                        <a:ext cx="1100138" cy="358775"/>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630" name="Object 51"/>
          <p:cNvGraphicFramePr>
            <a:graphicFrameLocks noChangeAspect="1"/>
          </p:cNvGraphicFramePr>
          <p:nvPr/>
        </p:nvGraphicFramePr>
        <p:xfrm>
          <a:off x="5429250" y="5662613"/>
          <a:ext cx="1663700" cy="461962"/>
        </p:xfrm>
        <a:graphic>
          <a:graphicData uri="http://schemas.openxmlformats.org/presentationml/2006/ole">
            <mc:AlternateContent xmlns:mc="http://schemas.openxmlformats.org/markup-compatibility/2006">
              <mc:Choice xmlns:v="urn:schemas-microsoft-com:vml" Requires="v">
                <p:oleObj spid="_x0000_s26635" name="Equation" r:id="rId10" imgW="825480" imgH="228600" progId="">
                  <p:embed/>
                </p:oleObj>
              </mc:Choice>
              <mc:Fallback>
                <p:oleObj name="Equation" r:id="rId10" imgW="825480" imgH="228600" progId="">
                  <p:embed/>
                  <p:pic>
                    <p:nvPicPr>
                      <p:cNvPr id="0" name="Object 5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29250" y="5662613"/>
                        <a:ext cx="1663700" cy="461962"/>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 számának helye 3"/>
          <p:cNvSpPr>
            <a:spLocks noGrp="1"/>
          </p:cNvSpPr>
          <p:nvPr>
            <p:ph type="sldNum" sz="quarter" idx="10"/>
          </p:nvPr>
        </p:nvSpPr>
        <p:spPr/>
        <p:txBody>
          <a:bodyPr/>
          <a:lstStyle/>
          <a:p>
            <a:pPr>
              <a:defRPr/>
            </a:pPr>
            <a:fld id="{54CF0C4F-76CC-4689-BC40-F6BCAD26EADE}" type="slidenum">
              <a:rPr lang="hu-HU"/>
              <a:pPr>
                <a:defRPr/>
              </a:pPr>
              <a:t>96</a:t>
            </a:fld>
            <a:endParaRPr lang="hu-HU"/>
          </a:p>
        </p:txBody>
      </p:sp>
      <p:sp>
        <p:nvSpPr>
          <p:cNvPr id="499714" name="Rectangle 2"/>
          <p:cNvSpPr>
            <a:spLocks noGrp="1" noChangeArrowheads="1"/>
          </p:cNvSpPr>
          <p:nvPr>
            <p:ph type="title"/>
          </p:nvPr>
        </p:nvSpPr>
        <p:spPr/>
        <p:txBody>
          <a:bodyPr/>
          <a:lstStyle/>
          <a:p>
            <a:pPr eaLnBrk="1" hangingPunct="1">
              <a:defRPr/>
            </a:pPr>
            <a:r>
              <a:rPr lang="hu-HU" smtClean="0"/>
              <a:t>Equations of relativistic hydro</a:t>
            </a:r>
          </a:p>
        </p:txBody>
      </p:sp>
      <p:sp>
        <p:nvSpPr>
          <p:cNvPr id="499715" name="Rectangle 3"/>
          <p:cNvSpPr>
            <a:spLocks noGrp="1" noChangeArrowheads="1"/>
          </p:cNvSpPr>
          <p:nvPr>
            <p:ph type="body" idx="1"/>
          </p:nvPr>
        </p:nvSpPr>
        <p:spPr>
          <a:xfrm>
            <a:off x="203200" y="836613"/>
            <a:ext cx="8610600" cy="5403850"/>
          </a:xfrm>
        </p:spPr>
        <p:txBody>
          <a:bodyPr/>
          <a:lstStyle/>
          <a:p>
            <a:pPr eaLnBrk="1" hangingPunct="1">
              <a:lnSpc>
                <a:spcPct val="120000"/>
              </a:lnSpc>
              <a:defRPr/>
            </a:pPr>
            <a:r>
              <a:rPr lang="hu-HU" sz="2400" smtClean="0"/>
              <a:t>Basic equations:</a:t>
            </a:r>
          </a:p>
          <a:p>
            <a:pPr eaLnBrk="1" hangingPunct="1">
              <a:lnSpc>
                <a:spcPct val="120000"/>
              </a:lnSpc>
              <a:defRPr/>
            </a:pPr>
            <a:r>
              <a:rPr lang="hu-HU" sz="2400" smtClean="0"/>
              <a:t>Assuming local thermal equilibrium</a:t>
            </a:r>
          </a:p>
          <a:p>
            <a:pPr eaLnBrk="1" hangingPunct="1">
              <a:lnSpc>
                <a:spcPct val="120000"/>
              </a:lnSpc>
              <a:defRPr/>
            </a:pPr>
            <a:r>
              <a:rPr lang="hu-HU" sz="2400" smtClean="0"/>
              <a:t>For a perfect fluid:</a:t>
            </a:r>
          </a:p>
          <a:p>
            <a:pPr eaLnBrk="1" hangingPunct="1">
              <a:lnSpc>
                <a:spcPct val="120000"/>
              </a:lnSpc>
              <a:defRPr/>
            </a:pPr>
            <a:r>
              <a:rPr lang="hu-HU" sz="2400" smtClean="0"/>
              <a:t>Equations in four-vector form and nonrelativistic notation</a:t>
            </a:r>
          </a:p>
          <a:p>
            <a:pPr lvl="1" eaLnBrk="1" hangingPunct="1">
              <a:lnSpc>
                <a:spcPct val="120000"/>
              </a:lnSpc>
              <a:defRPr/>
            </a:pPr>
            <a:r>
              <a:rPr lang="hu-HU" sz="2000" smtClean="0"/>
              <a:t>Euler equation:</a:t>
            </a:r>
          </a:p>
          <a:p>
            <a:pPr eaLnBrk="1" hangingPunct="1">
              <a:lnSpc>
                <a:spcPct val="120000"/>
              </a:lnSpc>
              <a:defRPr/>
            </a:pPr>
            <a:endParaRPr lang="hu-HU" sz="2400" smtClean="0"/>
          </a:p>
          <a:p>
            <a:pPr lvl="1" eaLnBrk="1" hangingPunct="1">
              <a:lnSpc>
                <a:spcPct val="120000"/>
              </a:lnSpc>
              <a:defRPr/>
            </a:pPr>
            <a:r>
              <a:rPr lang="hu-HU" sz="2000" smtClean="0"/>
              <a:t>Energy conservation:</a:t>
            </a:r>
          </a:p>
          <a:p>
            <a:pPr eaLnBrk="1" hangingPunct="1">
              <a:lnSpc>
                <a:spcPct val="120000"/>
              </a:lnSpc>
              <a:defRPr/>
            </a:pPr>
            <a:endParaRPr lang="hu-HU" sz="2400" smtClean="0"/>
          </a:p>
          <a:p>
            <a:pPr lvl="1" eaLnBrk="1" hangingPunct="1">
              <a:lnSpc>
                <a:spcPct val="120000"/>
              </a:lnSpc>
              <a:defRPr/>
            </a:pPr>
            <a:r>
              <a:rPr lang="hu-HU" sz="2000" smtClean="0"/>
              <a:t>Charge conservation:</a:t>
            </a:r>
          </a:p>
        </p:txBody>
      </p:sp>
      <p:graphicFrame>
        <p:nvGraphicFramePr>
          <p:cNvPr id="27650" name="Object 4"/>
          <p:cNvGraphicFramePr>
            <a:graphicFrameLocks noChangeAspect="1"/>
          </p:cNvGraphicFramePr>
          <p:nvPr/>
        </p:nvGraphicFramePr>
        <p:xfrm>
          <a:off x="1381125" y="5200650"/>
          <a:ext cx="1666875" cy="574675"/>
        </p:xfrm>
        <a:graphic>
          <a:graphicData uri="http://schemas.openxmlformats.org/presentationml/2006/ole">
            <mc:AlternateContent xmlns:mc="http://schemas.openxmlformats.org/markup-compatibility/2006">
              <mc:Choice xmlns:v="urn:schemas-microsoft-com:vml" Requires="v">
                <p:oleObj spid="_x0000_s27660" name="Equation" r:id="rId3" imgW="774360" imgH="253800" progId="">
                  <p:embed/>
                </p:oleObj>
              </mc:Choice>
              <mc:Fallback>
                <p:oleObj name="Equation" r:id="rId3" imgW="774360" imgH="253800"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125" y="5200650"/>
                        <a:ext cx="1666875" cy="574675"/>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651" name="Object 5"/>
          <p:cNvGraphicFramePr>
            <a:graphicFrameLocks noChangeAspect="1"/>
          </p:cNvGraphicFramePr>
          <p:nvPr/>
        </p:nvGraphicFramePr>
        <p:xfrm>
          <a:off x="1371600" y="4221163"/>
          <a:ext cx="2590800" cy="573087"/>
        </p:xfrm>
        <a:graphic>
          <a:graphicData uri="http://schemas.openxmlformats.org/presentationml/2006/ole">
            <mc:AlternateContent xmlns:mc="http://schemas.openxmlformats.org/markup-compatibility/2006">
              <mc:Choice xmlns:v="urn:schemas-microsoft-com:vml" Requires="v">
                <p:oleObj spid="_x0000_s27661" name="Equation" r:id="rId5" imgW="1143000" imgH="241200" progId="">
                  <p:embed/>
                </p:oleObj>
              </mc:Choice>
              <mc:Fallback>
                <p:oleObj name="Equation" r:id="rId5" imgW="1143000" imgH="241200"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4221163"/>
                        <a:ext cx="2590800" cy="573087"/>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9718" name="Text Box 6"/>
          <p:cNvSpPr txBox="1">
            <a:spLocks noChangeArrowheads="1"/>
          </p:cNvSpPr>
          <p:nvPr/>
        </p:nvSpPr>
        <p:spPr bwMode="auto">
          <a:xfrm>
            <a:off x="2819400" y="5953125"/>
            <a:ext cx="1905000" cy="581025"/>
          </a:xfrm>
          <a:prstGeom prst="rect">
            <a:avLst/>
          </a:prstGeom>
          <a:noFill/>
          <a:ln w="9525">
            <a:noFill/>
            <a:miter lim="800000"/>
            <a:headEnd/>
            <a:tailEnd/>
          </a:ln>
          <a:effectLst/>
        </p:spPr>
        <p:txBody>
          <a:bodyPr>
            <a:spAutoFit/>
          </a:bodyPr>
          <a:lstStyle/>
          <a:p>
            <a:pPr>
              <a:spcBef>
                <a:spcPct val="50000"/>
              </a:spcBef>
              <a:defRPr/>
            </a:pPr>
            <a:r>
              <a:rPr lang="hu-HU" sz="1600" b="0">
                <a:effectLst>
                  <a:outerShdw blurRad="38100" dist="38100" dir="2700000" algn="tl">
                    <a:srgbClr val="000000"/>
                  </a:outerShdw>
                </a:effectLst>
                <a:latin typeface="Book Antiqua" pitchFamily="18" charset="0"/>
              </a:rPr>
              <a:t>comoving proper-time derivative</a:t>
            </a:r>
          </a:p>
        </p:txBody>
      </p:sp>
      <p:graphicFrame>
        <p:nvGraphicFramePr>
          <p:cNvPr id="27652" name="Object 7"/>
          <p:cNvGraphicFramePr>
            <a:graphicFrameLocks noChangeAspect="1"/>
          </p:cNvGraphicFramePr>
          <p:nvPr/>
        </p:nvGraphicFramePr>
        <p:xfrm>
          <a:off x="5108575" y="3919538"/>
          <a:ext cx="3378200" cy="909637"/>
        </p:xfrm>
        <a:graphic>
          <a:graphicData uri="http://schemas.openxmlformats.org/presentationml/2006/ole">
            <mc:AlternateContent xmlns:mc="http://schemas.openxmlformats.org/markup-compatibility/2006">
              <mc:Choice xmlns:v="urn:schemas-microsoft-com:vml" Requires="v">
                <p:oleObj spid="_x0000_s27662" name="Equation" r:id="rId7" imgW="1638000" imgH="419040" progId="">
                  <p:embed/>
                </p:oleObj>
              </mc:Choice>
              <mc:Fallback>
                <p:oleObj name="Equation" r:id="rId7" imgW="1638000" imgH="419040" progId="">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8575" y="3919538"/>
                        <a:ext cx="3378200" cy="909637"/>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653" name="Object 8"/>
          <p:cNvGraphicFramePr>
            <a:graphicFrameLocks noChangeAspect="1"/>
          </p:cNvGraphicFramePr>
          <p:nvPr/>
        </p:nvGraphicFramePr>
        <p:xfrm>
          <a:off x="5105400" y="4876800"/>
          <a:ext cx="2743200" cy="1000125"/>
        </p:xfrm>
        <a:graphic>
          <a:graphicData uri="http://schemas.openxmlformats.org/presentationml/2006/ole">
            <mc:AlternateContent xmlns:mc="http://schemas.openxmlformats.org/markup-compatibility/2006">
              <mc:Choice xmlns:v="urn:schemas-microsoft-com:vml" Requires="v">
                <p:oleObj spid="_x0000_s27663" name="Equation" r:id="rId9" imgW="1244520" imgH="431640" progId="">
                  <p:embed/>
                </p:oleObj>
              </mc:Choice>
              <mc:Fallback>
                <p:oleObj name="Equation" r:id="rId9" imgW="1244520" imgH="431640" progId="">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05400" y="4876800"/>
                        <a:ext cx="2743200" cy="1000125"/>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9721" name="Text Box 9"/>
          <p:cNvSpPr txBox="1">
            <a:spLocks noChangeArrowheads="1"/>
          </p:cNvSpPr>
          <p:nvPr/>
        </p:nvSpPr>
        <p:spPr bwMode="auto">
          <a:xfrm>
            <a:off x="6934200" y="6067425"/>
            <a:ext cx="1295400" cy="581025"/>
          </a:xfrm>
          <a:prstGeom prst="rect">
            <a:avLst/>
          </a:prstGeom>
          <a:noFill/>
          <a:ln w="9525">
            <a:noFill/>
            <a:miter lim="800000"/>
            <a:headEnd/>
            <a:tailEnd/>
          </a:ln>
          <a:effectLst/>
        </p:spPr>
        <p:txBody>
          <a:bodyPr>
            <a:spAutoFit/>
          </a:bodyPr>
          <a:lstStyle/>
          <a:p>
            <a:pPr>
              <a:spcBef>
                <a:spcPct val="50000"/>
              </a:spcBef>
              <a:defRPr/>
            </a:pPr>
            <a:r>
              <a:rPr lang="hu-HU" sz="1600" b="0">
                <a:effectLst>
                  <a:outerShdw blurRad="38100" dist="38100" dir="2700000" algn="tl">
                    <a:srgbClr val="000000"/>
                  </a:outerShdw>
                </a:effectLst>
                <a:latin typeface="Book Antiqua" pitchFamily="18" charset="0"/>
              </a:rPr>
              <a:t>comoving derivative</a:t>
            </a:r>
          </a:p>
        </p:txBody>
      </p:sp>
      <p:graphicFrame>
        <p:nvGraphicFramePr>
          <p:cNvPr id="27654" name="Object 10"/>
          <p:cNvGraphicFramePr>
            <a:graphicFrameLocks noChangeAspect="1"/>
          </p:cNvGraphicFramePr>
          <p:nvPr/>
        </p:nvGraphicFramePr>
        <p:xfrm>
          <a:off x="3367088" y="1893888"/>
          <a:ext cx="5751512" cy="520700"/>
        </p:xfrm>
        <a:graphic>
          <a:graphicData uri="http://schemas.openxmlformats.org/presentationml/2006/ole">
            <mc:AlternateContent xmlns:mc="http://schemas.openxmlformats.org/markup-compatibility/2006">
              <mc:Choice xmlns:v="urn:schemas-microsoft-com:vml" Requires="v">
                <p:oleObj spid="_x0000_s27664" name="Equation" r:id="rId11" imgW="2819160" imgH="241200" progId="">
                  <p:embed/>
                </p:oleObj>
              </mc:Choice>
              <mc:Fallback>
                <p:oleObj name="Equation" r:id="rId11" imgW="2819160" imgH="241200" progId="">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67088" y="1893888"/>
                        <a:ext cx="5751512" cy="520700"/>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655" name="Object 11"/>
          <p:cNvGraphicFramePr>
            <a:graphicFrameLocks noChangeAspect="1"/>
          </p:cNvGraphicFramePr>
          <p:nvPr/>
        </p:nvGraphicFramePr>
        <p:xfrm>
          <a:off x="1306513" y="5803900"/>
          <a:ext cx="1425575" cy="846138"/>
        </p:xfrm>
        <a:graphic>
          <a:graphicData uri="http://schemas.openxmlformats.org/presentationml/2006/ole">
            <mc:AlternateContent xmlns:mc="http://schemas.openxmlformats.org/markup-compatibility/2006">
              <mc:Choice xmlns:v="urn:schemas-microsoft-com:vml" Requires="v">
                <p:oleObj spid="_x0000_s27665" name="Equation" r:id="rId13" imgW="698400" imgH="393480" progId="">
                  <p:embed/>
                </p:oleObj>
              </mc:Choice>
              <mc:Fallback>
                <p:oleObj name="Equation" r:id="rId13" imgW="698400" imgH="393480" progId="">
                  <p:embed/>
                  <p:pic>
                    <p:nvPicPr>
                      <p:cNvPr id="0" name="Object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06513" y="5803900"/>
                        <a:ext cx="1425575" cy="846138"/>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656" name="Object 12"/>
          <p:cNvGraphicFramePr>
            <a:graphicFrameLocks noChangeAspect="1"/>
          </p:cNvGraphicFramePr>
          <p:nvPr/>
        </p:nvGraphicFramePr>
        <p:xfrm>
          <a:off x="5105400" y="5894388"/>
          <a:ext cx="1685925" cy="846137"/>
        </p:xfrm>
        <a:graphic>
          <a:graphicData uri="http://schemas.openxmlformats.org/presentationml/2006/ole">
            <mc:AlternateContent xmlns:mc="http://schemas.openxmlformats.org/markup-compatibility/2006">
              <mc:Choice xmlns:v="urn:schemas-microsoft-com:vml" Requires="v">
                <p:oleObj spid="_x0000_s27666" name="Equation" r:id="rId15" imgW="825480" imgH="393480" progId="">
                  <p:embed/>
                </p:oleObj>
              </mc:Choice>
              <mc:Fallback>
                <p:oleObj name="Equation" r:id="rId15" imgW="825480" imgH="393480" progId="">
                  <p:embed/>
                  <p:pic>
                    <p:nvPicPr>
                      <p:cNvPr id="0" name="Object 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05400" y="5894388"/>
                        <a:ext cx="1685925" cy="846137"/>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657" name="Object 13"/>
          <p:cNvGraphicFramePr>
            <a:graphicFrameLocks noChangeAspect="1"/>
          </p:cNvGraphicFramePr>
          <p:nvPr/>
        </p:nvGraphicFramePr>
        <p:xfrm>
          <a:off x="1323975" y="3244850"/>
          <a:ext cx="3552825" cy="546100"/>
        </p:xfrm>
        <a:graphic>
          <a:graphicData uri="http://schemas.openxmlformats.org/presentationml/2006/ole">
            <mc:AlternateContent xmlns:mc="http://schemas.openxmlformats.org/markup-compatibility/2006">
              <mc:Choice xmlns:v="urn:schemas-microsoft-com:vml" Requires="v">
                <p:oleObj spid="_x0000_s27667" name="Equation" r:id="rId17" imgW="1739880" imgH="253800" progId="">
                  <p:embed/>
                </p:oleObj>
              </mc:Choice>
              <mc:Fallback>
                <p:oleObj name="Equation" r:id="rId17" imgW="1739880" imgH="253800" progId="">
                  <p:embed/>
                  <p:pic>
                    <p:nvPicPr>
                      <p:cNvPr id="0" name="Object 1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23975" y="3244850"/>
                        <a:ext cx="3552825" cy="546100"/>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658" name="Object 14"/>
          <p:cNvGraphicFramePr>
            <a:graphicFrameLocks noChangeAspect="1"/>
          </p:cNvGraphicFramePr>
          <p:nvPr/>
        </p:nvGraphicFramePr>
        <p:xfrm>
          <a:off x="5113338" y="2938463"/>
          <a:ext cx="3268662" cy="928687"/>
        </p:xfrm>
        <a:graphic>
          <a:graphicData uri="http://schemas.openxmlformats.org/presentationml/2006/ole">
            <mc:AlternateContent xmlns:mc="http://schemas.openxmlformats.org/markup-compatibility/2006">
              <mc:Choice xmlns:v="urn:schemas-microsoft-com:vml" Requires="v">
                <p:oleObj spid="_x0000_s27668" name="Equation" r:id="rId19" imgW="1600200" imgH="431640" progId="">
                  <p:embed/>
                </p:oleObj>
              </mc:Choice>
              <mc:Fallback>
                <p:oleObj name="Equation" r:id="rId19" imgW="1600200" imgH="431640" progId="">
                  <p:embed/>
                  <p:pic>
                    <p:nvPicPr>
                      <p:cNvPr id="0" name="Object 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13338" y="2938463"/>
                        <a:ext cx="3268662" cy="928687"/>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659" name="Object 15"/>
          <p:cNvGraphicFramePr>
            <a:graphicFrameLocks noChangeAspect="1"/>
          </p:cNvGraphicFramePr>
          <p:nvPr/>
        </p:nvGraphicFramePr>
        <p:xfrm>
          <a:off x="3040063" y="808038"/>
          <a:ext cx="3424237" cy="663575"/>
        </p:xfrm>
        <a:graphic>
          <a:graphicData uri="http://schemas.openxmlformats.org/presentationml/2006/ole">
            <mc:AlternateContent xmlns:mc="http://schemas.openxmlformats.org/markup-compatibility/2006">
              <mc:Choice xmlns:v="urn:schemas-microsoft-com:vml" Requires="v">
                <p:oleObj spid="_x0000_s27669" name="Equation" r:id="rId21" imgW="1511280" imgH="279360" progId="">
                  <p:embed/>
                </p:oleObj>
              </mc:Choice>
              <mc:Fallback>
                <p:oleObj name="Equation" r:id="rId21" imgW="1511280" imgH="279360" progId="">
                  <p:embed/>
                  <p:pic>
                    <p:nvPicPr>
                      <p:cNvPr id="0" name="Object 1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40063" y="808038"/>
                        <a:ext cx="3424237" cy="663575"/>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0"/>
          </p:nvPr>
        </p:nvSpPr>
        <p:spPr/>
        <p:txBody>
          <a:bodyPr/>
          <a:lstStyle/>
          <a:p>
            <a:pPr>
              <a:defRPr/>
            </a:pPr>
            <a:fld id="{F8C8DCC2-B07E-4420-ADAE-DA869AF4422C}" type="slidenum">
              <a:rPr lang="hu-HU"/>
              <a:pPr>
                <a:defRPr/>
              </a:pPr>
              <a:t>97</a:t>
            </a:fld>
            <a:endParaRPr lang="hu-HU"/>
          </a:p>
        </p:txBody>
      </p:sp>
      <p:sp>
        <p:nvSpPr>
          <p:cNvPr id="500738" name="Rectangle 2"/>
          <p:cNvSpPr>
            <a:spLocks noGrp="1" noChangeArrowheads="1"/>
          </p:cNvSpPr>
          <p:nvPr>
            <p:ph type="title"/>
          </p:nvPr>
        </p:nvSpPr>
        <p:spPr/>
        <p:txBody>
          <a:bodyPr/>
          <a:lstStyle/>
          <a:p>
            <a:pPr eaLnBrk="1" hangingPunct="1">
              <a:defRPr/>
            </a:pPr>
            <a:r>
              <a:rPr lang="hu-HU" smtClean="0"/>
              <a:t>Famous solutions</a:t>
            </a:r>
          </a:p>
        </p:txBody>
      </p:sp>
      <p:sp>
        <p:nvSpPr>
          <p:cNvPr id="500739" name="Rectangle 3"/>
          <p:cNvSpPr>
            <a:spLocks noGrp="1" noChangeArrowheads="1"/>
          </p:cNvSpPr>
          <p:nvPr>
            <p:ph type="body" idx="1"/>
          </p:nvPr>
        </p:nvSpPr>
        <p:spPr>
          <a:xfrm>
            <a:off x="322263" y="895350"/>
            <a:ext cx="8713787" cy="5629275"/>
          </a:xfrm>
        </p:spPr>
        <p:txBody>
          <a:bodyPr/>
          <a:lstStyle/>
          <a:p>
            <a:pPr>
              <a:lnSpc>
                <a:spcPct val="90000"/>
              </a:lnSpc>
              <a:spcBef>
                <a:spcPts val="500"/>
              </a:spcBef>
              <a:spcAft>
                <a:spcPts val="500"/>
              </a:spcAft>
              <a:defRPr/>
            </a:pPr>
            <a:r>
              <a:rPr lang="hu-HU" sz="2600" smtClean="0"/>
              <a:t>Landau’s solution (1D, developed for p+p):</a:t>
            </a:r>
          </a:p>
          <a:p>
            <a:pPr lvl="1">
              <a:lnSpc>
                <a:spcPct val="90000"/>
              </a:lnSpc>
              <a:spcBef>
                <a:spcPts val="500"/>
              </a:spcBef>
              <a:spcAft>
                <a:spcPts val="500"/>
              </a:spcAft>
              <a:defRPr/>
            </a:pPr>
            <a:r>
              <a:rPr lang="hu-HU" sz="2100" smtClean="0"/>
              <a:t>Accelerating, implicit, complicated, 1D</a:t>
            </a:r>
          </a:p>
          <a:p>
            <a:pPr lvl="1">
              <a:lnSpc>
                <a:spcPct val="90000"/>
              </a:lnSpc>
              <a:spcBef>
                <a:spcPts val="500"/>
              </a:spcBef>
              <a:spcAft>
                <a:spcPts val="500"/>
              </a:spcAft>
              <a:defRPr/>
            </a:pPr>
            <a:r>
              <a:rPr lang="en-US" sz="2100" smtClean="0"/>
              <a:t>L.D. Landau, Izv. Acad. Nauk SSSR 81 (1953) 51</a:t>
            </a:r>
          </a:p>
          <a:p>
            <a:pPr lvl="1">
              <a:lnSpc>
                <a:spcPct val="90000"/>
              </a:lnSpc>
              <a:spcBef>
                <a:spcPts val="500"/>
              </a:spcBef>
              <a:spcAft>
                <a:spcPts val="500"/>
              </a:spcAft>
              <a:defRPr/>
            </a:pPr>
            <a:r>
              <a:rPr lang="en-US" sz="2100" smtClean="0"/>
              <a:t>I.M. Khalatnikov, Zhur. Eksp.Teor.Fiz. 27 (1954) 529</a:t>
            </a:r>
          </a:p>
          <a:p>
            <a:pPr lvl="1">
              <a:lnSpc>
                <a:spcPct val="90000"/>
              </a:lnSpc>
              <a:spcBef>
                <a:spcPts val="500"/>
              </a:spcBef>
              <a:spcAft>
                <a:spcPts val="500"/>
              </a:spcAft>
              <a:defRPr/>
            </a:pPr>
            <a:r>
              <a:rPr lang="en-US" sz="2100" smtClean="0"/>
              <a:t>L.D.Landau </a:t>
            </a:r>
            <a:r>
              <a:rPr lang="hu-HU" sz="2100" smtClean="0"/>
              <a:t>and</a:t>
            </a:r>
            <a:r>
              <a:rPr lang="en-US" sz="2100" smtClean="0"/>
              <a:t> S.Z.Belenkij, Usp. Fiz. Nauk 56 (1955) 309</a:t>
            </a:r>
            <a:endParaRPr lang="hu-HU" sz="2100" smtClean="0"/>
          </a:p>
          <a:p>
            <a:pPr>
              <a:lnSpc>
                <a:spcPct val="90000"/>
              </a:lnSpc>
              <a:spcBef>
                <a:spcPts val="500"/>
              </a:spcBef>
              <a:spcAft>
                <a:spcPts val="500"/>
              </a:spcAft>
              <a:defRPr/>
            </a:pPr>
            <a:r>
              <a:rPr lang="hu-HU" sz="2600" smtClean="0"/>
              <a:t>Hwa-Bjorken solution:</a:t>
            </a:r>
          </a:p>
          <a:p>
            <a:pPr lvl="1">
              <a:lnSpc>
                <a:spcPct val="90000"/>
              </a:lnSpc>
              <a:spcBef>
                <a:spcPts val="500"/>
              </a:spcBef>
              <a:spcAft>
                <a:spcPts val="500"/>
              </a:spcAft>
              <a:defRPr/>
            </a:pPr>
            <a:r>
              <a:rPr lang="hu-HU" sz="2100" smtClean="0"/>
              <a:t>Non-accelerating, explicit, simple, 1D, boost-invariant</a:t>
            </a:r>
          </a:p>
          <a:p>
            <a:pPr lvl="1">
              <a:lnSpc>
                <a:spcPct val="90000"/>
              </a:lnSpc>
              <a:spcBef>
                <a:spcPts val="500"/>
              </a:spcBef>
              <a:spcAft>
                <a:spcPts val="500"/>
              </a:spcAft>
              <a:defRPr/>
            </a:pPr>
            <a:r>
              <a:rPr lang="hu-HU" sz="2100" smtClean="0"/>
              <a:t>R.C. Hwa</a:t>
            </a:r>
            <a:r>
              <a:rPr lang="en-US" sz="2100" smtClean="0"/>
              <a:t>, Phys. Rev. D</a:t>
            </a:r>
            <a:r>
              <a:rPr lang="hu-HU" sz="2100" smtClean="0"/>
              <a:t>10, 2260 (1974)</a:t>
            </a:r>
          </a:p>
          <a:p>
            <a:pPr lvl="1">
              <a:lnSpc>
                <a:spcPct val="90000"/>
              </a:lnSpc>
              <a:spcBef>
                <a:spcPts val="500"/>
              </a:spcBef>
              <a:spcAft>
                <a:spcPts val="500"/>
              </a:spcAft>
              <a:defRPr/>
            </a:pPr>
            <a:r>
              <a:rPr lang="en-US" sz="2100" smtClean="0"/>
              <a:t>J.D. Bjorken, Phys. Rev. D27, 40(1983)</a:t>
            </a:r>
            <a:endParaRPr lang="hu-HU" sz="2100" smtClean="0"/>
          </a:p>
          <a:p>
            <a:pPr>
              <a:lnSpc>
                <a:spcPct val="90000"/>
              </a:lnSpc>
              <a:spcBef>
                <a:spcPts val="500"/>
              </a:spcBef>
              <a:spcAft>
                <a:spcPts val="500"/>
              </a:spcAft>
              <a:defRPr/>
            </a:pPr>
            <a:r>
              <a:rPr lang="hu-HU" sz="2600" smtClean="0"/>
              <a:t>Others</a:t>
            </a:r>
          </a:p>
          <a:p>
            <a:pPr lvl="1" eaLnBrk="1" hangingPunct="1">
              <a:lnSpc>
                <a:spcPct val="90000"/>
              </a:lnSpc>
              <a:defRPr/>
            </a:pPr>
            <a:r>
              <a:rPr lang="hu-HU" sz="2000" smtClean="0"/>
              <a:t>Chiu, Sudarshan and Wang</a:t>
            </a:r>
          </a:p>
          <a:p>
            <a:pPr lvl="1" eaLnBrk="1" hangingPunct="1">
              <a:lnSpc>
                <a:spcPct val="90000"/>
              </a:lnSpc>
              <a:defRPr/>
            </a:pPr>
            <a:r>
              <a:rPr lang="hu-HU" sz="2000" smtClean="0"/>
              <a:t>Baym, Friman, Blaizot, Soyeur and Czyz</a:t>
            </a:r>
          </a:p>
          <a:p>
            <a:pPr lvl="1" eaLnBrk="1" hangingPunct="1">
              <a:lnSpc>
                <a:spcPct val="90000"/>
              </a:lnSpc>
              <a:defRPr/>
            </a:pPr>
            <a:r>
              <a:rPr lang="hu-HU" sz="2000" smtClean="0"/>
              <a:t>Srivastava, Alam, Chakrabarty, Raha and Sinha</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Dia számának helye 3"/>
          <p:cNvSpPr>
            <a:spLocks noGrp="1"/>
          </p:cNvSpPr>
          <p:nvPr>
            <p:ph type="sldNum" sz="quarter" idx="10"/>
          </p:nvPr>
        </p:nvSpPr>
        <p:spPr/>
        <p:txBody>
          <a:bodyPr/>
          <a:lstStyle/>
          <a:p>
            <a:pPr>
              <a:defRPr/>
            </a:pPr>
            <a:fld id="{2435E900-1771-4B91-8D58-A4FF2D5BF971}" type="slidenum">
              <a:rPr lang="hu-HU"/>
              <a:pPr>
                <a:defRPr/>
              </a:pPr>
              <a:t>98</a:t>
            </a:fld>
            <a:endParaRPr lang="hu-HU"/>
          </a:p>
        </p:txBody>
      </p:sp>
      <p:sp>
        <p:nvSpPr>
          <p:cNvPr id="502786" name="Rectangle 2"/>
          <p:cNvSpPr>
            <a:spLocks noGrp="1" noChangeArrowheads="1"/>
          </p:cNvSpPr>
          <p:nvPr>
            <p:ph type="title"/>
          </p:nvPr>
        </p:nvSpPr>
        <p:spPr/>
        <p:txBody>
          <a:bodyPr/>
          <a:lstStyle/>
          <a:p>
            <a:pPr eaLnBrk="1" hangingPunct="1">
              <a:defRPr/>
            </a:pPr>
            <a:r>
              <a:rPr lang="hu-HU" smtClean="0"/>
              <a:t>Relativistic solutions</a:t>
            </a:r>
          </a:p>
        </p:txBody>
      </p:sp>
      <p:graphicFrame>
        <p:nvGraphicFramePr>
          <p:cNvPr id="502787" name="Group 3"/>
          <p:cNvGraphicFramePr>
            <a:graphicFrameLocks noGrp="1"/>
          </p:cNvGraphicFramePr>
          <p:nvPr>
            <p:ph idx="1"/>
          </p:nvPr>
        </p:nvGraphicFramePr>
        <p:xfrm>
          <a:off x="290513" y="981075"/>
          <a:ext cx="8529637" cy="5154486"/>
        </p:xfrm>
        <a:graphic>
          <a:graphicData uri="http://schemas.openxmlformats.org/drawingml/2006/table">
            <a:tbl>
              <a:tblPr/>
              <a:tblGrid>
                <a:gridCol w="2336800"/>
                <a:gridCol w="2232025"/>
                <a:gridCol w="1576387"/>
                <a:gridCol w="2384425"/>
              </a:tblGrid>
              <a:tr h="542925">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Solution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Basic prop’s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EoS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Observables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1400" b="0"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Csörgő, Nagy, Csanád</a:t>
                      </a:r>
                    </a:p>
                    <a:p>
                      <a:pPr marL="0" marR="0" lvl="0" indent="0" algn="l" defTabSz="914400" rtl="0" eaLnBrk="1" fontAlgn="base" latinLnBrk="0" hangingPunct="1">
                        <a:lnSpc>
                          <a:spcPct val="100000"/>
                        </a:lnSpc>
                        <a:spcBef>
                          <a:spcPct val="0"/>
                        </a:spcBef>
                        <a:spcAft>
                          <a:spcPct val="0"/>
                        </a:spcAft>
                        <a:buClr>
                          <a:schemeClr val="tx1"/>
                        </a:buClr>
                        <a:buSzTx/>
                        <a:buFontTx/>
                        <a:buNone/>
                        <a:tabLst/>
                      </a:pPr>
                      <a:r>
                        <a:rPr kumimoji="0" lang="hu-HU" sz="1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Phys.Lett.B 663:306-311, 2008 Phys.Rev.C77:024908,2008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1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Ellipsoidal, 1D accelerating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1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cs typeface="Tahoma" pitchFamily="34" charset="0"/>
                        </a:rPr>
                        <a:t>dn/dy, </a:t>
                      </a:r>
                      <a:r>
                        <a:rPr kumimoji="0" lang="hu-HU" sz="2100" b="1" i="0" u="none" strike="noStrike" cap="none" normalizeH="0" baseline="0" smtClean="0">
                          <a:ln>
                            <a:noFill/>
                          </a:ln>
                          <a:solidFill>
                            <a:schemeClr val="tx1"/>
                          </a:solidFill>
                          <a:effectLst>
                            <a:outerShdw blurRad="38100" dist="38100" dir="2700000" algn="tl">
                              <a:srgbClr val="000000"/>
                            </a:outerShdw>
                          </a:effectLst>
                          <a:latin typeface="Symbol" pitchFamily="18" charset="2"/>
                          <a:cs typeface="Tahoma" pitchFamily="34"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8025">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1400" b="0"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Landau</a:t>
                      </a:r>
                    </a:p>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1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Izv. Acad. Nauk SSSR 81 (1953) 51</a:t>
                      </a:r>
                      <a:endParaRPr kumimoji="0" lang="hu-HU" sz="11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1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Cylindr., 1D, accelerating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1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cs typeface="Tahoma" pitchFamily="34"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8225">
                <a:tc>
                  <a:txBody>
                    <a:bodyPr/>
                    <a:lstStyle/>
                    <a:p>
                      <a:pPr marL="0" marR="0" lvl="0" indent="0" algn="ctr" defTabSz="914400" rtl="0" eaLnBrk="1" fontAlgn="base" latinLnBrk="0" hangingPunct="1">
                        <a:lnSpc>
                          <a:spcPct val="100000"/>
                        </a:lnSpc>
                        <a:spcBef>
                          <a:spcPts val="500"/>
                        </a:spcBef>
                        <a:spcAft>
                          <a:spcPts val="500"/>
                        </a:spcAft>
                        <a:buClr>
                          <a:schemeClr val="tx1"/>
                        </a:buClr>
                        <a:buSzTx/>
                        <a:buFontTx/>
                        <a:buNone/>
                        <a:tabLst/>
                      </a:pPr>
                      <a:r>
                        <a:rPr kumimoji="0" lang="hu-HU" sz="1400" b="0"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Hwa-Björken</a:t>
                      </a:r>
                    </a:p>
                    <a:p>
                      <a:pPr marL="0" marR="0" lvl="0" indent="0" algn="l" defTabSz="914400" rtl="0" eaLnBrk="1" fontAlgn="base" latinLnBrk="0" hangingPunct="1">
                        <a:lnSpc>
                          <a:spcPct val="100000"/>
                        </a:lnSpc>
                        <a:spcBef>
                          <a:spcPts val="100"/>
                        </a:spcBef>
                        <a:spcAft>
                          <a:spcPts val="100"/>
                        </a:spcAft>
                        <a:buClr>
                          <a:schemeClr val="tx1"/>
                        </a:buClr>
                        <a:buSzTx/>
                        <a:buFontTx/>
                        <a:buNone/>
                        <a:tabLst/>
                      </a:pPr>
                      <a:r>
                        <a:rPr kumimoji="0" lang="hu-HU" sz="1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R.C. Hwa</a:t>
                      </a:r>
                      <a:r>
                        <a:rPr kumimoji="0" lang="en-US" sz="1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 P</a:t>
                      </a:r>
                      <a:r>
                        <a:rPr kumimoji="0" lang="hu-HU" sz="1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R</a:t>
                      </a:r>
                      <a:r>
                        <a:rPr kumimoji="0" lang="en-US" sz="1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D</a:t>
                      </a:r>
                      <a:r>
                        <a:rPr kumimoji="0" lang="hu-HU" sz="1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10, 2260,1974</a:t>
                      </a:r>
                    </a:p>
                    <a:p>
                      <a:pPr marL="0" marR="0" lvl="0" indent="0" algn="l" defTabSz="914400" rtl="0" eaLnBrk="1" fontAlgn="base" latinLnBrk="0" hangingPunct="1">
                        <a:lnSpc>
                          <a:spcPct val="100000"/>
                        </a:lnSpc>
                        <a:spcBef>
                          <a:spcPts val="100"/>
                        </a:spcBef>
                        <a:spcAft>
                          <a:spcPts val="100"/>
                        </a:spcAft>
                        <a:buClr>
                          <a:schemeClr val="tx1"/>
                        </a:buClr>
                        <a:buSzTx/>
                        <a:buFontTx/>
                        <a:buNone/>
                        <a:tabLst/>
                      </a:pPr>
                      <a:r>
                        <a:rPr kumimoji="0" lang="en-US" sz="1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J.D. Bjorken, </a:t>
                      </a:r>
                      <a:r>
                        <a:rPr kumimoji="0" lang="hu-HU" sz="1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PR</a:t>
                      </a:r>
                      <a:r>
                        <a:rPr kumimoji="0" lang="en-US" sz="1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D27, 40(1983</a:t>
                      </a:r>
                      <a:r>
                        <a:rPr kumimoji="0" lang="en-US" sz="1300" b="0"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a:t>
                      </a:r>
                      <a:endPar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1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Cylindr., 1D,</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1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non-accelerating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hu-HU" sz="21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cs typeface="Tahoma" pitchFamily="34" charset="0"/>
                      </a:endParaRP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1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cs typeface="Tahoma" pitchFamily="34" charset="0"/>
                        </a:rPr>
                        <a:t>dn/dy, </a:t>
                      </a:r>
                      <a:r>
                        <a:rPr kumimoji="0" lang="hu-HU" sz="2100" b="1" i="0" u="none" strike="noStrike" cap="none" normalizeH="0" baseline="0" smtClean="0">
                          <a:ln>
                            <a:noFill/>
                          </a:ln>
                          <a:solidFill>
                            <a:schemeClr val="tx1"/>
                          </a:solidFill>
                          <a:effectLst>
                            <a:outerShdw blurRad="38100" dist="38100" dir="2700000" algn="tl">
                              <a:srgbClr val="000000"/>
                            </a:outerShdw>
                          </a:effectLst>
                          <a:latin typeface="Symbol" pitchFamily="18" charset="2"/>
                          <a:cs typeface="Tahoma" pitchFamily="34" charset="0"/>
                        </a:rPr>
                        <a:t>e</a:t>
                      </a:r>
                      <a:endParaRPr kumimoji="0" lang="hu-HU" sz="21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cs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2013">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1400" b="0"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Bialas et al.</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1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A. Bialas, R. A. Janik, and R. B. Peschanski, Phys. Rev. C76, 054901 (2007).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1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1D, betweend Landau and Hwa-Björken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hu-HU" sz="21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cs typeface="Tahoma" pitchFamily="34" charset="0"/>
                      </a:endParaRP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1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cs typeface="Tahoma" pitchFamily="34" charset="0"/>
                        </a:rPr>
                        <a:t>dn/dy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913">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1400" b="0"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Csörgő, Csernai, Hama, Kodama</a:t>
                      </a:r>
                    </a:p>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hu-HU" sz="1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Heavy Ion Phys. A 21, 73 (2004))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1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rPr>
                        <a:t>Ellipsoidal, 3D, non-accelerating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hu-HU" sz="23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hu-HU" sz="2100" b="1" i="0" u="none" strike="noStrike" cap="none" normalizeH="0" baseline="0" smtClean="0">
                          <a:ln>
                            <a:noFill/>
                          </a:ln>
                          <a:solidFill>
                            <a:schemeClr val="tx1"/>
                          </a:solidFill>
                          <a:effectLst>
                            <a:outerShdw blurRad="38100" dist="38100" dir="2700000" algn="tl">
                              <a:srgbClr val="000000"/>
                            </a:outerShdw>
                          </a:effectLst>
                          <a:latin typeface="Book Antiqua" pitchFamily="18" charset="0"/>
                          <a:cs typeface="Tahoma" pitchFamily="34" charset="0"/>
                        </a:rPr>
                        <a:t>This work does the calculation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8674" name="Object 7"/>
          <p:cNvGraphicFramePr>
            <a:graphicFrameLocks noChangeAspect="1"/>
          </p:cNvGraphicFramePr>
          <p:nvPr/>
        </p:nvGraphicFramePr>
        <p:xfrm>
          <a:off x="4984750" y="2638425"/>
          <a:ext cx="1100138" cy="358775"/>
        </p:xfrm>
        <a:graphic>
          <a:graphicData uri="http://schemas.openxmlformats.org/presentationml/2006/ole">
            <mc:AlternateContent xmlns:mc="http://schemas.openxmlformats.org/markup-compatibility/2006">
              <mc:Choice xmlns:v="urn:schemas-microsoft-com:vml" Requires="v">
                <p:oleObj spid="_x0000_s28679" name="Equation" r:id="rId3" imgW="545760" imgH="177480" progId="">
                  <p:embed/>
                </p:oleObj>
              </mc:Choice>
              <mc:Fallback>
                <p:oleObj name="Equation" r:id="rId3" imgW="545760" imgH="177480" progId="">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4750" y="2638425"/>
                        <a:ext cx="1100138" cy="358775"/>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675" name="Object 41"/>
          <p:cNvGraphicFramePr>
            <a:graphicFrameLocks noChangeAspect="1"/>
          </p:cNvGraphicFramePr>
          <p:nvPr/>
        </p:nvGraphicFramePr>
        <p:xfrm>
          <a:off x="4984750" y="3644900"/>
          <a:ext cx="1100138" cy="358775"/>
        </p:xfrm>
        <a:graphic>
          <a:graphicData uri="http://schemas.openxmlformats.org/presentationml/2006/ole">
            <mc:AlternateContent xmlns:mc="http://schemas.openxmlformats.org/markup-compatibility/2006">
              <mc:Choice xmlns:v="urn:schemas-microsoft-com:vml" Requires="v">
                <p:oleObj spid="_x0000_s28680" name="Equation" r:id="rId5" imgW="545760" imgH="177480" progId="">
                  <p:embed/>
                </p:oleObj>
              </mc:Choice>
              <mc:Fallback>
                <p:oleObj name="Equation" r:id="rId5" imgW="545760" imgH="177480" progId="">
                  <p:embed/>
                  <p:pic>
                    <p:nvPicPr>
                      <p:cNvPr id="0" name="Object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4750" y="3644900"/>
                        <a:ext cx="1100138" cy="358775"/>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676" name="Object 42"/>
          <p:cNvGraphicFramePr>
            <a:graphicFrameLocks noChangeAspect="1"/>
          </p:cNvGraphicFramePr>
          <p:nvPr/>
        </p:nvGraphicFramePr>
        <p:xfrm>
          <a:off x="4984750" y="5734050"/>
          <a:ext cx="1100138" cy="358775"/>
        </p:xfrm>
        <a:graphic>
          <a:graphicData uri="http://schemas.openxmlformats.org/presentationml/2006/ole">
            <mc:AlternateContent xmlns:mc="http://schemas.openxmlformats.org/markup-compatibility/2006">
              <mc:Choice xmlns:v="urn:schemas-microsoft-com:vml" Requires="v">
                <p:oleObj spid="_x0000_s28681" name="Equation" r:id="rId6" imgW="545760" imgH="177480" progId="">
                  <p:embed/>
                </p:oleObj>
              </mc:Choice>
              <mc:Fallback>
                <p:oleObj name="Equation" r:id="rId6" imgW="545760" imgH="177480" progId="">
                  <p:embed/>
                  <p:pic>
                    <p:nvPicPr>
                      <p:cNvPr id="0" name="Object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4750" y="5734050"/>
                        <a:ext cx="1100138" cy="358775"/>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677" name="Object 43"/>
          <p:cNvGraphicFramePr>
            <a:graphicFrameLocks noChangeAspect="1"/>
          </p:cNvGraphicFramePr>
          <p:nvPr/>
        </p:nvGraphicFramePr>
        <p:xfrm>
          <a:off x="4984750" y="4797425"/>
          <a:ext cx="1100138" cy="358775"/>
        </p:xfrm>
        <a:graphic>
          <a:graphicData uri="http://schemas.openxmlformats.org/presentationml/2006/ole">
            <mc:AlternateContent xmlns:mc="http://schemas.openxmlformats.org/markup-compatibility/2006">
              <mc:Choice xmlns:v="urn:schemas-microsoft-com:vml" Requires="v">
                <p:oleObj spid="_x0000_s28682" name="Equation" r:id="rId7" imgW="545760" imgH="177480" progId="">
                  <p:embed/>
                </p:oleObj>
              </mc:Choice>
              <mc:Fallback>
                <p:oleObj name="Equation" r:id="rId7" imgW="545760" imgH="177480" progId="">
                  <p:embed/>
                  <p:pic>
                    <p:nvPicPr>
                      <p:cNvPr id="0" name="Object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4750" y="4797425"/>
                        <a:ext cx="1100138" cy="358775"/>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678" name="Object 44"/>
          <p:cNvGraphicFramePr>
            <a:graphicFrameLocks noChangeAspect="1"/>
          </p:cNvGraphicFramePr>
          <p:nvPr/>
        </p:nvGraphicFramePr>
        <p:xfrm>
          <a:off x="4875213" y="1598613"/>
          <a:ext cx="1281112" cy="677862"/>
        </p:xfrm>
        <a:graphic>
          <a:graphicData uri="http://schemas.openxmlformats.org/presentationml/2006/ole">
            <mc:AlternateContent xmlns:mc="http://schemas.openxmlformats.org/markup-compatibility/2006">
              <mc:Choice xmlns:v="urn:schemas-microsoft-com:vml" Requires="v">
                <p:oleObj spid="_x0000_s28683" name="Equation" r:id="rId8" imgW="672840" imgH="355320" progId="">
                  <p:embed/>
                </p:oleObj>
              </mc:Choice>
              <mc:Fallback>
                <p:oleObj name="Equation" r:id="rId8" imgW="672840" imgH="355320" progId="">
                  <p:embed/>
                  <p:pic>
                    <p:nvPicPr>
                      <p:cNvPr id="0" name="Object 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5213" y="1598613"/>
                        <a:ext cx="1281112" cy="677862"/>
                      </a:xfrm>
                      <a:prstGeom prst="rect">
                        <a:avLst/>
                      </a:prstGeom>
                      <a:noFill/>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a számának helye 3"/>
          <p:cNvSpPr>
            <a:spLocks noGrp="1"/>
          </p:cNvSpPr>
          <p:nvPr>
            <p:ph type="sldNum" sz="quarter" idx="10"/>
          </p:nvPr>
        </p:nvSpPr>
        <p:spPr/>
        <p:txBody>
          <a:bodyPr/>
          <a:lstStyle/>
          <a:p>
            <a:pPr>
              <a:defRPr/>
            </a:pPr>
            <a:fld id="{4132AE49-B0FB-41BC-A39A-AFB9B256CFFF}" type="slidenum">
              <a:rPr lang="hu-HU"/>
              <a:pPr>
                <a:defRPr/>
              </a:pPr>
              <a:t>99</a:t>
            </a:fld>
            <a:endParaRPr lang="hu-HU"/>
          </a:p>
        </p:txBody>
      </p:sp>
      <p:sp>
        <p:nvSpPr>
          <p:cNvPr id="524290" name="Rectangle 2"/>
          <p:cNvSpPr>
            <a:spLocks noGrp="1" noChangeArrowheads="1"/>
          </p:cNvSpPr>
          <p:nvPr>
            <p:ph type="title"/>
          </p:nvPr>
        </p:nvSpPr>
        <p:spPr/>
        <p:txBody>
          <a:bodyPr/>
          <a:lstStyle/>
          <a:p>
            <a:pPr eaLnBrk="1" hangingPunct="1">
              <a:defRPr/>
            </a:pPr>
            <a:r>
              <a:rPr lang="hu-HU" sz="4000" smtClean="0"/>
              <a:t>An 1+1D relativistic solution</a:t>
            </a:r>
            <a:endParaRPr lang="en-US" sz="4000" smtClean="0"/>
          </a:p>
        </p:txBody>
      </p:sp>
      <p:sp>
        <p:nvSpPr>
          <p:cNvPr id="524291" name="Rectangle 3"/>
          <p:cNvSpPr>
            <a:spLocks noGrp="1" noChangeArrowheads="1"/>
          </p:cNvSpPr>
          <p:nvPr>
            <p:ph type="body" idx="1"/>
          </p:nvPr>
        </p:nvSpPr>
        <p:spPr/>
        <p:txBody>
          <a:bodyPr/>
          <a:lstStyle/>
          <a:p>
            <a:pPr eaLnBrk="1" hangingPunct="1">
              <a:defRPr/>
            </a:pPr>
            <a:endParaRPr lang="hu-HU" smtClean="0"/>
          </a:p>
        </p:txBody>
      </p:sp>
      <p:pic>
        <p:nvPicPr>
          <p:cNvPr id="126981" name="Picture 4"/>
          <p:cNvPicPr>
            <a:picLocks noChangeAspect="1" noChangeArrowheads="1"/>
          </p:cNvPicPr>
          <p:nvPr/>
        </p:nvPicPr>
        <p:blipFill>
          <a:blip r:embed="rId2" cstate="print"/>
          <a:srcRect/>
          <a:stretch>
            <a:fillRect/>
          </a:stretch>
        </p:blipFill>
        <p:spPr bwMode="auto">
          <a:xfrm>
            <a:off x="746125" y="915988"/>
            <a:ext cx="5708650" cy="1387475"/>
          </a:xfrm>
          <a:prstGeom prst="rect">
            <a:avLst/>
          </a:prstGeom>
          <a:noFill/>
          <a:ln w="9525">
            <a:noFill/>
            <a:miter lim="800000"/>
            <a:headEnd/>
            <a:tailEnd/>
          </a:ln>
        </p:spPr>
      </p:pic>
      <p:pic>
        <p:nvPicPr>
          <p:cNvPr id="126982" name="Picture 5"/>
          <p:cNvPicPr>
            <a:picLocks noChangeAspect="1" noChangeArrowheads="1"/>
          </p:cNvPicPr>
          <p:nvPr/>
        </p:nvPicPr>
        <p:blipFill>
          <a:blip r:embed="rId3" cstate="print"/>
          <a:srcRect/>
          <a:stretch>
            <a:fillRect/>
          </a:stretch>
        </p:blipFill>
        <p:spPr bwMode="auto">
          <a:xfrm>
            <a:off x="6494463" y="889000"/>
            <a:ext cx="1935162" cy="2243138"/>
          </a:xfrm>
          <a:prstGeom prst="rect">
            <a:avLst/>
          </a:prstGeom>
          <a:noFill/>
          <a:ln w="9525">
            <a:noFill/>
            <a:miter lim="800000"/>
            <a:headEnd/>
            <a:tailEnd/>
          </a:ln>
        </p:spPr>
      </p:pic>
      <p:pic>
        <p:nvPicPr>
          <p:cNvPr id="126983" name="Picture 6"/>
          <p:cNvPicPr>
            <a:picLocks noChangeAspect="1" noChangeArrowheads="1"/>
          </p:cNvPicPr>
          <p:nvPr/>
        </p:nvPicPr>
        <p:blipFill>
          <a:blip r:embed="rId4" cstate="print"/>
          <a:srcRect/>
          <a:stretch>
            <a:fillRect/>
          </a:stretch>
        </p:blipFill>
        <p:spPr bwMode="auto">
          <a:xfrm>
            <a:off x="727075" y="2305050"/>
            <a:ext cx="5711825" cy="831850"/>
          </a:xfrm>
          <a:prstGeom prst="rect">
            <a:avLst/>
          </a:prstGeom>
          <a:noFill/>
          <a:ln w="9525">
            <a:noFill/>
            <a:miter lim="800000"/>
            <a:headEnd/>
            <a:tailEnd/>
          </a:ln>
        </p:spPr>
      </p:pic>
      <p:pic>
        <p:nvPicPr>
          <p:cNvPr id="126984" name="Picture 7"/>
          <p:cNvPicPr>
            <a:picLocks noChangeAspect="1" noChangeArrowheads="1"/>
          </p:cNvPicPr>
          <p:nvPr/>
        </p:nvPicPr>
        <p:blipFill>
          <a:blip r:embed="rId5" cstate="print"/>
          <a:srcRect/>
          <a:stretch>
            <a:fillRect/>
          </a:stretch>
        </p:blipFill>
        <p:spPr bwMode="auto">
          <a:xfrm>
            <a:off x="1020763" y="4092575"/>
            <a:ext cx="7327900" cy="2363788"/>
          </a:xfrm>
          <a:prstGeom prst="rect">
            <a:avLst/>
          </a:prstGeom>
          <a:noFill/>
          <a:ln w="9525">
            <a:noFill/>
            <a:miter lim="800000"/>
            <a:headEnd/>
            <a:tailEnd/>
          </a:ln>
        </p:spPr>
      </p:pic>
      <p:pic>
        <p:nvPicPr>
          <p:cNvPr id="126985" name="Picture 9"/>
          <p:cNvPicPr>
            <a:picLocks noChangeAspect="1" noChangeArrowheads="1"/>
          </p:cNvPicPr>
          <p:nvPr/>
        </p:nvPicPr>
        <p:blipFill>
          <a:blip r:embed="rId6" cstate="print"/>
          <a:srcRect/>
          <a:stretch>
            <a:fillRect/>
          </a:stretch>
        </p:blipFill>
        <p:spPr bwMode="auto">
          <a:xfrm>
            <a:off x="3475038" y="3397250"/>
            <a:ext cx="1792287" cy="619125"/>
          </a:xfrm>
          <a:prstGeom prst="rect">
            <a:avLst/>
          </a:prstGeom>
          <a:noFill/>
          <a:ln w="9525">
            <a:noFill/>
            <a:miter lim="800000"/>
            <a:headEnd/>
            <a:tailEnd/>
          </a:ln>
        </p:spPr>
      </p:pic>
      <p:pic>
        <p:nvPicPr>
          <p:cNvPr id="126986" name="Picture 10"/>
          <p:cNvPicPr>
            <a:picLocks noChangeAspect="1" noChangeArrowheads="1"/>
          </p:cNvPicPr>
          <p:nvPr/>
        </p:nvPicPr>
        <p:blipFill>
          <a:blip r:embed="rId7" cstate="print"/>
          <a:srcRect/>
          <a:stretch>
            <a:fillRect/>
          </a:stretch>
        </p:blipFill>
        <p:spPr bwMode="auto">
          <a:xfrm>
            <a:off x="1585913" y="3340100"/>
            <a:ext cx="1395412" cy="647700"/>
          </a:xfrm>
          <a:prstGeom prst="rect">
            <a:avLst/>
          </a:prstGeom>
          <a:noFill/>
          <a:ln w="9525">
            <a:noFill/>
            <a:miter lim="800000"/>
            <a:headEnd/>
            <a:tailEnd/>
          </a:ln>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2.9|14.6|16.9|41.7|10.2"/>
</p:tagLst>
</file>

<file path=ppt/tags/tag2.xml><?xml version="1.0" encoding="utf-8"?>
<p:tagLst xmlns:a="http://schemas.openxmlformats.org/drawingml/2006/main" xmlns:r="http://schemas.openxmlformats.org/officeDocument/2006/relationships" xmlns:p="http://schemas.openxmlformats.org/presentationml/2006/main">
  <p:tag name="TIMING" val="|23.1|14.6|9.5"/>
</p:tagLst>
</file>

<file path=ppt/tags/tag3.xml><?xml version="1.0" encoding="utf-8"?>
<p:tagLst xmlns:a="http://schemas.openxmlformats.org/drawingml/2006/main" xmlns:r="http://schemas.openxmlformats.org/officeDocument/2006/relationships" xmlns:p="http://schemas.openxmlformats.org/presentationml/2006/main">
  <p:tag name="TIMING" val="|23.1|14.6|9.5"/>
</p:tagLst>
</file>

<file path=ppt/tags/tag4.xml><?xml version="1.0" encoding="utf-8"?>
<p:tagLst xmlns:a="http://schemas.openxmlformats.org/drawingml/2006/main" xmlns:r="http://schemas.openxmlformats.org/officeDocument/2006/relationships" xmlns:p="http://schemas.openxmlformats.org/presentationml/2006/main">
  <p:tag name="TIMING" val="|2.9|14.6|16.9|41.7|10.2"/>
</p:tagLst>
</file>

<file path=ppt/theme/theme1.xml><?xml version="1.0" encoding="utf-8"?>
<a:theme xmlns:a="http://schemas.openxmlformats.org/drawingml/2006/main" name="Lendületes">
  <a:themeElements>
    <a:clrScheme name="Lendületes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Lendületes">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endületes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Lendületes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Lendületes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Lendületes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Lendületes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E:\Program Files\Microsoft Office\Templates\Presentation Designs\Lendületes.pot</Template>
  <TotalTime>4639</TotalTime>
  <Words>6054</Words>
  <Application>Microsoft Office PowerPoint</Application>
  <PresentationFormat>Diavetítés a képernyőre (4:3 oldalarány)</PresentationFormat>
  <Paragraphs>1595</Paragraphs>
  <Slides>131</Slides>
  <Notes>67</Notes>
  <HiddenSlides>0</HiddenSlides>
  <MMClips>3</MMClips>
  <ScaleCrop>false</ScaleCrop>
  <HeadingPairs>
    <vt:vector size="8" baseType="variant">
      <vt:variant>
        <vt:lpstr>Használt betűtípusok</vt:lpstr>
      </vt:variant>
      <vt:variant>
        <vt:i4>15</vt:i4>
      </vt:variant>
      <vt:variant>
        <vt:lpstr>Téma</vt:lpstr>
      </vt:variant>
      <vt:variant>
        <vt:i4>1</vt:i4>
      </vt:variant>
      <vt:variant>
        <vt:lpstr>Beágyazott OLE kiszolgálók</vt:lpstr>
      </vt:variant>
      <vt:variant>
        <vt:i4>5</vt:i4>
      </vt:variant>
      <vt:variant>
        <vt:lpstr>Diacímek</vt:lpstr>
      </vt:variant>
      <vt:variant>
        <vt:i4>131</vt:i4>
      </vt:variant>
    </vt:vector>
  </HeadingPairs>
  <TitlesOfParts>
    <vt:vector size="152" baseType="lpstr">
      <vt:lpstr>ＭＳ Ｐゴシック</vt:lpstr>
      <vt:lpstr>Arial</vt:lpstr>
      <vt:lpstr>Arial Black</vt:lpstr>
      <vt:lpstr>Arial Narrow</vt:lpstr>
      <vt:lpstr>Book Antiqua</vt:lpstr>
      <vt:lpstr>Courier New</vt:lpstr>
      <vt:lpstr>Lucida Sans Unicode</vt:lpstr>
      <vt:lpstr>Monotype Corsiva</vt:lpstr>
      <vt:lpstr>Monotype Sorts</vt:lpstr>
      <vt:lpstr>StarSymbol</vt:lpstr>
      <vt:lpstr>Symbol</vt:lpstr>
      <vt:lpstr>Tahoma</vt:lpstr>
      <vt:lpstr>Times New Roman</vt:lpstr>
      <vt:lpstr>Wingdings</vt:lpstr>
      <vt:lpstr>Wingdings 3</vt:lpstr>
      <vt:lpstr>Lendületes</vt:lpstr>
      <vt:lpstr>Bitkép</vt:lpstr>
      <vt:lpstr>Egyenlet</vt:lpstr>
      <vt:lpstr>Equation</vt:lpstr>
      <vt:lpstr>Photo Editor fénykép</vt:lpstr>
      <vt:lpstr>Microsoft Equation 3.0</vt:lpstr>
      <vt:lpstr>The perfect fluid of quarks @RHIC</vt:lpstr>
      <vt:lpstr>Mire lesz szükség</vt:lpstr>
      <vt:lpstr>Miről lesz szó?</vt:lpstr>
      <vt:lpstr>Kinematikai alapok</vt:lpstr>
      <vt:lpstr>Kölcsönhatások</vt:lpstr>
      <vt:lpstr>A részecskék Standard Modellje</vt:lpstr>
      <vt:lpstr>Ismert mezonok és barionok</vt:lpstr>
      <vt:lpstr>Az erős kölcsönhatás</vt:lpstr>
      <vt:lpstr>A futó csatolás</vt:lpstr>
      <vt:lpstr>Nehézionfizika</vt:lpstr>
      <vt:lpstr>A QCD fázisdiagramja</vt:lpstr>
      <vt:lpstr>A Nagy Bumm</vt:lpstr>
      <vt:lpstr>Nehézion-ütközések: Kis Bumm</vt:lpstr>
      <vt:lpstr>Részecskegyorsítók</vt:lpstr>
      <vt:lpstr>Kísérleti helyszínek</vt:lpstr>
      <vt:lpstr>Kutatási helyszínek: CERN</vt:lpstr>
      <vt:lpstr>Relativistic Heavy Ion Collider</vt:lpstr>
      <vt:lpstr>A gyorsító és a kísérletek adatai</vt:lpstr>
      <vt:lpstr>The RHIC complex</vt:lpstr>
      <vt:lpstr>RHIC geometry &amp; numbers</vt:lpstr>
      <vt:lpstr>The four Collaborations</vt:lpstr>
      <vt:lpstr>The PHENIX group</vt:lpstr>
      <vt:lpstr>Detectors</vt:lpstr>
      <vt:lpstr>Current setup</vt:lpstr>
      <vt:lpstr>A 3D picture of PHENIX</vt:lpstr>
      <vt:lpstr>Event characterisation</vt:lpstr>
      <vt:lpstr>Time zero + vertex: BBC &amp; ZDC</vt:lpstr>
      <vt:lpstr>Centrality determination</vt:lpstr>
      <vt:lpstr>Collisions of different centrality</vt:lpstr>
      <vt:lpstr>Centrality determination</vt:lpstr>
      <vt:lpstr>Glauber-model</vt:lpstr>
      <vt:lpstr>Results from a Glauber Monte Carlo</vt:lpstr>
      <vt:lpstr>Results from Glauber Monte Carlo</vt:lpstr>
      <vt:lpstr>Reaction plane determination</vt:lpstr>
      <vt:lpstr>Particle properties</vt:lpstr>
      <vt:lpstr>Tracking: DC+PC</vt:lpstr>
      <vt:lpstr>Magnetic field for tracking</vt:lpstr>
      <vt:lpstr>Tracking process</vt:lpstr>
      <vt:lpstr>Hadron identification by TOF</vt:lpstr>
      <vt:lpstr>Hadron identification by TOF</vt:lpstr>
      <vt:lpstr>Electron identification by RICH</vt:lpstr>
      <vt:lpstr>Lepton+ photon ID by EMCal</vt:lpstr>
      <vt:lpstr>The ones left out …</vt:lpstr>
      <vt:lpstr>The DAQ</vt:lpstr>
      <vt:lpstr>Event Builder</vt:lpstr>
      <vt:lpstr>Accumulated data</vt:lpstr>
      <vt:lpstr>What do we extract from the data?</vt:lpstr>
      <vt:lpstr>Okay, but what did we learn yet?</vt:lpstr>
      <vt:lpstr>Egy PHENIX esemény</vt:lpstr>
      <vt:lpstr>RHIC mérföldkövek</vt:lpstr>
      <vt:lpstr>Mag-módosulási tényező</vt:lpstr>
      <vt:lpstr>Nagyimpulzusú részecskék elnyelése</vt:lpstr>
      <vt:lpstr>Suppression of high pt particles</vt:lpstr>
      <vt:lpstr>Szisztematikus vizsgálat</vt:lpstr>
      <vt:lpstr>Csak a hadronok nyelődnek el!</vt:lpstr>
      <vt:lpstr>Szögeloszlások vizsgálata: STAR</vt:lpstr>
      <vt:lpstr>J/Ψ suppression in Au+Au</vt:lpstr>
      <vt:lpstr>Az első két mérföldkő</vt:lpstr>
      <vt:lpstr>A kollektív dinamika jelei</vt:lpstr>
      <vt:lpstr>Hydrodynamic predictions</vt:lpstr>
      <vt:lpstr>Folyadék kép: a 3. mérföldkő</vt:lpstr>
      <vt:lpstr>A folyadék kép megerősítése</vt:lpstr>
      <vt:lpstr>A 3. mérföldkő</vt:lpstr>
      <vt:lpstr>Milyen tökéletes folyadék ez?</vt:lpstr>
      <vt:lpstr>Even heavy flavour flow!</vt:lpstr>
      <vt:lpstr>Viscosity estimates</vt:lpstr>
      <vt:lpstr>4. mérföldkő: szinte tökéletes folyadék</vt:lpstr>
      <vt:lpstr>5. mérföldkő: kvarkok folyadéka</vt:lpstr>
      <vt:lpstr>Skálázás igaz d, D és Φ esetére is</vt:lpstr>
      <vt:lpstr>Mekkora a kezdeti hőmérséklet</vt:lpstr>
      <vt:lpstr>6. mérföldkő: magas kezdeti hőmérséklet</vt:lpstr>
      <vt:lpstr>RHIC mérföldkövek mégegyszer</vt:lpstr>
      <vt:lpstr>A new look at the stars</vt:lpstr>
      <vt:lpstr>Hanbury Brown and Twiss</vt:lpstr>
      <vt:lpstr>Bose-Einstein correlations</vt:lpstr>
      <vt:lpstr>Bose-Einstein correlations</vt:lpstr>
      <vt:lpstr>What brings us all this?</vt:lpstr>
      <vt:lpstr>Elsőrendű fázisátalakulás?</vt:lpstr>
      <vt:lpstr>Elsőrendű fázisátalakulás kizárva!</vt:lpstr>
      <vt:lpstr>Core-Halo model</vt:lpstr>
      <vt:lpstr>Másodrendű fázisátalakulás?</vt:lpstr>
      <vt:lpstr>A kritikus pont keresése</vt:lpstr>
      <vt:lpstr>Kísérleti eredmények</vt:lpstr>
      <vt:lpstr>A szimmetriák helyreállása</vt:lpstr>
      <vt:lpstr>Channels of Observation</vt:lpstr>
      <vt:lpstr>Signal of chiral dynamics</vt:lpstr>
      <vt:lpstr>A tömegcsökkenés jelei</vt:lpstr>
      <vt:lpstr>A korrelációs függvény erőssége</vt:lpstr>
      <vt:lpstr>Tömegcsökkenés szimuláció</vt:lpstr>
      <vt:lpstr>How analytic hydro works</vt:lpstr>
      <vt:lpstr>How analytic hydro works</vt:lpstr>
      <vt:lpstr>How analytic hydro works</vt:lpstr>
      <vt:lpstr>A nonrelativistic solution</vt:lpstr>
      <vt:lpstr>A non-relativistic solution</vt:lpstr>
      <vt:lpstr>Nonrelativistic solutions</vt:lpstr>
      <vt:lpstr>Equations of relativistic hydro</vt:lpstr>
      <vt:lpstr>Famous solutions</vt:lpstr>
      <vt:lpstr>Relativistic solutions</vt:lpstr>
      <vt:lpstr>An 1+1D relativistic solution</vt:lpstr>
      <vt:lpstr>A relativistic solution</vt:lpstr>
      <vt:lpstr>The source function</vt:lpstr>
      <vt:lpstr>Single particle spectrum</vt:lpstr>
      <vt:lpstr>Transverse momentum spectrum</vt:lpstr>
      <vt:lpstr>The elliptic flow</vt:lpstr>
      <vt:lpstr>Two-particle correlation radii</vt:lpstr>
      <vt:lpstr>Single pion spectum with HBT radii</vt:lpstr>
      <vt:lpstr>Elliptic flow</vt:lpstr>
      <vt:lpstr>Three particle correlations</vt:lpstr>
      <vt:lpstr>3D two-pion source imaging</vt:lpstr>
      <vt:lpstr>Critical phenomena</vt:lpstr>
      <vt:lpstr>„Discovering new laws of Nature”</vt:lpstr>
      <vt:lpstr>Summary</vt:lpstr>
      <vt:lpstr>Backup slides</vt:lpstr>
      <vt:lpstr>Jet suppression</vt:lpstr>
      <vt:lpstr>Systematic suppression of π0</vt:lpstr>
      <vt:lpstr>Angular distributions @STAR</vt:lpstr>
      <vt:lpstr>Photons shine, Pions don’t</vt:lpstr>
      <vt:lpstr>A sign of collective dynamics</vt:lpstr>
      <vt:lpstr>Confirmation of the hydro picture</vt:lpstr>
      <vt:lpstr>Hydrodynamical scaling</vt:lpstr>
      <vt:lpstr>Bose-Einstein correlations</vt:lpstr>
      <vt:lpstr>Success of hydro again …</vt:lpstr>
      <vt:lpstr>Is there a phase transiton then?</vt:lpstr>
      <vt:lpstr>Search for the critical pont</vt:lpstr>
      <vt:lpstr>Experimental results</vt:lpstr>
      <vt:lpstr>If it’s a fluid, how perfect?</vt:lpstr>
      <vt:lpstr>Top Story 2005</vt:lpstr>
      <vt:lpstr>Perfect fluid of quarks</vt:lpstr>
      <vt:lpstr>True even for d, D and Φ</vt:lpstr>
      <vt:lpstr>Chiral symmetry restoration?</vt:lpstr>
      <vt:lpstr>The l(pt) function</vt:lpstr>
    </vt:vector>
  </TitlesOfParts>
  <Company>ELTE TTK Atomfizikai Tanszék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Lévy exponent analysis</dc:title>
  <dc:creator>Csanád Máté</dc:creator>
  <cp:lastModifiedBy>Csanad Mate</cp:lastModifiedBy>
  <cp:revision>347</cp:revision>
  <cp:lastPrinted>1601-01-01T00:00:00Z</cp:lastPrinted>
  <dcterms:created xsi:type="dcterms:W3CDTF">2005-05-16T10:30:48Z</dcterms:created>
  <dcterms:modified xsi:type="dcterms:W3CDTF">2013-11-07T16:39:43Z</dcterms:modified>
</cp:coreProperties>
</file>